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11990" r:id="rId2"/>
    <p:sldId id="11992" r:id="rId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132"/>
    <a:srgbClr val="F39200"/>
    <a:srgbClr val="4EA72E"/>
    <a:srgbClr val="FEFEFD"/>
    <a:srgbClr val="616161"/>
    <a:srgbClr val="DF9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A5D2C-9F7F-4649-BDCA-2CA67088308E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8508-94E6-4601-81F6-0792AB6F391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120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A1A7A8-A27B-AC3B-3E20-4A9C0C0CE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3C2221D-ACF7-E770-9820-0229233563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AE8561F-1F1E-5EFF-1194-C657B9EAA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B9EB-6E30-4A3B-B4B2-7593ACB8F11F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6FC53D6-0BC7-4354-DA0B-48C9D3ECB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FB15A39-E5DC-EBEE-A54F-DA115F817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E841-A02F-41C9-8599-4D1AC66866C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6461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7DE373-2E3D-959E-0D7F-52D16CB74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DCF787F-5724-B1CD-D9D0-EFDD49717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3731CF3-26BC-3D86-A76B-013E82A99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B9EB-6E30-4A3B-B4B2-7593ACB8F11F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683D3F6-B7B2-7C21-8CFC-93999D083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9392867-505A-F7CC-C4AF-1739E4B4F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E841-A02F-41C9-8599-4D1AC66866C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610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D497AE7-02FF-3BF5-EAE2-BA0FF60D96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5BE938E-3956-4182-87C4-CC596AD37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618FD1B-EDFE-CFDE-835F-2768190D3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B9EB-6E30-4A3B-B4B2-7593ACB8F11F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ACA4ABF-C61E-AA63-1DBB-2C18FDF19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1FDCC3E-3DD0-F7AF-18CD-68723FA98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E841-A02F-41C9-8599-4D1AC66866C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624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A9C479-6FBB-8D93-9ABB-0172F3F7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1594362-1400-9B4C-B607-97C907316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52BED5F-E411-56B2-B827-2D6DA6349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B9EB-6E30-4A3B-B4B2-7593ACB8F11F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A262805-14BE-9687-963B-E3301C79A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BF484B0-4F19-F986-4BB1-79FB5B24A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E841-A02F-41C9-8599-4D1AC66866C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4544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AFEC8F-9EA9-3EE5-D2A7-A6B0F07F3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CC3DF9-CCA2-8649-430B-A36D63CB4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CF4FEA-61AC-5D2B-D5B7-0077986B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B9EB-6E30-4A3B-B4B2-7593ACB8F11F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1EE654D-20D8-7C8C-ACAA-E0384FB32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66A9EF-C581-724B-BE49-5EFA645B5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E841-A02F-41C9-8599-4D1AC66866C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149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DDF840-8F3B-AFC7-81EF-4493BA20D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5FB3187-91ED-09DF-FF25-93299C7428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43F28FE-C4C4-1B42-51CF-5CD32FFA5D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2240F71-90E9-4F28-B71F-7BE8D2A2F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B9EB-6E30-4A3B-B4B2-7593ACB8F11F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99BD523-F339-9465-AF76-67F005CE9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A64BAFC-90B9-C1AF-3EBD-386D1F8A0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E841-A02F-41C9-8599-4D1AC66866C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76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293AF0-E871-ED0B-F0C8-6107AED12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9211688-1835-C218-DAC2-5B7F3C0D4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10EFAC1-822C-DD43-EE9C-1858DBD95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B05EF49-247E-7219-1A83-B1B94525D6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42CA5E6-83DF-6738-B1C7-6532A42EF6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E21FB7E-D830-B26E-C663-741C515A8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B9EB-6E30-4A3B-B4B2-7593ACB8F11F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F80280C-9421-C81B-0D5C-BFFD21E31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8EC6F866-DFF9-2896-52C8-40CF6556F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E841-A02F-41C9-8599-4D1AC66866C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9950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D9E9A1-D1C0-1496-7F43-C8B3CF3E2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BCBD2C2-9FB1-B4E9-C65E-58F54FADB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B9EB-6E30-4A3B-B4B2-7593ACB8F11F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E847F01-54D7-F788-8E9F-C11982641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6DF7B1B-02AC-FC8D-6701-55F1DE8A7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E841-A02F-41C9-8599-4D1AC66866C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7720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F7553DB-2CC8-A375-B3FD-790B7853B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B9EB-6E30-4A3B-B4B2-7593ACB8F11F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268D64D-5230-22A4-FB98-982F14489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0DBBEE5-F365-645C-C1F4-717965898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E841-A02F-41C9-8599-4D1AC66866C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026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911E41-E673-A21F-D30C-B86395BE5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27D1902-9271-8A1A-D30F-D0EC8DF85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BC61AFD-5360-87B8-410F-4AF99BD4B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C324246-E211-1E33-917E-4548EFD1B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B9EB-6E30-4A3B-B4B2-7593ACB8F11F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DDAF34A-BE7A-255C-74BC-25A24B64C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8F4BA2D-5661-2A6C-9515-A4C3460C6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E841-A02F-41C9-8599-4D1AC66866C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3659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A61FE0-1CAA-BBA3-7436-F3BB3F94F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CFCCAA6-DF50-CE8D-C3A1-7DAE70BF98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EED008-132A-2343-93BB-CE12E80ED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A8F14C4-6E2F-8F99-2761-C8AAF7E32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B9EB-6E30-4A3B-B4B2-7593ACB8F11F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079662D-79DF-3FD6-D5E4-2DEB096A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9A29561-6AD0-B0B7-EB39-D0A7AD635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E841-A02F-41C9-8599-4D1AC66866C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510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C57E6DD-A28C-A630-72FC-27F276B5B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61AE8DF-C588-A00A-4EE3-B9AA9BBE5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0278491-903D-47F5-E476-5F8891B6F1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ADB9EB-6E30-4A3B-B4B2-7593ACB8F11F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7B677D-8BA6-9562-DA0F-A2D1E58416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102FEB-6A72-5C02-A4FF-C8316D5234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18E841-A02F-41C9-8599-4D1AC66866C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915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Bildobjekt 39">
            <a:extLst>
              <a:ext uri="{FF2B5EF4-FFF2-40B4-BE49-F238E27FC236}">
                <a16:creationId xmlns:a16="http://schemas.microsoft.com/office/drawing/2014/main" id="{6DF6DF38-D302-1BC9-1DD4-12692AB98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033">
            <a:off x="64698" y="425014"/>
            <a:ext cx="12221718" cy="6262984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90A5A15F-0C1F-1FDE-15B2-F2093B994F11}"/>
              </a:ext>
            </a:extLst>
          </p:cNvPr>
          <p:cNvSpPr txBox="1"/>
          <p:nvPr/>
        </p:nvSpPr>
        <p:spPr>
          <a:xfrm>
            <a:off x="991690" y="1617862"/>
            <a:ext cx="101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6BF84E1E-A96E-72BF-CABE-F65C9424408C}"/>
              </a:ext>
            </a:extLst>
          </p:cNvPr>
          <p:cNvSpPr txBox="1"/>
          <p:nvPr/>
        </p:nvSpPr>
        <p:spPr>
          <a:xfrm>
            <a:off x="3678217" y="1692928"/>
            <a:ext cx="876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11D72F8-CF89-889F-0EC7-8A04CA579D2D}"/>
              </a:ext>
            </a:extLst>
          </p:cNvPr>
          <p:cNvSpPr txBox="1"/>
          <p:nvPr/>
        </p:nvSpPr>
        <p:spPr>
          <a:xfrm>
            <a:off x="6030571" y="2235429"/>
            <a:ext cx="1104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E2D9CCF3-1F85-86FF-CF37-D864E44EF6F7}"/>
              </a:ext>
            </a:extLst>
          </p:cNvPr>
          <p:cNvSpPr txBox="1"/>
          <p:nvPr/>
        </p:nvSpPr>
        <p:spPr>
          <a:xfrm>
            <a:off x="5807702" y="3328174"/>
            <a:ext cx="125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C4757716-33F4-691D-C9D1-34E2BE8C71F6}"/>
              </a:ext>
            </a:extLst>
          </p:cNvPr>
          <p:cNvSpPr txBox="1"/>
          <p:nvPr/>
        </p:nvSpPr>
        <p:spPr>
          <a:xfrm>
            <a:off x="5577743" y="4865138"/>
            <a:ext cx="996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96D8FF4-12F2-56B1-D0BB-BD13018FA5BA}"/>
              </a:ext>
            </a:extLst>
          </p:cNvPr>
          <p:cNvSpPr txBox="1"/>
          <p:nvPr/>
        </p:nvSpPr>
        <p:spPr>
          <a:xfrm>
            <a:off x="7010519" y="5564900"/>
            <a:ext cx="996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2025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64AFF37-412A-6AFE-8566-A9A8501AB33E}"/>
              </a:ext>
            </a:extLst>
          </p:cNvPr>
          <p:cNvSpPr txBox="1"/>
          <p:nvPr/>
        </p:nvSpPr>
        <p:spPr>
          <a:xfrm>
            <a:off x="9714526" y="5273953"/>
            <a:ext cx="996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2026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EFD5867-CBC3-BE7E-EB42-83F9F87C255F}"/>
              </a:ext>
            </a:extLst>
          </p:cNvPr>
          <p:cNvSpPr txBox="1"/>
          <p:nvPr/>
        </p:nvSpPr>
        <p:spPr>
          <a:xfrm>
            <a:off x="10791622" y="4680392"/>
            <a:ext cx="996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2027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790FFDD2-266C-A67D-FDA6-4C7176BB970B}"/>
              </a:ext>
            </a:extLst>
          </p:cNvPr>
          <p:cNvSpPr txBox="1"/>
          <p:nvPr/>
        </p:nvSpPr>
        <p:spPr>
          <a:xfrm>
            <a:off x="10983705" y="3636113"/>
            <a:ext cx="996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2028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F0E804E8-B6D5-53C2-DE3E-AF4309BEE016}"/>
              </a:ext>
            </a:extLst>
          </p:cNvPr>
          <p:cNvSpPr txBox="1"/>
          <p:nvPr/>
        </p:nvSpPr>
        <p:spPr>
          <a:xfrm>
            <a:off x="10791622" y="2683328"/>
            <a:ext cx="996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2029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35DB27F9-964C-FB97-2207-12D2897CC9D0}"/>
              </a:ext>
            </a:extLst>
          </p:cNvPr>
          <p:cNvSpPr txBox="1"/>
          <p:nvPr/>
        </p:nvSpPr>
        <p:spPr>
          <a:xfrm>
            <a:off x="11290097" y="1777890"/>
            <a:ext cx="996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2030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8B078F91-CF9B-8381-6257-77AD5E090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621" y="3580619"/>
            <a:ext cx="1338188" cy="759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AA4BF5D1-1616-17A9-3265-FADE3414A3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33" t="8028" r="3879" b="10267"/>
          <a:stretch/>
        </p:blipFill>
        <p:spPr>
          <a:xfrm>
            <a:off x="3773621" y="3419313"/>
            <a:ext cx="891705" cy="1130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2C79FD84-921A-B32C-F01D-46D88F2260E6}"/>
              </a:ext>
            </a:extLst>
          </p:cNvPr>
          <p:cNvSpPr txBox="1"/>
          <p:nvPr/>
        </p:nvSpPr>
        <p:spPr>
          <a:xfrm>
            <a:off x="2242948" y="2276089"/>
            <a:ext cx="2513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Målbild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för God och nära vård i Västernorrland 2030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837BDCBC-0A3A-E085-98B2-11B56500AE61}"/>
              </a:ext>
            </a:extLst>
          </p:cNvPr>
          <p:cNvSpPr txBox="1"/>
          <p:nvPr/>
        </p:nvSpPr>
        <p:spPr>
          <a:xfrm>
            <a:off x="2238599" y="2847701"/>
            <a:ext cx="2359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Avsiktsförklaring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för en god, jämlik hälsa och en nära vård.</a:t>
            </a: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A63CC0DB-6FE2-4906-4D20-F0E0FA7577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0675" y="1258929"/>
            <a:ext cx="759204" cy="1064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ruta 18">
            <a:extLst>
              <a:ext uri="{FF2B5EF4-FFF2-40B4-BE49-F238E27FC236}">
                <a16:creationId xmlns:a16="http://schemas.microsoft.com/office/drawing/2014/main" id="{1AB5C28F-E03E-C9E4-6B1B-7F7D955D7A5D}"/>
              </a:ext>
            </a:extLst>
          </p:cNvPr>
          <p:cNvSpPr txBox="1"/>
          <p:nvPr/>
        </p:nvSpPr>
        <p:spPr>
          <a:xfrm>
            <a:off x="6175558" y="1500800"/>
            <a:ext cx="1899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 God och nära vård i Västernorrland.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144F0882-2F71-0203-A7FF-835749B08902}"/>
              </a:ext>
            </a:extLst>
          </p:cNvPr>
          <p:cNvSpPr txBox="1"/>
          <p:nvPr/>
        </p:nvSpPr>
        <p:spPr>
          <a:xfrm>
            <a:off x="6892767" y="3233734"/>
            <a:ext cx="25246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Kommundirektörer och regiondirektör påbörjar fördjupning i systemledarskap.</a:t>
            </a:r>
          </a:p>
        </p:txBody>
      </p:sp>
      <p:pic>
        <p:nvPicPr>
          <p:cNvPr id="26" name="Bildobjekt 25" descr="En bild som visar cirkel, logotyp, Grafik, Teckensnitt&#10;&#10;Automatiskt genererad beskrivning">
            <a:extLst>
              <a:ext uri="{FF2B5EF4-FFF2-40B4-BE49-F238E27FC236}">
                <a16:creationId xmlns:a16="http://schemas.microsoft.com/office/drawing/2014/main" id="{4A7A34FC-F217-7C7A-6ACB-70C01AC5BC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34" y="112999"/>
            <a:ext cx="1254561" cy="1283438"/>
          </a:xfrm>
          <a:prstGeom prst="rect">
            <a:avLst/>
          </a:prstGeom>
        </p:spPr>
      </p:pic>
      <p:cxnSp>
        <p:nvCxnSpPr>
          <p:cNvPr id="29" name="Connector: Elbow 96">
            <a:extLst>
              <a:ext uri="{FF2B5EF4-FFF2-40B4-BE49-F238E27FC236}">
                <a16:creationId xmlns:a16="http://schemas.microsoft.com/office/drawing/2014/main" id="{C995A22D-AD12-9395-7EFE-7277581A0ED3}"/>
              </a:ext>
            </a:extLst>
          </p:cNvPr>
          <p:cNvCxnSpPr>
            <a:cxnSpLocks/>
          </p:cNvCxnSpPr>
          <p:nvPr/>
        </p:nvCxnSpPr>
        <p:spPr>
          <a:xfrm rot="10800000" flipV="1">
            <a:off x="2035483" y="2049543"/>
            <a:ext cx="2773110" cy="2682015"/>
          </a:xfrm>
          <a:prstGeom prst="bentConnector3">
            <a:avLst>
              <a:gd name="adj1" fmla="val 951"/>
            </a:avLst>
          </a:prstGeom>
          <a:ln w="28575">
            <a:headEnd type="oval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Connector: Elbow 96">
            <a:extLst>
              <a:ext uri="{FF2B5EF4-FFF2-40B4-BE49-F238E27FC236}">
                <a16:creationId xmlns:a16="http://schemas.microsoft.com/office/drawing/2014/main" id="{6EA012AF-3417-B1B6-CC58-F0EF691FFDE3}"/>
              </a:ext>
            </a:extLst>
          </p:cNvPr>
          <p:cNvCxnSpPr>
            <a:cxnSpLocks/>
          </p:cNvCxnSpPr>
          <p:nvPr/>
        </p:nvCxnSpPr>
        <p:spPr>
          <a:xfrm>
            <a:off x="6220266" y="2152438"/>
            <a:ext cx="2647042" cy="341101"/>
          </a:xfrm>
          <a:prstGeom prst="bentConnector3">
            <a:avLst>
              <a:gd name="adj1" fmla="val 56415"/>
            </a:avLst>
          </a:prstGeom>
          <a:ln w="28575">
            <a:headEnd type="oval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Connector: Elbow 96">
            <a:extLst>
              <a:ext uri="{FF2B5EF4-FFF2-40B4-BE49-F238E27FC236}">
                <a16:creationId xmlns:a16="http://schemas.microsoft.com/office/drawing/2014/main" id="{AB3C6CE6-FBC0-9871-9F07-A25623DFF2A4}"/>
              </a:ext>
            </a:extLst>
          </p:cNvPr>
          <p:cNvCxnSpPr>
            <a:cxnSpLocks/>
          </p:cNvCxnSpPr>
          <p:nvPr/>
        </p:nvCxnSpPr>
        <p:spPr>
          <a:xfrm>
            <a:off x="6220266" y="3750614"/>
            <a:ext cx="2957515" cy="265465"/>
          </a:xfrm>
          <a:prstGeom prst="bentConnector3">
            <a:avLst>
              <a:gd name="adj1" fmla="val 18640"/>
            </a:avLst>
          </a:prstGeom>
          <a:ln w="28575">
            <a:headEnd type="oval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3" name="textruta 52">
            <a:extLst>
              <a:ext uri="{FF2B5EF4-FFF2-40B4-BE49-F238E27FC236}">
                <a16:creationId xmlns:a16="http://schemas.microsoft.com/office/drawing/2014/main" id="{9F087BF0-1D59-6717-92FF-5F207899CABA}"/>
              </a:ext>
            </a:extLst>
          </p:cNvPr>
          <p:cNvSpPr txBox="1"/>
          <p:nvPr/>
        </p:nvSpPr>
        <p:spPr>
          <a:xfrm>
            <a:off x="6727916" y="4508864"/>
            <a:ext cx="17405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Samverkans-</a:t>
            </a:r>
            <a:b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struktur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HälSam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cxnSp>
        <p:nvCxnSpPr>
          <p:cNvPr id="54" name="Connector: Elbow 96">
            <a:extLst>
              <a:ext uri="{FF2B5EF4-FFF2-40B4-BE49-F238E27FC236}">
                <a16:creationId xmlns:a16="http://schemas.microsoft.com/office/drawing/2014/main" id="{CF772054-8C90-0EDC-5DC7-5B40DE9844D8}"/>
              </a:ext>
            </a:extLst>
          </p:cNvPr>
          <p:cNvCxnSpPr>
            <a:cxnSpLocks/>
          </p:cNvCxnSpPr>
          <p:nvPr/>
        </p:nvCxnSpPr>
        <p:spPr>
          <a:xfrm>
            <a:off x="5736710" y="4387129"/>
            <a:ext cx="2981066" cy="670984"/>
          </a:xfrm>
          <a:prstGeom prst="bentConnector3">
            <a:avLst>
              <a:gd name="adj1" fmla="val 32910"/>
            </a:avLst>
          </a:prstGeom>
          <a:ln w="28575">
            <a:headEnd type="oval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7" name="Bildobjekt 56">
            <a:extLst>
              <a:ext uri="{FF2B5EF4-FFF2-40B4-BE49-F238E27FC236}">
                <a16:creationId xmlns:a16="http://schemas.microsoft.com/office/drawing/2014/main" id="{016009DE-7198-0F2C-D12D-64274F88C6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4070" y="4324987"/>
            <a:ext cx="703602" cy="1017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2" name="textruta 61">
            <a:extLst>
              <a:ext uri="{FF2B5EF4-FFF2-40B4-BE49-F238E27FC236}">
                <a16:creationId xmlns:a16="http://schemas.microsoft.com/office/drawing/2014/main" id="{C2B76FF7-1377-079A-E6D4-D973BEB9DC36}"/>
              </a:ext>
            </a:extLst>
          </p:cNvPr>
          <p:cNvSpPr txBox="1"/>
          <p:nvPr/>
        </p:nvSpPr>
        <p:spPr>
          <a:xfrm>
            <a:off x="1615549" y="5000492"/>
            <a:ext cx="3666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Styrning av program God och nära vård i Västernorrland flyttas till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HälSams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länsledning.</a:t>
            </a:r>
          </a:p>
        </p:txBody>
      </p:sp>
      <p:cxnSp>
        <p:nvCxnSpPr>
          <p:cNvPr id="63" name="Connector: Elbow 96">
            <a:extLst>
              <a:ext uri="{FF2B5EF4-FFF2-40B4-BE49-F238E27FC236}">
                <a16:creationId xmlns:a16="http://schemas.microsoft.com/office/drawing/2014/main" id="{9E8E96C0-F122-878A-F88D-45614852D946}"/>
              </a:ext>
            </a:extLst>
          </p:cNvPr>
          <p:cNvCxnSpPr>
            <a:cxnSpLocks/>
          </p:cNvCxnSpPr>
          <p:nvPr/>
        </p:nvCxnSpPr>
        <p:spPr>
          <a:xfrm rot="10800000" flipV="1">
            <a:off x="1584017" y="5292511"/>
            <a:ext cx="4636249" cy="272388"/>
          </a:xfrm>
          <a:prstGeom prst="bentConnector3">
            <a:avLst>
              <a:gd name="adj1" fmla="val 22952"/>
            </a:avLst>
          </a:prstGeom>
          <a:ln w="28575">
            <a:headEnd type="oval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9" name="Hjärta 88">
            <a:extLst>
              <a:ext uri="{FF2B5EF4-FFF2-40B4-BE49-F238E27FC236}">
                <a16:creationId xmlns:a16="http://schemas.microsoft.com/office/drawing/2014/main" id="{00B8D7CA-7A11-17A4-827D-5139CA1D1C4B}"/>
              </a:ext>
            </a:extLst>
          </p:cNvPr>
          <p:cNvSpPr/>
          <p:nvPr/>
        </p:nvSpPr>
        <p:spPr>
          <a:xfrm>
            <a:off x="8677702" y="5529040"/>
            <a:ext cx="651045" cy="464164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chemeClr val="tx1"/>
                </a:solidFill>
                <a:ea typeface="DengXian" panose="020B0503020204020204" pitchFamily="2" charset="-122"/>
              </a:rPr>
              <a:t>NU</a:t>
            </a:r>
          </a:p>
        </p:txBody>
      </p:sp>
      <p:cxnSp>
        <p:nvCxnSpPr>
          <p:cNvPr id="105" name="Connector: Elbow 96">
            <a:extLst>
              <a:ext uri="{FF2B5EF4-FFF2-40B4-BE49-F238E27FC236}">
                <a16:creationId xmlns:a16="http://schemas.microsoft.com/office/drawing/2014/main" id="{B7F25B73-575C-3E14-A850-3015F90BFB6E}"/>
              </a:ext>
            </a:extLst>
          </p:cNvPr>
          <p:cNvCxnSpPr>
            <a:cxnSpLocks/>
          </p:cNvCxnSpPr>
          <p:nvPr/>
        </p:nvCxnSpPr>
        <p:spPr>
          <a:xfrm rot="10800000" flipV="1">
            <a:off x="3990426" y="5941394"/>
            <a:ext cx="3607787" cy="654006"/>
          </a:xfrm>
          <a:prstGeom prst="bentConnector3">
            <a:avLst>
              <a:gd name="adj1" fmla="val 13742"/>
            </a:avLst>
          </a:prstGeom>
          <a:ln w="28575">
            <a:headEnd type="oval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9" name="textruta 108">
            <a:extLst>
              <a:ext uri="{FF2B5EF4-FFF2-40B4-BE49-F238E27FC236}">
                <a16:creationId xmlns:a16="http://schemas.microsoft.com/office/drawing/2014/main" id="{076CC9C9-8383-11AA-2D9E-C4B06537CE46}"/>
              </a:ext>
            </a:extLst>
          </p:cNvPr>
          <p:cNvSpPr txBox="1"/>
          <p:nvPr/>
        </p:nvSpPr>
        <p:spPr>
          <a:xfrm>
            <a:off x="4769899" y="5856919"/>
            <a:ext cx="24814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Färdplan Nära vård beslutas,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länsstöd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anpassas.  (Program GNV avslutas).</a:t>
            </a:r>
          </a:p>
        </p:txBody>
      </p:sp>
      <p:pic>
        <p:nvPicPr>
          <p:cNvPr id="104" name="Bildobjekt 103">
            <a:extLst>
              <a:ext uri="{FF2B5EF4-FFF2-40B4-BE49-F238E27FC236}">
                <a16:creationId xmlns:a16="http://schemas.microsoft.com/office/drawing/2014/main" id="{867678CB-98C5-91AB-C874-D0610A8085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0423" y="5846841"/>
            <a:ext cx="611626" cy="846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0" name="textruta 159">
            <a:extLst>
              <a:ext uri="{FF2B5EF4-FFF2-40B4-BE49-F238E27FC236}">
                <a16:creationId xmlns:a16="http://schemas.microsoft.com/office/drawing/2014/main" id="{581D2C8F-4DBA-C6B0-6869-935E5CA96045}"/>
              </a:ext>
            </a:extLst>
          </p:cNvPr>
          <p:cNvSpPr txBox="1"/>
          <p:nvPr/>
        </p:nvSpPr>
        <p:spPr>
          <a:xfrm>
            <a:off x="202193" y="2152438"/>
            <a:ext cx="171266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solidFill>
                  <a:prstClr val="black"/>
                </a:solidFill>
                <a:latin typeface="Calibri" panose="020F0502020204030204"/>
              </a:rPr>
              <a:t>E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tillsättning av kommunala nära vårdsamordnare påbörjas.</a:t>
            </a:r>
            <a:b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Nätverk formeras och utvecklas</a:t>
            </a:r>
            <a:r>
              <a:rPr lang="sv-SE" sz="1400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5" name="Connector: Elbow 96">
            <a:extLst>
              <a:ext uri="{FF2B5EF4-FFF2-40B4-BE49-F238E27FC236}">
                <a16:creationId xmlns:a16="http://schemas.microsoft.com/office/drawing/2014/main" id="{4BC39D12-46AD-6A2D-1BE7-2A9A8ADBA4DF}"/>
              </a:ext>
            </a:extLst>
          </p:cNvPr>
          <p:cNvCxnSpPr>
            <a:cxnSpLocks/>
          </p:cNvCxnSpPr>
          <p:nvPr/>
        </p:nvCxnSpPr>
        <p:spPr>
          <a:xfrm rot="5400000">
            <a:off x="9700" y="2014459"/>
            <a:ext cx="1963980" cy="1674881"/>
          </a:xfrm>
          <a:prstGeom prst="bentConnector3">
            <a:avLst>
              <a:gd name="adj1" fmla="val 104124"/>
            </a:avLst>
          </a:prstGeom>
          <a:ln w="28575">
            <a:solidFill>
              <a:srgbClr val="E97132"/>
            </a:solidFill>
            <a:headEnd type="oval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textruta 19">
            <a:extLst>
              <a:ext uri="{FF2B5EF4-FFF2-40B4-BE49-F238E27FC236}">
                <a16:creationId xmlns:a16="http://schemas.microsoft.com/office/drawing/2014/main" id="{E3391909-A392-56EF-DB9F-DBCC92DAD120}"/>
              </a:ext>
            </a:extLst>
          </p:cNvPr>
          <p:cNvSpPr txBox="1"/>
          <p:nvPr/>
        </p:nvSpPr>
        <p:spPr>
          <a:xfrm>
            <a:off x="7714906" y="6183149"/>
            <a:ext cx="2205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Processer enligt färdplan.</a:t>
            </a:r>
          </a:p>
        </p:txBody>
      </p:sp>
      <p:cxnSp>
        <p:nvCxnSpPr>
          <p:cNvPr id="21" name="Connector: Elbow 96">
            <a:extLst>
              <a:ext uri="{FF2B5EF4-FFF2-40B4-BE49-F238E27FC236}">
                <a16:creationId xmlns:a16="http://schemas.microsoft.com/office/drawing/2014/main" id="{45E2CD51-C112-9D5E-735A-26E2BB20D59E}"/>
              </a:ext>
            </a:extLst>
          </p:cNvPr>
          <p:cNvCxnSpPr>
            <a:cxnSpLocks/>
          </p:cNvCxnSpPr>
          <p:nvPr/>
        </p:nvCxnSpPr>
        <p:spPr>
          <a:xfrm>
            <a:off x="8166226" y="5980280"/>
            <a:ext cx="1679600" cy="471906"/>
          </a:xfrm>
          <a:prstGeom prst="bentConnector3">
            <a:avLst>
              <a:gd name="adj1" fmla="val -26330"/>
            </a:avLst>
          </a:prstGeom>
          <a:ln w="28575">
            <a:headEnd type="oval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502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 15">
            <a:extLst>
              <a:ext uri="{FF2B5EF4-FFF2-40B4-BE49-F238E27FC236}">
                <a16:creationId xmlns:a16="http://schemas.microsoft.com/office/drawing/2014/main" id="{01BF162E-2F66-8CA7-F765-762FB50FE7CB}"/>
              </a:ext>
            </a:extLst>
          </p:cNvPr>
          <p:cNvGrpSpPr/>
          <p:nvPr/>
        </p:nvGrpSpPr>
        <p:grpSpPr>
          <a:xfrm>
            <a:off x="-158731" y="445190"/>
            <a:ext cx="12350731" cy="6262984"/>
            <a:chOff x="-158731" y="447489"/>
            <a:chExt cx="12350731" cy="6262984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189859A0-600C-AA32-97AC-01FDEF2CA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26" t="2531" r="60532" b="67057"/>
            <a:stretch/>
          </p:blipFill>
          <p:spPr>
            <a:xfrm rot="446320" flipH="1">
              <a:off x="2389796" y="924664"/>
              <a:ext cx="4913468" cy="1949919"/>
            </a:xfrm>
            <a:prstGeom prst="rect">
              <a:avLst/>
            </a:prstGeom>
          </p:spPr>
        </p:pic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6211F8A8-311A-F1B4-AE23-424448E508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09" r="15398"/>
            <a:stretch/>
          </p:blipFill>
          <p:spPr>
            <a:xfrm>
              <a:off x="7048304" y="805922"/>
              <a:ext cx="5143696" cy="5689559"/>
            </a:xfrm>
            <a:prstGeom prst="rect">
              <a:avLst/>
            </a:prstGeom>
          </p:spPr>
        </p:pic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9B0AC364-4A4A-6C2B-F3AF-6AB6E6C2A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73"/>
            <a:stretch/>
          </p:blipFill>
          <p:spPr>
            <a:xfrm rot="21422033">
              <a:off x="-158731" y="447489"/>
              <a:ext cx="2643220" cy="6262984"/>
            </a:xfrm>
            <a:prstGeom prst="rect">
              <a:avLst/>
            </a:prstGeom>
          </p:spPr>
        </p:pic>
      </p:grpSp>
      <p:pic>
        <p:nvPicPr>
          <p:cNvPr id="18" name="Bildobjekt 17" descr="En bild som visar cirkel, logotyp, Grafik, Teckensnitt&#10;&#10;Automatiskt genererad beskrivning">
            <a:extLst>
              <a:ext uri="{FF2B5EF4-FFF2-40B4-BE49-F238E27FC236}">
                <a16:creationId xmlns:a16="http://schemas.microsoft.com/office/drawing/2014/main" id="{CB60BE3F-3A94-26DF-ED9D-E28EE93D8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34" y="112999"/>
            <a:ext cx="1254561" cy="1283438"/>
          </a:xfrm>
          <a:prstGeom prst="rect">
            <a:avLst/>
          </a:prstGeom>
        </p:spPr>
      </p:pic>
      <p:sp>
        <p:nvSpPr>
          <p:cNvPr id="20" name="textruta 19">
            <a:extLst>
              <a:ext uri="{FF2B5EF4-FFF2-40B4-BE49-F238E27FC236}">
                <a16:creationId xmlns:a16="http://schemas.microsoft.com/office/drawing/2014/main" id="{947055D7-46A0-78E6-283E-6A0D5F9683BC}"/>
              </a:ext>
            </a:extLst>
          </p:cNvPr>
          <p:cNvSpPr txBox="1"/>
          <p:nvPr/>
        </p:nvSpPr>
        <p:spPr>
          <a:xfrm>
            <a:off x="788823" y="5176693"/>
            <a:ext cx="996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2029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F6AF883C-3429-1229-AAE3-46D46068DCDC}"/>
              </a:ext>
            </a:extLst>
          </p:cNvPr>
          <p:cNvSpPr txBox="1"/>
          <p:nvPr/>
        </p:nvSpPr>
        <p:spPr>
          <a:xfrm>
            <a:off x="1162879" y="3781075"/>
            <a:ext cx="996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2030</a:t>
            </a:r>
          </a:p>
        </p:txBody>
      </p:sp>
    </p:spTree>
    <p:extLst>
      <p:ext uri="{BB962C8B-B14F-4D97-AF65-F5344CB8AC3E}">
        <p14:creationId xmlns:p14="http://schemas.microsoft.com/office/powerpoint/2010/main" val="2737126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102</Words>
  <Application>Microsoft Office PowerPoint</Application>
  <PresentationFormat>Bredbild</PresentationFormat>
  <Paragraphs>23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8" baseType="lpstr">
      <vt:lpstr>DengXian</vt:lpstr>
      <vt:lpstr>Aptos</vt:lpstr>
      <vt:lpstr>Aptos Display</vt:lpstr>
      <vt:lpstr>Arial</vt:lpstr>
      <vt:lpstr>Calibri</vt:lpstr>
      <vt:lpstr>Office-tema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Madelene Blom</dc:creator>
  <cp:lastModifiedBy>Madelene Blom</cp:lastModifiedBy>
  <cp:revision>14</cp:revision>
  <dcterms:created xsi:type="dcterms:W3CDTF">2025-04-16T06:44:30Z</dcterms:created>
  <dcterms:modified xsi:type="dcterms:W3CDTF">2025-05-05T09:15:24Z</dcterms:modified>
</cp:coreProperties>
</file>