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5" r:id="rId5"/>
    <p:sldMasterId id="2147483773" r:id="rId6"/>
    <p:sldMasterId id="2147483712" r:id="rId7"/>
    <p:sldMasterId id="2147483719" r:id="rId8"/>
    <p:sldMasterId id="2147483702" r:id="rId9"/>
  </p:sldMasterIdLst>
  <p:notesMasterIdLst>
    <p:notesMasterId r:id="rId40"/>
  </p:notesMasterIdLst>
  <p:handoutMasterIdLst>
    <p:handoutMasterId r:id="rId41"/>
  </p:handoutMasterIdLst>
  <p:sldIdLst>
    <p:sldId id="258" r:id="rId10"/>
    <p:sldId id="259" r:id="rId11"/>
    <p:sldId id="275" r:id="rId12"/>
    <p:sldId id="269" r:id="rId13"/>
    <p:sldId id="265" r:id="rId14"/>
    <p:sldId id="282" r:id="rId15"/>
    <p:sldId id="271" r:id="rId16"/>
    <p:sldId id="267" r:id="rId17"/>
    <p:sldId id="272" r:id="rId18"/>
    <p:sldId id="266" r:id="rId19"/>
    <p:sldId id="268" r:id="rId20"/>
    <p:sldId id="273" r:id="rId21"/>
    <p:sldId id="274" r:id="rId22"/>
    <p:sldId id="278" r:id="rId23"/>
    <p:sldId id="281" r:id="rId24"/>
    <p:sldId id="287" r:id="rId25"/>
    <p:sldId id="283" r:id="rId26"/>
    <p:sldId id="262" r:id="rId27"/>
    <p:sldId id="263" r:id="rId28"/>
    <p:sldId id="284" r:id="rId29"/>
    <p:sldId id="285" r:id="rId30"/>
    <p:sldId id="260" r:id="rId31"/>
    <p:sldId id="286" r:id="rId32"/>
    <p:sldId id="290" r:id="rId33"/>
    <p:sldId id="288" r:id="rId34"/>
    <p:sldId id="289" r:id="rId35"/>
    <p:sldId id="291" r:id="rId36"/>
    <p:sldId id="280" r:id="rId37"/>
    <p:sldId id="277" r:id="rId38"/>
    <p:sldId id="276" r:id="rId3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8484" autoAdjust="0"/>
  </p:normalViewPr>
  <p:slideViewPr>
    <p:cSldViewPr>
      <p:cViewPr varScale="1">
        <p:scale>
          <a:sx n="101" d="100"/>
          <a:sy n="101" d="100"/>
        </p:scale>
        <p:origin x="106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7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05F134-0BBA-4269-943B-9BAD9ABD1DE4}" type="datetimeFigureOut">
              <a:rPr lang="sv-SE" smtClean="0"/>
              <a:t>2022-10-05</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5B083F-E1C4-4DE3-A31D-C6A1D6DECF99}" type="slidenum">
              <a:rPr lang="sv-SE" smtClean="0"/>
              <a:t>‹#›</a:t>
            </a:fld>
            <a:endParaRPr lang="sv-SE"/>
          </a:p>
        </p:txBody>
      </p:sp>
    </p:spTree>
    <p:extLst>
      <p:ext uri="{BB962C8B-B14F-4D97-AF65-F5344CB8AC3E}">
        <p14:creationId xmlns:p14="http://schemas.microsoft.com/office/powerpoint/2010/main" val="1928519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2F8DC2-1DD8-49BC-A216-B09D2294E1D8}" type="datetimeFigureOut">
              <a:rPr lang="sv-SE" smtClean="0"/>
              <a:t>2022-10-05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B9C6D2-939D-48D2-A55F-2522CDF1D0B5}" type="slidenum">
              <a:rPr lang="sv-SE" smtClean="0"/>
              <a:t>‹#›</a:t>
            </a:fld>
            <a:endParaRPr lang="sv-SE"/>
          </a:p>
        </p:txBody>
      </p:sp>
    </p:spTree>
    <p:extLst>
      <p:ext uri="{BB962C8B-B14F-4D97-AF65-F5344CB8AC3E}">
        <p14:creationId xmlns:p14="http://schemas.microsoft.com/office/powerpoint/2010/main" val="90677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WupoW4a1Gc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WupoW4a1Gc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FB9C6D2-939D-48D2-A55F-2522CDF1D0B5}" type="slidenum">
              <a:rPr lang="sv-SE" smtClean="0"/>
              <a:t>1</a:t>
            </a:fld>
            <a:endParaRPr lang="sv-SE"/>
          </a:p>
        </p:txBody>
      </p:sp>
    </p:spTree>
    <p:extLst>
      <p:ext uri="{BB962C8B-B14F-4D97-AF65-F5344CB8AC3E}">
        <p14:creationId xmlns:p14="http://schemas.microsoft.com/office/powerpoint/2010/main" val="3782243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Historiskt har upprepade blockadbehandlingar med lokalanestetika använts i hög utsträckning vid långvarig smärta och så är det fortfarande i många länder. Det vetenskapliga underlaget är dock mycket svagt. </a:t>
            </a:r>
            <a:r>
              <a:rPr lang="sv-SE" dirty="0" err="1"/>
              <a:t>Kapsaicin</a:t>
            </a:r>
            <a:r>
              <a:rPr lang="sv-SE" dirty="0"/>
              <a:t> specialistmottagning</a:t>
            </a:r>
          </a:p>
        </p:txBody>
      </p:sp>
      <p:sp>
        <p:nvSpPr>
          <p:cNvPr id="4" name="Platshållare för bildnummer 3"/>
          <p:cNvSpPr>
            <a:spLocks noGrp="1"/>
          </p:cNvSpPr>
          <p:nvPr>
            <p:ph type="sldNum" sz="quarter" idx="5"/>
          </p:nvPr>
        </p:nvSpPr>
        <p:spPr/>
        <p:txBody>
          <a:bodyPr/>
          <a:lstStyle/>
          <a:p>
            <a:fld id="{FFB9C6D2-939D-48D2-A55F-2522CDF1D0B5}" type="slidenum">
              <a:rPr lang="sv-SE" smtClean="0"/>
              <a:t>16</a:t>
            </a:fld>
            <a:endParaRPr lang="sv-SE"/>
          </a:p>
        </p:txBody>
      </p:sp>
    </p:spTree>
    <p:extLst>
      <p:ext uri="{BB962C8B-B14F-4D97-AF65-F5344CB8AC3E}">
        <p14:creationId xmlns:p14="http://schemas.microsoft.com/office/powerpoint/2010/main" val="3791533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Separera smärthanteringen från ”pilleranvändningen” längst ner s 461</a:t>
            </a:r>
          </a:p>
          <a:p>
            <a:endParaRPr lang="sv-SE" dirty="0"/>
          </a:p>
        </p:txBody>
      </p:sp>
      <p:sp>
        <p:nvSpPr>
          <p:cNvPr id="4" name="Platshållare för bildnummer 3"/>
          <p:cNvSpPr>
            <a:spLocks noGrp="1"/>
          </p:cNvSpPr>
          <p:nvPr>
            <p:ph type="sldNum" sz="quarter" idx="5"/>
          </p:nvPr>
        </p:nvSpPr>
        <p:spPr/>
        <p:txBody>
          <a:bodyPr/>
          <a:lstStyle/>
          <a:p>
            <a:fld id="{FFB9C6D2-939D-48D2-A55F-2522CDF1D0B5}" type="slidenum">
              <a:rPr lang="sv-SE" smtClean="0"/>
              <a:t>17</a:t>
            </a:fld>
            <a:endParaRPr lang="sv-SE"/>
          </a:p>
        </p:txBody>
      </p:sp>
    </p:spTree>
    <p:extLst>
      <p:ext uri="{BB962C8B-B14F-4D97-AF65-F5344CB8AC3E}">
        <p14:creationId xmlns:p14="http://schemas.microsoft.com/office/powerpoint/2010/main" val="515592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Vet ni vilka de vanligaste biverkningarna på </a:t>
            </a:r>
            <a:r>
              <a:rPr lang="sv-SE" dirty="0" err="1"/>
              <a:t>paracetamol</a:t>
            </a:r>
            <a:r>
              <a:rPr lang="sv-SE" dirty="0"/>
              <a:t> är?</a:t>
            </a:r>
          </a:p>
        </p:txBody>
      </p:sp>
      <p:sp>
        <p:nvSpPr>
          <p:cNvPr id="4" name="Platshållare för bildnummer 3"/>
          <p:cNvSpPr>
            <a:spLocks noGrp="1"/>
          </p:cNvSpPr>
          <p:nvPr>
            <p:ph type="sldNum" sz="quarter" idx="5"/>
          </p:nvPr>
        </p:nvSpPr>
        <p:spPr/>
        <p:txBody>
          <a:bodyPr/>
          <a:lstStyle/>
          <a:p>
            <a:fld id="{FFB9C6D2-939D-48D2-A55F-2522CDF1D0B5}" type="slidenum">
              <a:rPr lang="sv-SE" smtClean="0"/>
              <a:t>18</a:t>
            </a:fld>
            <a:endParaRPr lang="sv-SE"/>
          </a:p>
        </p:txBody>
      </p:sp>
    </p:spTree>
    <p:extLst>
      <p:ext uri="{BB962C8B-B14F-4D97-AF65-F5344CB8AC3E}">
        <p14:creationId xmlns:p14="http://schemas.microsoft.com/office/powerpoint/2010/main" val="3167648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Cox1-cox2 långvarig NSAID =&lt; 2-4% utvecklar blödning el perforation, 75% i ventrikel/duodenum, korrelerat till dos. Hjärta kärl Kan blockera </a:t>
            </a:r>
            <a:r>
              <a:rPr lang="sv-SE" dirty="0" err="1"/>
              <a:t>antitromboisk</a:t>
            </a:r>
            <a:r>
              <a:rPr lang="sv-SE" dirty="0"/>
              <a:t> effekt av lågdos ASA, njurar, allergi</a:t>
            </a:r>
          </a:p>
        </p:txBody>
      </p:sp>
      <p:sp>
        <p:nvSpPr>
          <p:cNvPr id="4" name="Platshållare för bildnummer 3"/>
          <p:cNvSpPr>
            <a:spLocks noGrp="1"/>
          </p:cNvSpPr>
          <p:nvPr>
            <p:ph type="sldNum" sz="quarter" idx="5"/>
          </p:nvPr>
        </p:nvSpPr>
        <p:spPr/>
        <p:txBody>
          <a:bodyPr/>
          <a:lstStyle/>
          <a:p>
            <a:fld id="{FFB9C6D2-939D-48D2-A55F-2522CDF1D0B5}" type="slidenum">
              <a:rPr lang="sv-SE" smtClean="0"/>
              <a:t>20</a:t>
            </a:fld>
            <a:endParaRPr lang="sv-SE"/>
          </a:p>
        </p:txBody>
      </p:sp>
    </p:spTree>
    <p:extLst>
      <p:ext uri="{BB962C8B-B14F-4D97-AF65-F5344CB8AC3E}">
        <p14:creationId xmlns:p14="http://schemas.microsoft.com/office/powerpoint/2010/main" val="3876137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ICI-metoden, </a:t>
            </a:r>
            <a:r>
              <a:rPr lang="sv-SE" dirty="0" err="1"/>
              <a:t>intermitent</a:t>
            </a:r>
            <a:r>
              <a:rPr lang="sv-SE" dirty="0"/>
              <a:t> kortisoninjektion. Broskförstörelse vid ledinjektioner.</a:t>
            </a:r>
          </a:p>
        </p:txBody>
      </p:sp>
      <p:sp>
        <p:nvSpPr>
          <p:cNvPr id="4" name="Platshållare för bildnummer 3"/>
          <p:cNvSpPr>
            <a:spLocks noGrp="1"/>
          </p:cNvSpPr>
          <p:nvPr>
            <p:ph type="sldNum" sz="quarter" idx="5"/>
          </p:nvPr>
        </p:nvSpPr>
        <p:spPr/>
        <p:txBody>
          <a:bodyPr/>
          <a:lstStyle/>
          <a:p>
            <a:fld id="{FFB9C6D2-939D-48D2-A55F-2522CDF1D0B5}" type="slidenum">
              <a:rPr lang="sv-SE" smtClean="0"/>
              <a:t>21</a:t>
            </a:fld>
            <a:endParaRPr lang="sv-SE"/>
          </a:p>
        </p:txBody>
      </p:sp>
    </p:spTree>
    <p:extLst>
      <p:ext uri="{BB962C8B-B14F-4D97-AF65-F5344CB8AC3E}">
        <p14:creationId xmlns:p14="http://schemas.microsoft.com/office/powerpoint/2010/main" val="2871683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Sömnapné 24% av långtidsanvändning har sömnapné. Doskorrelation. Risk för fatal </a:t>
            </a:r>
            <a:r>
              <a:rPr lang="sv-SE" dirty="0" err="1"/>
              <a:t>antdningsdep</a:t>
            </a:r>
            <a:r>
              <a:rPr lang="sv-SE" dirty="0"/>
              <a:t> stiger kraftigt vid doser på över 100 mg. Bilkörning kodein jmf placebo båda grupper signifikant längre </a:t>
            </a:r>
            <a:r>
              <a:rPr lang="sv-SE" dirty="0" err="1"/>
              <a:t>reaktionnstider</a:t>
            </a:r>
            <a:r>
              <a:rPr lang="sv-SE" dirty="0"/>
              <a:t> samt 75% fler missade vägmärken och varningsskyltar jmf smärt och läkemedelsfri grupp</a:t>
            </a:r>
          </a:p>
          <a:p>
            <a:endParaRPr lang="sv-SE" dirty="0"/>
          </a:p>
        </p:txBody>
      </p:sp>
      <p:sp>
        <p:nvSpPr>
          <p:cNvPr id="4" name="Platshållare för bildnummer 3"/>
          <p:cNvSpPr>
            <a:spLocks noGrp="1"/>
          </p:cNvSpPr>
          <p:nvPr>
            <p:ph type="sldNum" sz="quarter" idx="5"/>
          </p:nvPr>
        </p:nvSpPr>
        <p:spPr/>
        <p:txBody>
          <a:bodyPr/>
          <a:lstStyle/>
          <a:p>
            <a:fld id="{FFB9C6D2-939D-48D2-A55F-2522CDF1D0B5}" type="slidenum">
              <a:rPr lang="sv-SE" smtClean="0"/>
              <a:t>22</a:t>
            </a:fld>
            <a:endParaRPr lang="sv-SE"/>
          </a:p>
        </p:txBody>
      </p:sp>
    </p:spTree>
    <p:extLst>
      <p:ext uri="{BB962C8B-B14F-4D97-AF65-F5344CB8AC3E}">
        <p14:creationId xmlns:p14="http://schemas.microsoft.com/office/powerpoint/2010/main" val="2242274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Fysiologiskt beroende efter 1-2 veckor</a:t>
            </a:r>
          </a:p>
        </p:txBody>
      </p:sp>
      <p:sp>
        <p:nvSpPr>
          <p:cNvPr id="4" name="Platshållare för bildnummer 3"/>
          <p:cNvSpPr>
            <a:spLocks noGrp="1"/>
          </p:cNvSpPr>
          <p:nvPr>
            <p:ph type="sldNum" sz="quarter" idx="5"/>
          </p:nvPr>
        </p:nvSpPr>
        <p:spPr/>
        <p:txBody>
          <a:bodyPr/>
          <a:lstStyle/>
          <a:p>
            <a:fld id="{FFB9C6D2-939D-48D2-A55F-2522CDF1D0B5}" type="slidenum">
              <a:rPr lang="sv-SE" smtClean="0"/>
              <a:t>24</a:t>
            </a:fld>
            <a:endParaRPr lang="sv-SE"/>
          </a:p>
        </p:txBody>
      </p:sp>
    </p:spTree>
    <p:extLst>
      <p:ext uri="{BB962C8B-B14F-4D97-AF65-F5344CB8AC3E}">
        <p14:creationId xmlns:p14="http://schemas.microsoft.com/office/powerpoint/2010/main" val="2730478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dirty="0" err="1">
                <a:solidFill>
                  <a:srgbClr val="0070C0"/>
                </a:solidFill>
              </a:rPr>
              <a:t>Tricyklika</a:t>
            </a:r>
            <a:r>
              <a:rPr lang="sv-SE" sz="1800" b="0" dirty="0">
                <a:solidFill>
                  <a:srgbClr val="0070C0"/>
                </a:solidFill>
              </a:rPr>
              <a:t> – stor variation mellan individer 7-10% långsam metabolism med risk för biverkningar vid ”standarddoser”, 3-5% har snabb metabolism med risk för otillräcklig effekt vid standarddos. </a:t>
            </a:r>
            <a:r>
              <a:rPr lang="sv-SE" sz="1800" b="0" dirty="0" err="1">
                <a:solidFill>
                  <a:srgbClr val="0070C0"/>
                </a:solidFill>
              </a:rPr>
              <a:t>Böjra</a:t>
            </a:r>
            <a:r>
              <a:rPr lang="sv-SE" sz="1800" b="0" dirty="0">
                <a:solidFill>
                  <a:srgbClr val="0070C0"/>
                </a:solidFill>
              </a:rPr>
              <a:t> med 10 mg till natten och låt patienten själv trappa upp med en tablett i veckan. Utvärdera.</a:t>
            </a:r>
          </a:p>
          <a:p>
            <a:endParaRPr lang="sv-SE" sz="1800" b="1" dirty="0">
              <a:solidFill>
                <a:srgbClr val="0070C0"/>
              </a:solidFill>
            </a:endParaRPr>
          </a:p>
          <a:p>
            <a:endParaRPr lang="sv-SE" sz="1800" b="1" dirty="0">
              <a:solidFill>
                <a:srgbClr val="0070C0"/>
              </a:solidFill>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FFB9C6D2-939D-48D2-A55F-2522CDF1D0B5}" type="slidenum">
              <a:rPr lang="sv-SE" smtClean="0"/>
              <a:t>25</a:t>
            </a:fld>
            <a:endParaRPr lang="sv-SE"/>
          </a:p>
        </p:txBody>
      </p:sp>
    </p:spTree>
    <p:extLst>
      <p:ext uri="{BB962C8B-B14F-4D97-AF65-F5344CB8AC3E}">
        <p14:creationId xmlns:p14="http://schemas.microsoft.com/office/powerpoint/2010/main" val="2122729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Finns även studier på fibro men med tvetydiga resultat</a:t>
            </a:r>
          </a:p>
        </p:txBody>
      </p:sp>
      <p:sp>
        <p:nvSpPr>
          <p:cNvPr id="4" name="Platshållare för bildnummer 3"/>
          <p:cNvSpPr>
            <a:spLocks noGrp="1"/>
          </p:cNvSpPr>
          <p:nvPr>
            <p:ph type="sldNum" sz="quarter" idx="5"/>
          </p:nvPr>
        </p:nvSpPr>
        <p:spPr/>
        <p:txBody>
          <a:bodyPr/>
          <a:lstStyle/>
          <a:p>
            <a:fld id="{FFB9C6D2-939D-48D2-A55F-2522CDF1D0B5}" type="slidenum">
              <a:rPr lang="sv-SE" smtClean="0"/>
              <a:t>26</a:t>
            </a:fld>
            <a:endParaRPr lang="sv-SE"/>
          </a:p>
        </p:txBody>
      </p:sp>
    </p:spTree>
    <p:extLst>
      <p:ext uri="{BB962C8B-B14F-4D97-AF65-F5344CB8AC3E}">
        <p14:creationId xmlns:p14="http://schemas.microsoft.com/office/powerpoint/2010/main" val="2896447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Och hur var det med Cannabis då… FDA klassat som ämne med risk för substansberoende. Godkänt </a:t>
            </a:r>
            <a:r>
              <a:rPr lang="sv-SE" dirty="0" err="1"/>
              <a:t>dronabinol</a:t>
            </a:r>
            <a:r>
              <a:rPr lang="sv-SE" dirty="0"/>
              <a:t> och </a:t>
            </a:r>
            <a:r>
              <a:rPr lang="sv-SE" dirty="0" err="1"/>
              <a:t>nabilon</a:t>
            </a:r>
            <a:r>
              <a:rPr lang="sv-SE" dirty="0"/>
              <a:t> för </a:t>
            </a:r>
            <a:r>
              <a:rPr lang="sv-SE" dirty="0" err="1"/>
              <a:t>cytostatiskainducerad</a:t>
            </a:r>
            <a:r>
              <a:rPr lang="sv-SE" dirty="0"/>
              <a:t> illamående och hiv-relaterad anorexi. Långvarig smärta metaanalys 91 artiklar 10000 </a:t>
            </a:r>
            <a:r>
              <a:rPr lang="sv-SE" dirty="0" err="1"/>
              <a:t>patietner</a:t>
            </a:r>
            <a:r>
              <a:rPr lang="sv-SE" dirty="0"/>
              <a:t> NNT för 30% smärtlindring var 24, för 50% samma som placebo, VAS-reduktion 3mm (30 kliniskt signifikant). Förskrivning är inte aktuell utanför specialistcentra. Kommer patienter och vill ha förnyade recept, hänvisa till den som satt in läkemedlet som har ansvaret.</a:t>
            </a:r>
          </a:p>
        </p:txBody>
      </p:sp>
      <p:sp>
        <p:nvSpPr>
          <p:cNvPr id="4" name="Platshållare för bildnummer 3"/>
          <p:cNvSpPr>
            <a:spLocks noGrp="1"/>
          </p:cNvSpPr>
          <p:nvPr>
            <p:ph type="sldNum" sz="quarter" idx="5"/>
          </p:nvPr>
        </p:nvSpPr>
        <p:spPr/>
        <p:txBody>
          <a:bodyPr/>
          <a:lstStyle/>
          <a:p>
            <a:fld id="{FFB9C6D2-939D-48D2-A55F-2522CDF1D0B5}" type="slidenum">
              <a:rPr lang="sv-SE" smtClean="0"/>
              <a:t>27</a:t>
            </a:fld>
            <a:endParaRPr lang="sv-SE"/>
          </a:p>
        </p:txBody>
      </p:sp>
    </p:spTree>
    <p:extLst>
      <p:ext uri="{BB962C8B-B14F-4D97-AF65-F5344CB8AC3E}">
        <p14:creationId xmlns:p14="http://schemas.microsoft.com/office/powerpoint/2010/main" val="186890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Välkomna osv… jag tänkte prata om… smärta är något som intresserat mig ända sedan utbildningen. Hur jag blev nyfiken på det vet jag inte riktig men </a:t>
            </a:r>
            <a:r>
              <a:rPr lang="sv-SE" dirty="0" err="1"/>
              <a:t>ffa</a:t>
            </a:r>
            <a:r>
              <a:rPr lang="sv-SE" dirty="0"/>
              <a:t> för att det är så svårt. Det tycker jag fortfarande. Svåra smärtpatienter finns i de allra flesta specialiteter. Prevalensen av långvarig smärta i befolkningen ligger på 20%. Dessutom drabbas 2-10% av personer som genomgått en kirurgisk procedur av svår långvarig postkirurgisk smärta och 5-10% av canceröverlevare har svåra långvariga behandlingsrelaterade smärttillstånd tex efter cytostatika och strålning. </a:t>
            </a:r>
          </a:p>
        </p:txBody>
      </p:sp>
      <p:sp>
        <p:nvSpPr>
          <p:cNvPr id="4" name="Platshållare för bildnummer 3"/>
          <p:cNvSpPr>
            <a:spLocks noGrp="1"/>
          </p:cNvSpPr>
          <p:nvPr>
            <p:ph type="sldNum" sz="quarter" idx="5"/>
          </p:nvPr>
        </p:nvSpPr>
        <p:spPr/>
        <p:txBody>
          <a:bodyPr/>
          <a:lstStyle/>
          <a:p>
            <a:fld id="{FFB9C6D2-939D-48D2-A55F-2522CDF1D0B5}" type="slidenum">
              <a:rPr lang="sv-SE" smtClean="0"/>
              <a:t>2</a:t>
            </a:fld>
            <a:endParaRPr lang="sv-SE"/>
          </a:p>
        </p:txBody>
      </p:sp>
    </p:spTree>
    <p:extLst>
      <p:ext uri="{BB962C8B-B14F-4D97-AF65-F5344CB8AC3E}">
        <p14:creationId xmlns:p14="http://schemas.microsoft.com/office/powerpoint/2010/main" val="1685338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Diskutera igen kring er patient</a:t>
            </a:r>
          </a:p>
        </p:txBody>
      </p:sp>
      <p:sp>
        <p:nvSpPr>
          <p:cNvPr id="4" name="Platshållare för bildnummer 3"/>
          <p:cNvSpPr>
            <a:spLocks noGrp="1"/>
          </p:cNvSpPr>
          <p:nvPr>
            <p:ph type="sldNum" sz="quarter" idx="5"/>
          </p:nvPr>
        </p:nvSpPr>
        <p:spPr/>
        <p:txBody>
          <a:bodyPr/>
          <a:lstStyle/>
          <a:p>
            <a:fld id="{FFB9C6D2-939D-48D2-A55F-2522CDF1D0B5}" type="slidenum">
              <a:rPr lang="sv-SE" smtClean="0"/>
              <a:t>28</a:t>
            </a:fld>
            <a:endParaRPr lang="sv-SE"/>
          </a:p>
        </p:txBody>
      </p:sp>
    </p:spTree>
    <p:extLst>
      <p:ext uri="{BB962C8B-B14F-4D97-AF65-F5344CB8AC3E}">
        <p14:creationId xmlns:p14="http://schemas.microsoft.com/office/powerpoint/2010/main" val="1526946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 ett par minuter att berätta för din granne om någon svår smärtpatient som du haft.</a:t>
            </a:r>
          </a:p>
        </p:txBody>
      </p:sp>
      <p:sp>
        <p:nvSpPr>
          <p:cNvPr id="4" name="Platshållare för bildnummer 3"/>
          <p:cNvSpPr>
            <a:spLocks noGrp="1"/>
          </p:cNvSpPr>
          <p:nvPr>
            <p:ph type="sldNum" sz="quarter" idx="5"/>
          </p:nvPr>
        </p:nvSpPr>
        <p:spPr/>
        <p:txBody>
          <a:bodyPr/>
          <a:lstStyle/>
          <a:p>
            <a:fld id="{FFB9C6D2-939D-48D2-A55F-2522CDF1D0B5}" type="slidenum">
              <a:rPr lang="sv-SE" smtClean="0"/>
              <a:t>3</a:t>
            </a:fld>
            <a:endParaRPr lang="sv-SE"/>
          </a:p>
        </p:txBody>
      </p:sp>
    </p:spTree>
    <p:extLst>
      <p:ext uri="{BB962C8B-B14F-4D97-AF65-F5344CB8AC3E}">
        <p14:creationId xmlns:p14="http://schemas.microsoft.com/office/powerpoint/2010/main" val="2192631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Långvarig smärta förmedlar inte längre en meningsfull varningssignal. Smärtan har istället blivit en sjukdom i sig. Långvarig smärta är därför inte akut smärta </a:t>
            </a:r>
            <a:r>
              <a:rPr lang="sv-SE" dirty="0" err="1"/>
              <a:t>utrsträckt</a:t>
            </a:r>
            <a:r>
              <a:rPr lang="sv-SE" dirty="0"/>
              <a:t> i tiden. </a:t>
            </a:r>
          </a:p>
        </p:txBody>
      </p:sp>
      <p:sp>
        <p:nvSpPr>
          <p:cNvPr id="4" name="Platshållare för bildnummer 3"/>
          <p:cNvSpPr>
            <a:spLocks noGrp="1"/>
          </p:cNvSpPr>
          <p:nvPr>
            <p:ph type="sldNum" sz="quarter" idx="5"/>
          </p:nvPr>
        </p:nvSpPr>
        <p:spPr/>
        <p:txBody>
          <a:bodyPr/>
          <a:lstStyle/>
          <a:p>
            <a:fld id="{FFB9C6D2-939D-48D2-A55F-2522CDF1D0B5}" type="slidenum">
              <a:rPr lang="sv-SE" smtClean="0"/>
              <a:t>4</a:t>
            </a:fld>
            <a:endParaRPr lang="sv-SE"/>
          </a:p>
        </p:txBody>
      </p:sp>
    </p:spTree>
    <p:extLst>
      <p:ext uri="{BB962C8B-B14F-4D97-AF65-F5344CB8AC3E}">
        <p14:creationId xmlns:p14="http://schemas.microsoft.com/office/powerpoint/2010/main" val="125809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hlinkClick r:id="rId3"/>
              </a:rPr>
              <a:t>(11) Var kommer </a:t>
            </a:r>
            <a:r>
              <a:rPr lang="sv-SE" dirty="0" err="1">
                <a:hlinkClick r:id="rId3"/>
              </a:rPr>
              <a:t>smärtan</a:t>
            </a:r>
            <a:r>
              <a:rPr lang="sv-SE" dirty="0">
                <a:hlinkClick r:id="rId3"/>
              </a:rPr>
              <a:t> </a:t>
            </a:r>
            <a:r>
              <a:rPr lang="sv-SE" dirty="0" err="1">
                <a:hlinkClick r:id="rId3"/>
              </a:rPr>
              <a:t>ifrån</a:t>
            </a:r>
            <a:r>
              <a:rPr lang="sv-SE" dirty="0">
                <a:hlinkClick r:id="rId3"/>
              </a:rPr>
              <a:t>? – YouTube</a:t>
            </a:r>
            <a:r>
              <a:rPr lang="sv-SE" dirty="0"/>
              <a:t> IASP funderar på att utöka smärtdefinitionen med kognitiva komponenter eftersom det ingår. </a:t>
            </a:r>
            <a:r>
              <a:rPr lang="sv-SE" b="0" i="0" dirty="0">
                <a:solidFill>
                  <a:srgbClr val="000000"/>
                </a:solidFill>
                <a:effectLst/>
                <a:latin typeface="Lato" panose="020F0502020204030203" pitchFamily="34" charset="0"/>
              </a:rPr>
              <a:t>Långvarig smärta definieras som smärta i mer än tre månader och kan delas in i </a:t>
            </a:r>
            <a:r>
              <a:rPr lang="sv-SE" b="0" i="0" dirty="0" err="1">
                <a:solidFill>
                  <a:srgbClr val="000000"/>
                </a:solidFill>
                <a:effectLst/>
                <a:latin typeface="Lato" panose="020F0502020204030203" pitchFamily="34" charset="0"/>
              </a:rPr>
              <a:t>nociceptiv</a:t>
            </a:r>
            <a:r>
              <a:rPr lang="sv-SE" b="0" i="0" dirty="0">
                <a:solidFill>
                  <a:srgbClr val="000000"/>
                </a:solidFill>
                <a:effectLst/>
                <a:latin typeface="Lato" panose="020F0502020204030203" pitchFamily="34" charset="0"/>
              </a:rPr>
              <a:t>, neuropatisk och </a:t>
            </a:r>
            <a:r>
              <a:rPr lang="sv-SE" b="0" i="0" dirty="0" err="1">
                <a:solidFill>
                  <a:srgbClr val="000000"/>
                </a:solidFill>
                <a:effectLst/>
                <a:latin typeface="Lato" panose="020F0502020204030203" pitchFamily="34" charset="0"/>
              </a:rPr>
              <a:t>nociplastisk</a:t>
            </a:r>
            <a:r>
              <a:rPr lang="sv-SE" b="0" i="0" dirty="0">
                <a:solidFill>
                  <a:srgbClr val="000000"/>
                </a:solidFill>
                <a:effectLst/>
                <a:latin typeface="Lato" panose="020F0502020204030203" pitchFamily="34" charset="0"/>
              </a:rPr>
              <a:t> typ. Blandformer är mycket vanligt förekommande.</a:t>
            </a:r>
            <a:endParaRPr lang="sv-SE" dirty="0"/>
          </a:p>
          <a:p>
            <a:endParaRPr lang="sv-SE" dirty="0"/>
          </a:p>
        </p:txBody>
      </p:sp>
      <p:sp>
        <p:nvSpPr>
          <p:cNvPr id="4" name="Platshållare för bildnummer 3"/>
          <p:cNvSpPr>
            <a:spLocks noGrp="1"/>
          </p:cNvSpPr>
          <p:nvPr>
            <p:ph type="sldNum" sz="quarter" idx="5"/>
          </p:nvPr>
        </p:nvSpPr>
        <p:spPr/>
        <p:txBody>
          <a:bodyPr/>
          <a:lstStyle/>
          <a:p>
            <a:fld id="{FFB9C6D2-939D-48D2-A55F-2522CDF1D0B5}" type="slidenum">
              <a:rPr lang="sv-SE" smtClean="0"/>
              <a:t>5</a:t>
            </a:fld>
            <a:endParaRPr lang="sv-SE"/>
          </a:p>
        </p:txBody>
      </p:sp>
    </p:spTree>
    <p:extLst>
      <p:ext uri="{BB962C8B-B14F-4D97-AF65-F5344CB8AC3E}">
        <p14:creationId xmlns:p14="http://schemas.microsoft.com/office/powerpoint/2010/main" val="303835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hlinkClick r:id="rId3"/>
              </a:rPr>
              <a:t>(11) Var kommer </a:t>
            </a:r>
            <a:r>
              <a:rPr lang="sv-SE" dirty="0" err="1">
                <a:hlinkClick r:id="rId3"/>
              </a:rPr>
              <a:t>smärtan</a:t>
            </a:r>
            <a:r>
              <a:rPr lang="sv-SE" dirty="0">
                <a:hlinkClick r:id="rId3"/>
              </a:rPr>
              <a:t> </a:t>
            </a:r>
            <a:r>
              <a:rPr lang="sv-SE" dirty="0" err="1">
                <a:hlinkClick r:id="rId3"/>
              </a:rPr>
              <a:t>ifrån</a:t>
            </a:r>
            <a:r>
              <a:rPr lang="sv-SE" dirty="0">
                <a:hlinkClick r:id="rId3"/>
              </a:rPr>
              <a:t>? – YouTube</a:t>
            </a:r>
            <a:r>
              <a:rPr lang="sv-SE" dirty="0"/>
              <a:t> IASP funderar på att utöka smärtdefinitionen med kognitiva komponenter eftersom det </a:t>
            </a:r>
            <a:r>
              <a:rPr lang="sv-SE" dirty="0" err="1"/>
              <a:t>ingår</a:t>
            </a:r>
            <a:r>
              <a:rPr lang="sv-SE" b="0" i="0" dirty="0" err="1">
                <a:solidFill>
                  <a:srgbClr val="000000"/>
                </a:solidFill>
                <a:effectLst/>
                <a:latin typeface="Lato" panose="020F0502020204030203" pitchFamily="34" charset="0"/>
              </a:rPr>
              <a:t>Långvarig</a:t>
            </a:r>
            <a:r>
              <a:rPr lang="sv-SE" b="0" i="0" dirty="0">
                <a:solidFill>
                  <a:srgbClr val="000000"/>
                </a:solidFill>
                <a:effectLst/>
                <a:latin typeface="Lato" panose="020F0502020204030203" pitchFamily="34" charset="0"/>
              </a:rPr>
              <a:t> smärta definieras som smärta i mer än tre månader och kan delas in i </a:t>
            </a:r>
            <a:r>
              <a:rPr lang="sv-SE" b="0" i="0" dirty="0" err="1">
                <a:solidFill>
                  <a:srgbClr val="000000"/>
                </a:solidFill>
                <a:effectLst/>
                <a:latin typeface="Lato" panose="020F0502020204030203" pitchFamily="34" charset="0"/>
              </a:rPr>
              <a:t>nociceptiv</a:t>
            </a:r>
            <a:r>
              <a:rPr lang="sv-SE" b="0" i="0" dirty="0">
                <a:solidFill>
                  <a:srgbClr val="000000"/>
                </a:solidFill>
                <a:effectLst/>
                <a:latin typeface="Lato" panose="020F0502020204030203" pitchFamily="34" charset="0"/>
              </a:rPr>
              <a:t>, neuropatisk och </a:t>
            </a:r>
            <a:r>
              <a:rPr lang="sv-SE" b="0" i="0" dirty="0" err="1">
                <a:solidFill>
                  <a:srgbClr val="000000"/>
                </a:solidFill>
                <a:effectLst/>
                <a:latin typeface="Lato" panose="020F0502020204030203" pitchFamily="34" charset="0"/>
              </a:rPr>
              <a:t>nociplastisk</a:t>
            </a:r>
            <a:r>
              <a:rPr lang="sv-SE" b="0" i="0" dirty="0">
                <a:solidFill>
                  <a:srgbClr val="000000"/>
                </a:solidFill>
                <a:effectLst/>
                <a:latin typeface="Lato" panose="020F0502020204030203" pitchFamily="34" charset="0"/>
              </a:rPr>
              <a:t> typ. Blandformer är mycket vanligt förekommande.</a:t>
            </a:r>
          </a:p>
          <a:p>
            <a:endParaRPr lang="sv-SE" dirty="0"/>
          </a:p>
          <a:p>
            <a:pPr algn="l"/>
            <a:r>
              <a:rPr lang="sv-SE" dirty="0"/>
              <a:t>Nociception, dvs stimulering av </a:t>
            </a:r>
            <a:r>
              <a:rPr lang="sv-SE" dirty="0" err="1"/>
              <a:t>nociceptorer</a:t>
            </a:r>
            <a:r>
              <a:rPr lang="sv-SE" dirty="0"/>
              <a:t> skickar elektriska och kemiska signaler till hjärnbarken där vi förnimmer smärta. Smärta är en personlig upplevelse. Kan inte jämföra smärta mellan olika personer. Förbereda sig för kamp eller flykt eller hålla det smärtande området stilla till det läkt. Svullnad, rodnad, kemiska processer som gör </a:t>
            </a:r>
            <a:r>
              <a:rPr lang="sv-SE" dirty="0" err="1"/>
              <a:t>nociceptorn</a:t>
            </a:r>
            <a:r>
              <a:rPr lang="sv-SE" dirty="0"/>
              <a:t> känsligare och kan öka den vid tex tryck. Även mekanisk </a:t>
            </a:r>
            <a:r>
              <a:rPr lang="sv-SE" dirty="0" err="1"/>
              <a:t>reting</a:t>
            </a:r>
            <a:r>
              <a:rPr lang="sv-SE" dirty="0"/>
              <a:t> kan ge smärta tex gallgång eller termisk när man bränner sig. </a:t>
            </a:r>
            <a:r>
              <a:rPr lang="sv-SE" b="1" i="0" dirty="0">
                <a:solidFill>
                  <a:srgbClr val="1E5B61"/>
                </a:solidFill>
                <a:effectLst/>
                <a:latin typeface="Libre Franklin" panose="020B0604020202020204" pitchFamily="2" charset="0"/>
              </a:rPr>
              <a:t>Nociceptiv smärta</a:t>
            </a:r>
          </a:p>
          <a:p>
            <a:pPr algn="l"/>
            <a:r>
              <a:rPr lang="sv-SE" b="0" i="0" dirty="0">
                <a:solidFill>
                  <a:srgbClr val="000000"/>
                </a:solidFill>
                <a:effectLst/>
                <a:latin typeface="Lato" panose="020F0502020204030203" pitchFamily="34" charset="0"/>
              </a:rPr>
              <a:t>Smärtan skulle kunna kallas vävnadsskadesmärta. Perifera </a:t>
            </a:r>
            <a:r>
              <a:rPr lang="sv-SE" b="0" i="0" dirty="0" err="1">
                <a:solidFill>
                  <a:srgbClr val="000000"/>
                </a:solidFill>
                <a:effectLst/>
                <a:latin typeface="Lato" panose="020F0502020204030203" pitchFamily="34" charset="0"/>
              </a:rPr>
              <a:t>nociceptiva</a:t>
            </a:r>
            <a:r>
              <a:rPr lang="sv-SE" b="0" i="0" dirty="0">
                <a:solidFill>
                  <a:srgbClr val="000000"/>
                </a:solidFill>
                <a:effectLst/>
                <a:latin typeface="Lato" panose="020F0502020204030203" pitchFamily="34" charset="0"/>
              </a:rPr>
              <a:t> neuron (</a:t>
            </a:r>
            <a:r>
              <a:rPr lang="sv-SE" b="0" i="0" dirty="0" err="1">
                <a:solidFill>
                  <a:srgbClr val="000000"/>
                </a:solidFill>
                <a:effectLst/>
                <a:latin typeface="Lato" panose="020F0502020204030203" pitchFamily="34" charset="0"/>
              </a:rPr>
              <a:t>nociceptorer</a:t>
            </a:r>
            <a:r>
              <a:rPr lang="sv-SE" b="0" i="0" dirty="0">
                <a:solidFill>
                  <a:srgbClr val="000000"/>
                </a:solidFill>
                <a:effectLst/>
                <a:latin typeface="Lato" panose="020F0502020204030203" pitchFamily="34" charset="0"/>
              </a:rPr>
              <a:t>) aktiveras och nervsignalen fortleds av ett normalt fungerande nervssystem vid exempelvis hudpenetration, inflammation eller </a:t>
            </a:r>
            <a:r>
              <a:rPr lang="sv-SE" b="0" i="0" dirty="0" err="1">
                <a:solidFill>
                  <a:srgbClr val="000000"/>
                </a:solidFill>
                <a:effectLst/>
                <a:latin typeface="Lato" panose="020F0502020204030203" pitchFamily="34" charset="0"/>
              </a:rPr>
              <a:t>ischemi</a:t>
            </a:r>
            <a:r>
              <a:rPr lang="sv-SE" b="0" i="0" dirty="0">
                <a:solidFill>
                  <a:srgbClr val="000000"/>
                </a:solidFill>
                <a:effectLst/>
                <a:latin typeface="Lato" panose="020F0502020204030203" pitchFamily="34" charset="0"/>
              </a:rPr>
              <a:t>.</a:t>
            </a:r>
          </a:p>
          <a:p>
            <a:pPr algn="l"/>
            <a:r>
              <a:rPr lang="sv-SE" b="0" i="0" dirty="0" err="1">
                <a:solidFill>
                  <a:srgbClr val="000000"/>
                </a:solidFill>
                <a:effectLst/>
                <a:latin typeface="Lato" panose="020F0502020204030203" pitchFamily="34" charset="0"/>
              </a:rPr>
              <a:t>Visceral</a:t>
            </a:r>
            <a:r>
              <a:rPr lang="sv-SE" b="0" i="0" dirty="0">
                <a:solidFill>
                  <a:srgbClr val="000000"/>
                </a:solidFill>
                <a:effectLst/>
                <a:latin typeface="Lato" panose="020F0502020204030203" pitchFamily="34" charset="0"/>
              </a:rPr>
              <a:t> smärta är ofta mer diffus och svårlokaliserad än smärta i rörelseapparaten.</a:t>
            </a:r>
          </a:p>
          <a:p>
            <a:pPr algn="l"/>
            <a:r>
              <a:rPr lang="sv-SE" b="0" i="0" dirty="0">
                <a:solidFill>
                  <a:srgbClr val="000000"/>
                </a:solidFill>
                <a:effectLst/>
                <a:latin typeface="Lato" panose="020F0502020204030203" pitchFamily="34" charset="0"/>
              </a:rPr>
              <a:t>Exempel på </a:t>
            </a:r>
            <a:r>
              <a:rPr lang="sv-SE" b="0" i="0" dirty="0" err="1">
                <a:solidFill>
                  <a:srgbClr val="000000"/>
                </a:solidFill>
                <a:effectLst/>
                <a:latin typeface="Lato" panose="020F0502020204030203" pitchFamily="34" charset="0"/>
              </a:rPr>
              <a:t>nociceptiva</a:t>
            </a:r>
            <a:r>
              <a:rPr lang="sv-SE" b="0" i="0" dirty="0">
                <a:solidFill>
                  <a:srgbClr val="000000"/>
                </a:solidFill>
                <a:effectLst/>
                <a:latin typeface="Lato" panose="020F0502020204030203" pitchFamily="34" charset="0"/>
              </a:rPr>
              <a:t> smärttillstånd som kan bli långvariga är gikt, artros och kroniskt bensår.</a:t>
            </a:r>
          </a:p>
          <a:p>
            <a:pPr algn="l"/>
            <a:r>
              <a:rPr lang="sv-SE" b="1" i="0" dirty="0">
                <a:solidFill>
                  <a:srgbClr val="1E5B61"/>
                </a:solidFill>
                <a:effectLst/>
                <a:latin typeface="Libre Franklin" panose="020B0604020202020204" pitchFamily="2" charset="0"/>
              </a:rPr>
              <a:t>Neuropatisk smärta</a:t>
            </a:r>
          </a:p>
          <a:p>
            <a:pPr algn="l"/>
            <a:r>
              <a:rPr lang="sv-SE" b="0" i="0" dirty="0">
                <a:solidFill>
                  <a:srgbClr val="000000"/>
                </a:solidFill>
                <a:effectLst/>
                <a:latin typeface="Lato" panose="020F0502020204030203" pitchFamily="34" charset="0"/>
              </a:rPr>
              <a:t>Smärtan beror på skada eller sjukdomsprocess i nervsystemet, exempelvis:</a:t>
            </a:r>
          </a:p>
          <a:p>
            <a:pPr algn="l">
              <a:buFont typeface="Arial" panose="020B0604020202020204" pitchFamily="34" charset="0"/>
              <a:buChar char="•"/>
            </a:pPr>
            <a:r>
              <a:rPr lang="sv-SE" b="0" i="0" dirty="0">
                <a:solidFill>
                  <a:srgbClr val="000000"/>
                </a:solidFill>
                <a:effectLst/>
                <a:latin typeface="Lato" panose="020F0502020204030203" pitchFamily="34" charset="0"/>
              </a:rPr>
              <a:t>perifer </a:t>
            </a:r>
            <a:r>
              <a:rPr lang="sv-SE" b="0" i="0" dirty="0" err="1">
                <a:solidFill>
                  <a:srgbClr val="000000"/>
                </a:solidFill>
                <a:effectLst/>
                <a:latin typeface="Lato" panose="020F0502020204030203" pitchFamily="34" charset="0"/>
              </a:rPr>
              <a:t>neuropati</a:t>
            </a:r>
            <a:r>
              <a:rPr lang="sv-SE" b="0" i="0" dirty="0">
                <a:solidFill>
                  <a:srgbClr val="000000"/>
                </a:solidFill>
                <a:effectLst/>
                <a:latin typeface="Lato" panose="020F0502020204030203" pitchFamily="34" charset="0"/>
              </a:rPr>
              <a:t> (skada i perifer nerv eller nervrot): diabetes </a:t>
            </a:r>
            <a:r>
              <a:rPr lang="sv-SE" b="0" i="0" dirty="0" err="1">
                <a:solidFill>
                  <a:srgbClr val="000000"/>
                </a:solidFill>
                <a:effectLst/>
                <a:latin typeface="Lato" panose="020F0502020204030203" pitchFamily="34" charset="0"/>
              </a:rPr>
              <a:t>mellitus</a:t>
            </a:r>
            <a:r>
              <a:rPr lang="sv-SE" b="0" i="0" dirty="0">
                <a:solidFill>
                  <a:srgbClr val="000000"/>
                </a:solidFill>
                <a:effectLst/>
                <a:latin typeface="Lato" panose="020F0502020204030203" pitchFamily="34" charset="0"/>
              </a:rPr>
              <a:t>, herpes </a:t>
            </a:r>
            <a:r>
              <a:rPr lang="sv-SE" b="0" i="0" dirty="0" err="1">
                <a:solidFill>
                  <a:srgbClr val="000000"/>
                </a:solidFill>
                <a:effectLst/>
                <a:latin typeface="Lato" panose="020F0502020204030203" pitchFamily="34" charset="0"/>
              </a:rPr>
              <a:t>zoster</a:t>
            </a:r>
            <a:r>
              <a:rPr lang="sv-SE" b="0" i="0" dirty="0">
                <a:solidFill>
                  <a:srgbClr val="000000"/>
                </a:solidFill>
                <a:effectLst/>
                <a:latin typeface="Lato" panose="020F0502020204030203" pitchFamily="34" charset="0"/>
              </a:rPr>
              <a:t>, diskbråck med rotpåverkan</a:t>
            </a:r>
          </a:p>
          <a:p>
            <a:pPr algn="l">
              <a:buFont typeface="Arial" panose="020B0604020202020204" pitchFamily="34" charset="0"/>
              <a:buChar char="•"/>
            </a:pPr>
            <a:r>
              <a:rPr lang="sv-SE" b="0" i="0" dirty="0">
                <a:solidFill>
                  <a:srgbClr val="000000"/>
                </a:solidFill>
                <a:effectLst/>
                <a:latin typeface="Lato" panose="020F0502020204030203" pitchFamily="34" charset="0"/>
              </a:rPr>
              <a:t>central </a:t>
            </a:r>
            <a:r>
              <a:rPr lang="sv-SE" b="0" i="0" dirty="0" err="1">
                <a:solidFill>
                  <a:srgbClr val="000000"/>
                </a:solidFill>
                <a:effectLst/>
                <a:latin typeface="Lato" panose="020F0502020204030203" pitchFamily="34" charset="0"/>
              </a:rPr>
              <a:t>neuropati</a:t>
            </a:r>
            <a:r>
              <a:rPr lang="sv-SE" b="0" i="0" dirty="0">
                <a:solidFill>
                  <a:srgbClr val="000000"/>
                </a:solidFill>
                <a:effectLst/>
                <a:latin typeface="Lato" panose="020F0502020204030203" pitchFamily="34" charset="0"/>
              </a:rPr>
              <a:t> (skador i centrala nervsystemet): multipel skleros, stroke, traumatisk ryggmärgsskada.</a:t>
            </a:r>
          </a:p>
          <a:p>
            <a:pPr algn="l"/>
            <a:r>
              <a:rPr lang="sv-SE" b="1" i="0" dirty="0">
                <a:solidFill>
                  <a:srgbClr val="1E5B61"/>
                </a:solidFill>
                <a:effectLst/>
                <a:latin typeface="Libre Franklin" panose="020B0604020202020204" pitchFamily="2" charset="0"/>
              </a:rPr>
              <a:t>Nociplastisk smärta</a:t>
            </a:r>
          </a:p>
          <a:p>
            <a:pPr algn="l"/>
            <a:r>
              <a:rPr lang="sv-SE" b="0" i="0" dirty="0">
                <a:solidFill>
                  <a:srgbClr val="000000"/>
                </a:solidFill>
                <a:effectLst/>
                <a:latin typeface="Lato" panose="020F0502020204030203" pitchFamily="34" charset="0"/>
              </a:rPr>
              <a:t>En från början akut </a:t>
            </a:r>
            <a:r>
              <a:rPr lang="sv-SE" b="0" i="0" dirty="0" err="1">
                <a:solidFill>
                  <a:srgbClr val="000000"/>
                </a:solidFill>
                <a:effectLst/>
                <a:latin typeface="Lato" panose="020F0502020204030203" pitchFamily="34" charset="0"/>
              </a:rPr>
              <a:t>nociceptiv</a:t>
            </a:r>
            <a:r>
              <a:rPr lang="sv-SE" b="0" i="0" dirty="0">
                <a:solidFill>
                  <a:srgbClr val="000000"/>
                </a:solidFill>
                <a:effectLst/>
                <a:latin typeface="Lato" panose="020F0502020204030203" pitchFamily="34" charset="0"/>
              </a:rPr>
              <a:t> eller neuropatisk smärta kan över tid medföra plastiska förändringar i smärtsystemen. Dessa kan beskrivas som att volymen på nervsignalen vrids upp. Processen, som ibland kallas centralt störd smärtmodulering eller central </a:t>
            </a:r>
            <a:r>
              <a:rPr lang="sv-SE" b="0" i="0" dirty="0" err="1">
                <a:solidFill>
                  <a:srgbClr val="000000"/>
                </a:solidFill>
                <a:effectLst/>
                <a:latin typeface="Lato" panose="020F0502020204030203" pitchFamily="34" charset="0"/>
              </a:rPr>
              <a:t>sensitisering</a:t>
            </a:r>
            <a:r>
              <a:rPr lang="sv-SE" b="0" i="0" dirty="0">
                <a:solidFill>
                  <a:srgbClr val="000000"/>
                </a:solidFill>
                <a:effectLst/>
                <a:latin typeface="Lato" panose="020F0502020204030203" pitchFamily="34" charset="0"/>
              </a:rPr>
              <a:t>, leder till:</a:t>
            </a:r>
          </a:p>
          <a:p>
            <a:pPr algn="l">
              <a:buFont typeface="Arial" panose="020B0604020202020204" pitchFamily="34" charset="0"/>
              <a:buChar char="•"/>
            </a:pPr>
            <a:r>
              <a:rPr lang="sv-SE" b="0" i="0" dirty="0">
                <a:solidFill>
                  <a:srgbClr val="000000"/>
                </a:solidFill>
                <a:effectLst/>
                <a:latin typeface="Lato" panose="020F0502020204030203" pitchFamily="34" charset="0"/>
              </a:rPr>
              <a:t>Smärtspridning – den initialt lokala smärtan sprider sig över tid till att vara ett regionalt eller ett generaliserat tillstånd.</a:t>
            </a:r>
          </a:p>
          <a:p>
            <a:pPr algn="l">
              <a:buFont typeface="Arial" panose="020B0604020202020204" pitchFamily="34" charset="0"/>
              <a:buChar char="•"/>
            </a:pPr>
            <a:r>
              <a:rPr lang="sv-SE" b="0" i="0" dirty="0">
                <a:solidFill>
                  <a:srgbClr val="000000"/>
                </a:solidFill>
                <a:effectLst/>
                <a:latin typeface="Lato" panose="020F0502020204030203" pitchFamily="34" charset="0"/>
              </a:rPr>
              <a:t>Ökad smärtkänslighet – med </a:t>
            </a:r>
            <a:r>
              <a:rPr lang="sv-SE" b="0" i="0" dirty="0" err="1">
                <a:solidFill>
                  <a:srgbClr val="000000"/>
                </a:solidFill>
                <a:effectLst/>
                <a:latin typeface="Lato" panose="020F0502020204030203" pitchFamily="34" charset="0"/>
              </a:rPr>
              <a:t>allodyni</a:t>
            </a:r>
            <a:r>
              <a:rPr lang="sv-SE" b="0" i="0" dirty="0">
                <a:solidFill>
                  <a:srgbClr val="000000"/>
                </a:solidFill>
                <a:effectLst/>
                <a:latin typeface="Lato" panose="020F0502020204030203" pitchFamily="34" charset="0"/>
              </a:rPr>
              <a:t> (det som normalt inte gör ont blir smärtsamt) och hyperalgesi (det som normalt är smärtsamt gör ännu mer ont).</a:t>
            </a:r>
          </a:p>
          <a:p>
            <a:pPr algn="l"/>
            <a:r>
              <a:rPr lang="sv-SE" b="0" i="0" dirty="0">
                <a:solidFill>
                  <a:srgbClr val="000000"/>
                </a:solidFill>
                <a:effectLst/>
                <a:latin typeface="Lato" panose="020F0502020204030203" pitchFamily="34" charset="0"/>
              </a:rPr>
              <a:t>Det är också vanligt med ökad mängd symtom över tid och att smärtan är oproportionerlig till natur och omfattning i relation till ursprunglig skada eller patologi.</a:t>
            </a:r>
          </a:p>
          <a:p>
            <a:pPr algn="l"/>
            <a:r>
              <a:rPr lang="sv-SE" b="0" i="0" dirty="0">
                <a:solidFill>
                  <a:srgbClr val="000000"/>
                </a:solidFill>
                <a:effectLst/>
                <a:latin typeface="Lato" panose="020F0502020204030203" pitchFamily="34" charset="0"/>
              </a:rPr>
              <a:t>Fibromyalgi är ett typexempel, men </a:t>
            </a:r>
            <a:r>
              <a:rPr lang="sv-SE" b="0" i="0" dirty="0" err="1">
                <a:solidFill>
                  <a:srgbClr val="000000"/>
                </a:solidFill>
                <a:effectLst/>
                <a:latin typeface="Lato" panose="020F0502020204030203" pitchFamily="34" charset="0"/>
              </a:rPr>
              <a:t>nociplastisk</a:t>
            </a:r>
            <a:r>
              <a:rPr lang="sv-SE" b="0" i="0" dirty="0">
                <a:solidFill>
                  <a:srgbClr val="000000"/>
                </a:solidFill>
                <a:effectLst/>
                <a:latin typeface="Lato" panose="020F0502020204030203" pitchFamily="34" charset="0"/>
              </a:rPr>
              <a:t> smärta kan utvecklas vid i stort sett alla </a:t>
            </a:r>
            <a:r>
              <a:rPr lang="sv-SE" b="0" i="0" dirty="0" err="1">
                <a:solidFill>
                  <a:srgbClr val="000000"/>
                </a:solidFill>
                <a:effectLst/>
                <a:latin typeface="Lato" panose="020F0502020204030203" pitchFamily="34" charset="0"/>
              </a:rPr>
              <a:t>nociceptiva</a:t>
            </a:r>
            <a:r>
              <a:rPr lang="sv-SE" b="0" i="0" dirty="0">
                <a:solidFill>
                  <a:srgbClr val="000000"/>
                </a:solidFill>
                <a:effectLst/>
                <a:latin typeface="Lato" panose="020F0502020204030203" pitchFamily="34" charset="0"/>
              </a:rPr>
              <a:t> och neuropatiska tillstånd och kan bidra till smärtupplevelsen vid exempelvis IBS, bäckenbottensmärtsyndrom, </a:t>
            </a:r>
            <a:r>
              <a:rPr lang="sv-SE" b="0" i="0" dirty="0" err="1">
                <a:solidFill>
                  <a:srgbClr val="000000"/>
                </a:solidFill>
                <a:effectLst/>
                <a:latin typeface="Lato" panose="020F0502020204030203" pitchFamily="34" charset="0"/>
              </a:rPr>
              <a:t>endometrios</a:t>
            </a:r>
            <a:r>
              <a:rPr lang="sv-SE" b="0" i="0" dirty="0">
                <a:solidFill>
                  <a:srgbClr val="000000"/>
                </a:solidFill>
                <a:effectLst/>
                <a:latin typeface="Lato" panose="020F0502020204030203" pitchFamily="34" charset="0"/>
              </a:rPr>
              <a:t>, överaktiv blåsa, reumatiska sjukdomar, huvudvärkssyndrom (inklusive migrän) och icke </a:t>
            </a:r>
            <a:r>
              <a:rPr lang="sv-SE" b="0" i="0" dirty="0" err="1">
                <a:solidFill>
                  <a:srgbClr val="000000"/>
                </a:solidFill>
                <a:effectLst/>
                <a:latin typeface="Lato" panose="020F0502020204030203" pitchFamily="34" charset="0"/>
              </a:rPr>
              <a:t>kardiella</a:t>
            </a:r>
            <a:r>
              <a:rPr lang="sv-SE" b="0" i="0" dirty="0">
                <a:solidFill>
                  <a:srgbClr val="000000"/>
                </a:solidFill>
                <a:effectLst/>
                <a:latin typeface="Lato" panose="020F0502020204030203" pitchFamily="34" charset="0"/>
              </a:rPr>
              <a:t> bröstsmärtor.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FFB9C6D2-939D-48D2-A55F-2522CDF1D0B5}" type="slidenum">
              <a:rPr lang="sv-SE" smtClean="0"/>
              <a:t>6</a:t>
            </a:fld>
            <a:endParaRPr lang="sv-SE"/>
          </a:p>
        </p:txBody>
      </p:sp>
    </p:spTree>
    <p:extLst>
      <p:ext uri="{BB962C8B-B14F-4D97-AF65-F5344CB8AC3E}">
        <p14:creationId xmlns:p14="http://schemas.microsoft.com/office/powerpoint/2010/main" val="3984177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Pannlob och limbiska systemet frisätter </a:t>
            </a:r>
            <a:r>
              <a:rPr lang="sv-SE" dirty="0" err="1"/>
              <a:t>cholecytokinin</a:t>
            </a:r>
            <a:r>
              <a:rPr lang="sv-SE" dirty="0"/>
              <a:t> så kroppen har svårare att hämma smärta</a:t>
            </a:r>
          </a:p>
          <a:p>
            <a:endParaRPr lang="sv-SE" dirty="0"/>
          </a:p>
        </p:txBody>
      </p:sp>
      <p:sp>
        <p:nvSpPr>
          <p:cNvPr id="4" name="Platshållare för bildnummer 3"/>
          <p:cNvSpPr>
            <a:spLocks noGrp="1"/>
          </p:cNvSpPr>
          <p:nvPr>
            <p:ph type="sldNum" sz="quarter" idx="5"/>
          </p:nvPr>
        </p:nvSpPr>
        <p:spPr/>
        <p:txBody>
          <a:bodyPr/>
          <a:lstStyle/>
          <a:p>
            <a:fld id="{FFB9C6D2-939D-48D2-A55F-2522CDF1D0B5}" type="slidenum">
              <a:rPr lang="sv-SE" smtClean="0"/>
              <a:t>7</a:t>
            </a:fld>
            <a:endParaRPr lang="sv-SE"/>
          </a:p>
        </p:txBody>
      </p:sp>
    </p:spTree>
    <p:extLst>
      <p:ext uri="{BB962C8B-B14F-4D97-AF65-F5344CB8AC3E}">
        <p14:creationId xmlns:p14="http://schemas.microsoft.com/office/powerpoint/2010/main" val="3337610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Adeltafibrer leder smärta till område bakom centralfåran, förstår var man har smärtan, hur den känns. Klara distinkt smärta. C-fibrer leder till limbiska systemet, diffus svårlokaliserad smärta som även hänger ihop med oro och ängslan. A delta </a:t>
            </a:r>
            <a:r>
              <a:rPr lang="sv-SE" dirty="0" err="1"/>
              <a:t>myeliniserade</a:t>
            </a:r>
            <a:r>
              <a:rPr lang="sv-SE" dirty="0"/>
              <a:t> 10 gånger snabbare </a:t>
            </a:r>
          </a:p>
        </p:txBody>
      </p:sp>
      <p:sp>
        <p:nvSpPr>
          <p:cNvPr id="4" name="Platshållare för bildnummer 3"/>
          <p:cNvSpPr>
            <a:spLocks noGrp="1"/>
          </p:cNvSpPr>
          <p:nvPr>
            <p:ph type="sldNum" sz="quarter" idx="5"/>
          </p:nvPr>
        </p:nvSpPr>
        <p:spPr/>
        <p:txBody>
          <a:bodyPr/>
          <a:lstStyle/>
          <a:p>
            <a:fld id="{FFB9C6D2-939D-48D2-A55F-2522CDF1D0B5}" type="slidenum">
              <a:rPr lang="sv-SE" smtClean="0"/>
              <a:t>8</a:t>
            </a:fld>
            <a:endParaRPr lang="sv-SE"/>
          </a:p>
        </p:txBody>
      </p:sp>
    </p:spTree>
    <p:extLst>
      <p:ext uri="{BB962C8B-B14F-4D97-AF65-F5344CB8AC3E}">
        <p14:creationId xmlns:p14="http://schemas.microsoft.com/office/powerpoint/2010/main" val="245761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utveckling av funktionsnedsättande långvarig smärta finns ett komplext samspel mellan en rad faktorer som kan förstärka varandra på ett svåröverskådligt vis som kan bli väldigt dysfunktionellt. Ofta blir den som har långvarig smärta känsligare för ljus och ljud, smak och lukt, lättare orolig och nedstämd, sämre minne och </a:t>
            </a:r>
            <a:r>
              <a:rPr lang="sv-SE" dirty="0" err="1"/>
              <a:t>blanas</a:t>
            </a:r>
            <a:r>
              <a:rPr lang="sv-SE" dirty="0"/>
              <a:t>, fumligare och sämre sömn. Eftersom det är så komplext behövs en säker diagnostik men sen ett multimodalt omhändertagande</a:t>
            </a:r>
          </a:p>
        </p:txBody>
      </p:sp>
      <p:sp>
        <p:nvSpPr>
          <p:cNvPr id="4" name="Platshållare för bildnummer 3"/>
          <p:cNvSpPr>
            <a:spLocks noGrp="1"/>
          </p:cNvSpPr>
          <p:nvPr>
            <p:ph type="sldNum" sz="quarter" idx="5"/>
          </p:nvPr>
        </p:nvSpPr>
        <p:spPr/>
        <p:txBody>
          <a:bodyPr/>
          <a:lstStyle/>
          <a:p>
            <a:fld id="{FFB9C6D2-939D-48D2-A55F-2522CDF1D0B5}" type="slidenum">
              <a:rPr lang="sv-SE" smtClean="0"/>
              <a:t>10</a:t>
            </a:fld>
            <a:endParaRPr lang="sv-SE"/>
          </a:p>
        </p:txBody>
      </p:sp>
    </p:spTree>
    <p:extLst>
      <p:ext uri="{BB962C8B-B14F-4D97-AF65-F5344CB8AC3E}">
        <p14:creationId xmlns:p14="http://schemas.microsoft.com/office/powerpoint/2010/main" val="218537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88889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262291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7"/>
          </a:xfrm>
          <a:prstGeom prst="rect">
            <a:avLst/>
          </a:prstGeom>
          <a:noFill/>
          <a:extLst>
            <a:ext uri="{909E8E84-426E-40DD-AFC4-6F175D3DCCD1}">
              <a14:hiddenFill xmlns:a14="http://schemas.microsoft.com/office/drawing/2010/main">
                <a:solidFill>
                  <a:srgbClr val="FFFFFF"/>
                </a:solidFill>
              </a14:hiddenFill>
            </a:ext>
          </a:extLst>
        </p:spPr>
      </p:pic>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spTree>
    <p:extLst>
      <p:ext uri="{BB962C8B-B14F-4D97-AF65-F5344CB8AC3E}">
        <p14:creationId xmlns:p14="http://schemas.microsoft.com/office/powerpoint/2010/main" val="233851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100698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40647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2663624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3038701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899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4237114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229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404601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mall för rubrikformat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3161953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1472418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219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1534191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6731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dirty="0"/>
              <a:t>Klicka här för att ändra format</a:t>
            </a:r>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2354724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1826605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a:noFill/>
        </p:spPr>
        <p:txBody>
          <a:bodyPr bIns="0" anchor="b" anchorCtr="0"/>
          <a:lstStyle>
            <a:lvl1pPr algn="l">
              <a:lnSpc>
                <a:spcPts val="4200"/>
              </a:lnSpc>
              <a:defRPr b="0" cap="none" spc="0">
                <a:ln>
                  <a:noFill/>
                </a:ln>
                <a:solidFill>
                  <a:srgbClr val="7F7F7F"/>
                </a:solidFill>
                <a:effectLst/>
              </a:defRPr>
            </a:lvl1pPr>
          </a:lstStyle>
          <a:p>
            <a:r>
              <a:rPr kumimoji="0" lang="sv-SE" sz="4200" b="0" i="0" u="none" strike="noStrike" kern="1200" cap="none" spc="0" normalizeH="0" baseline="0" noProof="0" dirty="0">
                <a:ln>
                  <a:noFill/>
                </a:ln>
                <a:solidFill>
                  <a:srgbClr val="FFFFFF">
                    <a:lumMod val="50000"/>
                  </a:srgbClr>
                </a:solidFill>
                <a:effectLst/>
                <a:uLnTx/>
                <a:uFillTx/>
                <a:latin typeface="+mj-lt"/>
                <a:ea typeface="+mj-ea"/>
                <a:cs typeface="+mj-cs"/>
              </a:rPr>
              <a:t>Klicka här för att ändra format</a:t>
            </a:r>
            <a:endParaRPr lang="sv-SE" dirty="0"/>
          </a:p>
        </p:txBody>
      </p:sp>
    </p:spTree>
    <p:extLst>
      <p:ext uri="{BB962C8B-B14F-4D97-AF65-F5344CB8AC3E}">
        <p14:creationId xmlns:p14="http://schemas.microsoft.com/office/powerpoint/2010/main" val="110197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mall för rubrikformat</a:t>
            </a:r>
            <a:endParaRPr lang="sv-SE" dirty="0"/>
          </a:p>
        </p:txBody>
      </p:sp>
      <p:sp>
        <p:nvSpPr>
          <p:cNvPr id="4" name="Platshållare för innehåll 2"/>
          <p:cNvSpPr>
            <a:spLocks noGrp="1"/>
          </p:cNvSpPr>
          <p:nvPr>
            <p:ph sz="half" idx="10"/>
          </p:nvPr>
        </p:nvSpPr>
        <p:spPr>
          <a:xfrm>
            <a:off x="4658400" y="2050792"/>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5755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mall för rubrikformat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410522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58642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272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178016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6760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2058812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3.xml"/><Relationship Id="rId7"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8.xml"/><Relationship Id="rId7" Type="http://schemas.openxmlformats.org/officeDocument/2006/relationships/image" Target="../media/image8.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3.xml"/><Relationship Id="rId7" Type="http://schemas.openxmlformats.org/officeDocument/2006/relationships/image" Target="../media/image10.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sp>
        <p:nvSpPr>
          <p:cNvPr id="8" name="Rectangle 6"/>
          <p:cNvSpPr>
            <a:spLocks noChangeArrowheads="1"/>
          </p:cNvSpPr>
          <p:nvPr/>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747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Tree>
    <p:extLst>
      <p:ext uri="{BB962C8B-B14F-4D97-AF65-F5344CB8AC3E}">
        <p14:creationId xmlns:p14="http://schemas.microsoft.com/office/powerpoint/2010/main" val="917306722"/>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56" r:id="rId3"/>
    <p:sldLayoutId id="2147483748" r:id="rId4"/>
    <p:sldLayoutId id="2147483750"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000" y="1196856"/>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6724"/>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9"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150496281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69" r:id="rId3"/>
    <p:sldLayoutId id="2147483754" r:id="rId4"/>
    <p:sldLayoutId id="2147483766"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747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6"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128532258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000" y="1196856"/>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6724"/>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9"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369615325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70" r:id="rId3"/>
    <p:sldLayoutId id="2147483759" r:id="rId4"/>
    <p:sldLayoutId id="2147483767"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000" y="1051200"/>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6724"/>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10" name="Rectangle 5"/>
          <p:cNvSpPr>
            <a:spLocks noChangeArrowheads="1"/>
          </p:cNvSpPr>
          <p:nvPr userDrawn="1"/>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sp>
        <p:nvSpPr>
          <p:cNvPr id="8"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2073783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71" r:id="rId3"/>
    <p:sldLayoutId id="2147483764" r:id="rId4"/>
    <p:sldLayoutId id="2147483768"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sp>
        <p:nvSpPr>
          <p:cNvPr id="6"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
        <p:nvSpPr>
          <p:cNvPr id="7" name="Platshållare för rubrik 1"/>
          <p:cNvSpPr>
            <a:spLocks noGrp="1"/>
          </p:cNvSpPr>
          <p:nvPr>
            <p:ph type="title"/>
          </p:nvPr>
        </p:nvSpPr>
        <p:spPr>
          <a:xfrm>
            <a:off x="468000" y="1051200"/>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8"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47753148"/>
      </p:ext>
    </p:extLst>
  </p:cSld>
  <p:clrMap bg1="lt1" tx1="dk1" bg2="lt2" tx2="dk2" accent1="accent1" accent2="accent2" accent3="accent3" accent4="accent4" accent5="accent5" accent6="accent6" hlink="hlink" folHlink="folHlink"/>
  <p:sldLayoutIdLst>
    <p:sldLayoutId id="2147483772" r:id="rId1"/>
  </p:sldLayoutIdLst>
  <p:txStyles>
    <p:titleStyle>
      <a:lvl1pPr algn="l" defTabSz="914400" rtl="0" eaLnBrk="1" latinLnBrk="0" hangingPunct="1">
        <a:spcBef>
          <a:spcPct val="0"/>
        </a:spcBef>
        <a:buNone/>
        <a:defRPr sz="4200" b="0" kern="1200" cap="none" spc="0">
          <a:ln>
            <a:noFill/>
          </a:ln>
          <a:solidFill>
            <a:srgbClr val="7F7F7F"/>
          </a:solidFill>
          <a:effectLst/>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2flujgsl7escs.cloudfront.net/files/0881154f-5137-4a4c-99dd-1723bb34c58b.pdf"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p:txBody>
          <a:bodyPr/>
          <a:lstStyle/>
          <a:p>
            <a:r>
              <a:rPr lang="sv-SE" dirty="0"/>
              <a:t>2022-10-05</a:t>
            </a:r>
          </a:p>
          <a:p>
            <a:r>
              <a:rPr lang="sv-SE" dirty="0"/>
              <a:t>Maria Lindström, specialist allmänmedicin</a:t>
            </a:r>
          </a:p>
          <a:p>
            <a:r>
              <a:rPr lang="sv-SE" dirty="0"/>
              <a:t>Ledamot terapigrupp smärta</a:t>
            </a:r>
          </a:p>
          <a:p>
            <a:r>
              <a:rPr lang="sv-SE" dirty="0"/>
              <a:t>Ordförande läkemedelskommittén</a:t>
            </a:r>
          </a:p>
          <a:p>
            <a:endParaRPr lang="sv-SE" dirty="0"/>
          </a:p>
        </p:txBody>
      </p:sp>
      <p:sp>
        <p:nvSpPr>
          <p:cNvPr id="3" name="Rubrik 2"/>
          <p:cNvSpPr>
            <a:spLocks noGrp="1"/>
          </p:cNvSpPr>
          <p:nvPr>
            <p:ph type="title"/>
          </p:nvPr>
        </p:nvSpPr>
        <p:spPr/>
        <p:txBody>
          <a:bodyPr/>
          <a:lstStyle/>
          <a:p>
            <a:r>
              <a:rPr lang="sv-SE" dirty="0"/>
              <a:t>Långvarig smärta med ett läkemedelsperspektiv</a:t>
            </a:r>
          </a:p>
        </p:txBody>
      </p:sp>
    </p:spTree>
    <p:extLst>
      <p:ext uri="{BB962C8B-B14F-4D97-AF65-F5344CB8AC3E}">
        <p14:creationId xmlns:p14="http://schemas.microsoft.com/office/powerpoint/2010/main" val="4030950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7DCCD5-7EFD-4898-B1B3-15CE2A2B9827}"/>
              </a:ext>
            </a:extLst>
          </p:cNvPr>
          <p:cNvSpPr>
            <a:spLocks noGrp="1"/>
          </p:cNvSpPr>
          <p:nvPr>
            <p:ph type="title"/>
          </p:nvPr>
        </p:nvSpPr>
        <p:spPr>
          <a:xfrm>
            <a:off x="468313" y="1052215"/>
            <a:ext cx="8229600" cy="549969"/>
          </a:xfrm>
        </p:spPr>
        <p:txBody>
          <a:bodyPr/>
          <a:lstStyle/>
          <a:p>
            <a:r>
              <a:rPr lang="sv-SE" dirty="0"/>
              <a:t>Den bio-psyko-sociala modellen</a:t>
            </a:r>
          </a:p>
        </p:txBody>
      </p:sp>
      <p:pic>
        <p:nvPicPr>
          <p:cNvPr id="46" name="Platshållare för innehåll 45">
            <a:extLst>
              <a:ext uri="{FF2B5EF4-FFF2-40B4-BE49-F238E27FC236}">
                <a16:creationId xmlns:a16="http://schemas.microsoft.com/office/drawing/2014/main" id="{E9C13FB4-757E-48A9-97F0-94B3B5B82BBD}"/>
              </a:ext>
            </a:extLst>
          </p:cNvPr>
          <p:cNvPicPr>
            <a:picLocks noGrp="1" noChangeAspect="1"/>
          </p:cNvPicPr>
          <p:nvPr>
            <p:ph idx="1"/>
          </p:nvPr>
        </p:nvPicPr>
        <p:blipFill>
          <a:blip r:embed="rId3"/>
          <a:stretch>
            <a:fillRect/>
          </a:stretch>
        </p:blipFill>
        <p:spPr>
          <a:xfrm rot="4577823">
            <a:off x="7456077" y="1534147"/>
            <a:ext cx="1425620" cy="1439328"/>
          </a:xfrm>
        </p:spPr>
      </p:pic>
      <p:sp>
        <p:nvSpPr>
          <p:cNvPr id="4" name="Rektangel 3">
            <a:extLst>
              <a:ext uri="{FF2B5EF4-FFF2-40B4-BE49-F238E27FC236}">
                <a16:creationId xmlns:a16="http://schemas.microsoft.com/office/drawing/2014/main" id="{E8E14D23-96FD-4A2A-8883-F488F123795A}"/>
              </a:ext>
            </a:extLst>
          </p:cNvPr>
          <p:cNvSpPr/>
          <p:nvPr/>
        </p:nvSpPr>
        <p:spPr>
          <a:xfrm>
            <a:off x="3589194" y="3069481"/>
            <a:ext cx="1774894" cy="1368152"/>
          </a:xfrm>
          <a:prstGeom prst="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Smärt och hälso- upplevelse</a:t>
            </a:r>
          </a:p>
          <a:p>
            <a:pPr algn="ctr"/>
            <a:r>
              <a:rPr lang="sv-SE" dirty="0">
                <a:solidFill>
                  <a:schemeClr val="tx1"/>
                </a:solidFill>
              </a:rPr>
              <a:t>Funktionsnivå</a:t>
            </a:r>
          </a:p>
          <a:p>
            <a:pPr algn="ctr"/>
            <a:r>
              <a:rPr lang="sv-SE" dirty="0">
                <a:solidFill>
                  <a:schemeClr val="tx1"/>
                </a:solidFill>
              </a:rPr>
              <a:t>Livskvalitet</a:t>
            </a:r>
          </a:p>
        </p:txBody>
      </p:sp>
      <p:sp>
        <p:nvSpPr>
          <p:cNvPr id="5" name="Rektangel 4">
            <a:extLst>
              <a:ext uri="{FF2B5EF4-FFF2-40B4-BE49-F238E27FC236}">
                <a16:creationId xmlns:a16="http://schemas.microsoft.com/office/drawing/2014/main" id="{C6EA9BEB-F68A-48F4-B073-7BB4AC156739}"/>
              </a:ext>
            </a:extLst>
          </p:cNvPr>
          <p:cNvSpPr/>
          <p:nvPr/>
        </p:nvSpPr>
        <p:spPr>
          <a:xfrm>
            <a:off x="6588224" y="3429000"/>
            <a:ext cx="1656184" cy="1368152"/>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chemeClr val="tx1"/>
                </a:solidFill>
              </a:rPr>
              <a:t>Yttre faktorer</a:t>
            </a:r>
            <a:br>
              <a:rPr lang="sv-SE" dirty="0">
                <a:solidFill>
                  <a:schemeClr val="tx1"/>
                </a:solidFill>
              </a:rPr>
            </a:br>
            <a:r>
              <a:rPr lang="sv-SE" dirty="0">
                <a:solidFill>
                  <a:schemeClr val="tx1"/>
                </a:solidFill>
              </a:rPr>
              <a:t>Familj/nätverk</a:t>
            </a:r>
          </a:p>
          <a:p>
            <a:r>
              <a:rPr lang="sv-SE" dirty="0">
                <a:solidFill>
                  <a:schemeClr val="tx1"/>
                </a:solidFill>
              </a:rPr>
              <a:t>Arbete</a:t>
            </a:r>
          </a:p>
          <a:p>
            <a:r>
              <a:rPr lang="sv-SE" dirty="0">
                <a:solidFill>
                  <a:schemeClr val="tx1"/>
                </a:solidFill>
              </a:rPr>
              <a:t>Ekonomi</a:t>
            </a:r>
          </a:p>
          <a:p>
            <a:r>
              <a:rPr lang="sv-SE" dirty="0">
                <a:solidFill>
                  <a:schemeClr val="tx1"/>
                </a:solidFill>
              </a:rPr>
              <a:t>Myndigheter</a:t>
            </a:r>
          </a:p>
        </p:txBody>
      </p:sp>
      <p:sp>
        <p:nvSpPr>
          <p:cNvPr id="8" name="Rektangel 7">
            <a:extLst>
              <a:ext uri="{FF2B5EF4-FFF2-40B4-BE49-F238E27FC236}">
                <a16:creationId xmlns:a16="http://schemas.microsoft.com/office/drawing/2014/main" id="{ADB1477E-41B9-4B25-8700-6DD6D30F0A0B}"/>
              </a:ext>
            </a:extLst>
          </p:cNvPr>
          <p:cNvSpPr/>
          <p:nvPr/>
        </p:nvSpPr>
        <p:spPr>
          <a:xfrm>
            <a:off x="1368029" y="4076733"/>
            <a:ext cx="1728192" cy="1728192"/>
          </a:xfrm>
          <a:prstGeom prst="rect">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chemeClr val="tx1"/>
                </a:solidFill>
              </a:rPr>
              <a:t>Beteenden med undvikande av </a:t>
            </a:r>
            <a:r>
              <a:rPr lang="sv-SE" dirty="0">
                <a:solidFill>
                  <a:schemeClr val="tx1"/>
                </a:solidFill>
              </a:rPr>
              <a:t>aktiviteter, sociala händelser, rörelser</a:t>
            </a:r>
          </a:p>
        </p:txBody>
      </p:sp>
      <p:sp>
        <p:nvSpPr>
          <p:cNvPr id="9" name="Rektangel 8">
            <a:extLst>
              <a:ext uri="{FF2B5EF4-FFF2-40B4-BE49-F238E27FC236}">
                <a16:creationId xmlns:a16="http://schemas.microsoft.com/office/drawing/2014/main" id="{EE91C341-3A5A-4109-9AB3-8954F7F4B0B2}"/>
              </a:ext>
            </a:extLst>
          </p:cNvPr>
          <p:cNvSpPr/>
          <p:nvPr/>
        </p:nvSpPr>
        <p:spPr>
          <a:xfrm>
            <a:off x="3995936" y="5121709"/>
            <a:ext cx="2232248" cy="1368152"/>
          </a:xfrm>
          <a:prstGeom prst="rect">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chemeClr val="tx1"/>
                </a:solidFill>
              </a:rPr>
              <a:t>Inre upplevelser</a:t>
            </a:r>
            <a:br>
              <a:rPr lang="sv-SE" dirty="0">
                <a:solidFill>
                  <a:schemeClr val="tx1"/>
                </a:solidFill>
              </a:rPr>
            </a:br>
            <a:r>
              <a:rPr lang="sv-SE" dirty="0">
                <a:solidFill>
                  <a:schemeClr val="tx1"/>
                </a:solidFill>
              </a:rPr>
              <a:t>Ångest, nedstämdhet</a:t>
            </a:r>
          </a:p>
          <a:p>
            <a:r>
              <a:rPr lang="sv-SE" dirty="0">
                <a:solidFill>
                  <a:schemeClr val="tx1"/>
                </a:solidFill>
              </a:rPr>
              <a:t>Kognitiva problem</a:t>
            </a:r>
          </a:p>
          <a:p>
            <a:r>
              <a:rPr lang="sv-SE" dirty="0">
                <a:solidFill>
                  <a:schemeClr val="tx1"/>
                </a:solidFill>
              </a:rPr>
              <a:t>Katastroftankar</a:t>
            </a:r>
          </a:p>
        </p:txBody>
      </p:sp>
      <p:sp>
        <p:nvSpPr>
          <p:cNvPr id="10" name="Rektangel 9">
            <a:extLst>
              <a:ext uri="{FF2B5EF4-FFF2-40B4-BE49-F238E27FC236}">
                <a16:creationId xmlns:a16="http://schemas.microsoft.com/office/drawing/2014/main" id="{FF7235C2-A448-47FB-9569-5A95A3C67A3C}"/>
              </a:ext>
            </a:extLst>
          </p:cNvPr>
          <p:cNvSpPr/>
          <p:nvPr/>
        </p:nvSpPr>
        <p:spPr>
          <a:xfrm>
            <a:off x="1547664" y="1635620"/>
            <a:ext cx="1872208" cy="1080120"/>
          </a:xfrm>
          <a:prstGeom prst="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chemeClr val="tx1"/>
                </a:solidFill>
              </a:rPr>
              <a:t>Smärtgeneratorer</a:t>
            </a:r>
          </a:p>
          <a:p>
            <a:r>
              <a:rPr lang="sv-SE" dirty="0">
                <a:solidFill>
                  <a:schemeClr val="tx1"/>
                </a:solidFill>
              </a:rPr>
              <a:t>Nociceptiv</a:t>
            </a:r>
          </a:p>
          <a:p>
            <a:r>
              <a:rPr lang="sv-SE" dirty="0">
                <a:solidFill>
                  <a:schemeClr val="tx1"/>
                </a:solidFill>
              </a:rPr>
              <a:t>Neuropatisk</a:t>
            </a:r>
          </a:p>
          <a:p>
            <a:r>
              <a:rPr lang="sv-SE" dirty="0">
                <a:solidFill>
                  <a:schemeClr val="tx1"/>
                </a:solidFill>
              </a:rPr>
              <a:t>Nociplastisk</a:t>
            </a:r>
          </a:p>
        </p:txBody>
      </p:sp>
      <p:sp>
        <p:nvSpPr>
          <p:cNvPr id="11" name="Rektangel 10">
            <a:extLst>
              <a:ext uri="{FF2B5EF4-FFF2-40B4-BE49-F238E27FC236}">
                <a16:creationId xmlns:a16="http://schemas.microsoft.com/office/drawing/2014/main" id="{5BFBC8AE-47A1-4A2E-91D0-F7DD0B0F026D}"/>
              </a:ext>
            </a:extLst>
          </p:cNvPr>
          <p:cNvSpPr/>
          <p:nvPr/>
        </p:nvSpPr>
        <p:spPr>
          <a:xfrm>
            <a:off x="5266804" y="1817948"/>
            <a:ext cx="1584176" cy="936625"/>
          </a:xfrm>
          <a:prstGeom prst="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chemeClr val="tx1"/>
                </a:solidFill>
              </a:rPr>
              <a:t>Samsjuklighet</a:t>
            </a:r>
          </a:p>
          <a:p>
            <a:r>
              <a:rPr lang="sv-SE" dirty="0">
                <a:solidFill>
                  <a:schemeClr val="tx1"/>
                </a:solidFill>
              </a:rPr>
              <a:t>Somatisk</a:t>
            </a:r>
          </a:p>
          <a:p>
            <a:r>
              <a:rPr lang="sv-SE" dirty="0">
                <a:solidFill>
                  <a:schemeClr val="tx1"/>
                </a:solidFill>
              </a:rPr>
              <a:t>Psykiatrisk</a:t>
            </a:r>
          </a:p>
        </p:txBody>
      </p:sp>
      <p:cxnSp>
        <p:nvCxnSpPr>
          <p:cNvPr id="13" name="Rak pilkoppling 12">
            <a:extLst>
              <a:ext uri="{FF2B5EF4-FFF2-40B4-BE49-F238E27FC236}">
                <a16:creationId xmlns:a16="http://schemas.microsoft.com/office/drawing/2014/main" id="{5686DCAC-1800-4784-A6ED-62DE479D8539}"/>
              </a:ext>
            </a:extLst>
          </p:cNvPr>
          <p:cNvCxnSpPr/>
          <p:nvPr/>
        </p:nvCxnSpPr>
        <p:spPr>
          <a:xfrm>
            <a:off x="3707904" y="2152153"/>
            <a:ext cx="1440160" cy="1247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Rak pilkoppling 13">
            <a:extLst>
              <a:ext uri="{FF2B5EF4-FFF2-40B4-BE49-F238E27FC236}">
                <a16:creationId xmlns:a16="http://schemas.microsoft.com/office/drawing/2014/main" id="{D6D032A7-91FF-4103-A684-1D7702DD65E9}"/>
              </a:ext>
            </a:extLst>
          </p:cNvPr>
          <p:cNvCxnSpPr>
            <a:cxnSpLocks/>
          </p:cNvCxnSpPr>
          <p:nvPr/>
        </p:nvCxnSpPr>
        <p:spPr>
          <a:xfrm>
            <a:off x="2411760" y="5904930"/>
            <a:ext cx="1296144" cy="2603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Rak pilkoppling 14">
            <a:extLst>
              <a:ext uri="{FF2B5EF4-FFF2-40B4-BE49-F238E27FC236}">
                <a16:creationId xmlns:a16="http://schemas.microsoft.com/office/drawing/2014/main" id="{9101C6E3-14FD-4C7B-B8A7-490C2C3CE0A3}"/>
              </a:ext>
            </a:extLst>
          </p:cNvPr>
          <p:cNvCxnSpPr>
            <a:cxnSpLocks/>
          </p:cNvCxnSpPr>
          <p:nvPr/>
        </p:nvCxnSpPr>
        <p:spPr>
          <a:xfrm>
            <a:off x="5903763" y="2898250"/>
            <a:ext cx="1440160" cy="3965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Rak pilkoppling 15">
            <a:extLst>
              <a:ext uri="{FF2B5EF4-FFF2-40B4-BE49-F238E27FC236}">
                <a16:creationId xmlns:a16="http://schemas.microsoft.com/office/drawing/2014/main" id="{933F0AD3-D766-42A1-8EFC-45BE6CE5E026}"/>
              </a:ext>
            </a:extLst>
          </p:cNvPr>
          <p:cNvCxnSpPr>
            <a:cxnSpLocks/>
          </p:cNvCxnSpPr>
          <p:nvPr/>
        </p:nvCxnSpPr>
        <p:spPr>
          <a:xfrm flipH="1">
            <a:off x="2016101" y="2781267"/>
            <a:ext cx="72008" cy="124648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a:extLst>
              <a:ext uri="{FF2B5EF4-FFF2-40B4-BE49-F238E27FC236}">
                <a16:creationId xmlns:a16="http://schemas.microsoft.com/office/drawing/2014/main" id="{95A365AA-6276-4D20-91BC-76628AA01977}"/>
              </a:ext>
            </a:extLst>
          </p:cNvPr>
          <p:cNvCxnSpPr>
            <a:cxnSpLocks/>
          </p:cNvCxnSpPr>
          <p:nvPr/>
        </p:nvCxnSpPr>
        <p:spPr>
          <a:xfrm flipV="1">
            <a:off x="6335811" y="4940829"/>
            <a:ext cx="972493" cy="6883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Rak pilkoppling 25">
            <a:extLst>
              <a:ext uri="{FF2B5EF4-FFF2-40B4-BE49-F238E27FC236}">
                <a16:creationId xmlns:a16="http://schemas.microsoft.com/office/drawing/2014/main" id="{189CE475-022A-4A67-8508-4996571D5039}"/>
              </a:ext>
            </a:extLst>
          </p:cNvPr>
          <p:cNvCxnSpPr>
            <a:cxnSpLocks/>
          </p:cNvCxnSpPr>
          <p:nvPr/>
        </p:nvCxnSpPr>
        <p:spPr>
          <a:xfrm flipV="1">
            <a:off x="5364088" y="2841944"/>
            <a:ext cx="161826" cy="1854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Rak pilkoppling 26">
            <a:extLst>
              <a:ext uri="{FF2B5EF4-FFF2-40B4-BE49-F238E27FC236}">
                <a16:creationId xmlns:a16="http://schemas.microsoft.com/office/drawing/2014/main" id="{0CE8E788-39F9-4BEB-9F32-D7426628C196}"/>
              </a:ext>
            </a:extLst>
          </p:cNvPr>
          <p:cNvCxnSpPr>
            <a:cxnSpLocks/>
          </p:cNvCxnSpPr>
          <p:nvPr/>
        </p:nvCxnSpPr>
        <p:spPr>
          <a:xfrm>
            <a:off x="3484399" y="2687017"/>
            <a:ext cx="450642" cy="3098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Rak pilkoppling 27">
            <a:extLst>
              <a:ext uri="{FF2B5EF4-FFF2-40B4-BE49-F238E27FC236}">
                <a16:creationId xmlns:a16="http://schemas.microsoft.com/office/drawing/2014/main" id="{FEEE1B37-9B37-4C7B-8317-F59B13E37B31}"/>
              </a:ext>
            </a:extLst>
          </p:cNvPr>
          <p:cNvCxnSpPr>
            <a:cxnSpLocks/>
          </p:cNvCxnSpPr>
          <p:nvPr/>
        </p:nvCxnSpPr>
        <p:spPr>
          <a:xfrm>
            <a:off x="5452864" y="3965016"/>
            <a:ext cx="1023646" cy="627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AF565EB2-FEB8-4472-949F-4B349D7897A9}"/>
              </a:ext>
            </a:extLst>
          </p:cNvPr>
          <p:cNvCxnSpPr>
            <a:cxnSpLocks/>
          </p:cNvCxnSpPr>
          <p:nvPr/>
        </p:nvCxnSpPr>
        <p:spPr>
          <a:xfrm>
            <a:off x="4644008" y="4560979"/>
            <a:ext cx="360040" cy="5402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Rak pilkoppling 40">
            <a:extLst>
              <a:ext uri="{FF2B5EF4-FFF2-40B4-BE49-F238E27FC236}">
                <a16:creationId xmlns:a16="http://schemas.microsoft.com/office/drawing/2014/main" id="{6371D85D-B9BA-4D36-8E6A-EB28C89FCA66}"/>
              </a:ext>
            </a:extLst>
          </p:cNvPr>
          <p:cNvCxnSpPr>
            <a:cxnSpLocks/>
          </p:cNvCxnSpPr>
          <p:nvPr/>
        </p:nvCxnSpPr>
        <p:spPr>
          <a:xfrm flipV="1">
            <a:off x="3146202" y="4268724"/>
            <a:ext cx="357120" cy="39088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275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7AB4E3-3FA8-4CBF-B6A9-C20772DDCFFA}"/>
              </a:ext>
            </a:extLst>
          </p:cNvPr>
          <p:cNvSpPr>
            <a:spLocks noGrp="1"/>
          </p:cNvSpPr>
          <p:nvPr>
            <p:ph type="title"/>
          </p:nvPr>
        </p:nvSpPr>
        <p:spPr/>
        <p:txBody>
          <a:bodyPr/>
          <a:lstStyle/>
          <a:p>
            <a:endParaRPr lang="sv-SE"/>
          </a:p>
        </p:txBody>
      </p:sp>
      <p:graphicFrame>
        <p:nvGraphicFramePr>
          <p:cNvPr id="4" name="Tabell 4">
            <a:extLst>
              <a:ext uri="{FF2B5EF4-FFF2-40B4-BE49-F238E27FC236}">
                <a16:creationId xmlns:a16="http://schemas.microsoft.com/office/drawing/2014/main" id="{0A635E45-F5DE-4406-8579-5F44E3FD20EA}"/>
              </a:ext>
            </a:extLst>
          </p:cNvPr>
          <p:cNvGraphicFramePr>
            <a:graphicFrameLocks noGrp="1"/>
          </p:cNvGraphicFramePr>
          <p:nvPr>
            <p:ph idx="1"/>
            <p:extLst>
              <p:ext uri="{D42A27DB-BD31-4B8C-83A1-F6EECF244321}">
                <p14:modId xmlns:p14="http://schemas.microsoft.com/office/powerpoint/2010/main" val="1418671439"/>
              </p:ext>
            </p:extLst>
          </p:nvPr>
        </p:nvGraphicFramePr>
        <p:xfrm>
          <a:off x="468313" y="908720"/>
          <a:ext cx="8229600" cy="5567496"/>
        </p:xfrm>
        <a:graphic>
          <a:graphicData uri="http://schemas.openxmlformats.org/drawingml/2006/table">
            <a:tbl>
              <a:tblPr firstRow="1" bandRow="1">
                <a:tableStyleId>{5C22544A-7EE6-4342-B048-85BDC9FD1C3A}</a:tableStyleId>
              </a:tblPr>
              <a:tblGrid>
                <a:gridCol w="2303487">
                  <a:extLst>
                    <a:ext uri="{9D8B030D-6E8A-4147-A177-3AD203B41FA5}">
                      <a16:colId xmlns:a16="http://schemas.microsoft.com/office/drawing/2014/main" val="2444370059"/>
                    </a:ext>
                  </a:extLst>
                </a:gridCol>
                <a:gridCol w="1872208">
                  <a:extLst>
                    <a:ext uri="{9D8B030D-6E8A-4147-A177-3AD203B41FA5}">
                      <a16:colId xmlns:a16="http://schemas.microsoft.com/office/drawing/2014/main" val="2815887023"/>
                    </a:ext>
                  </a:extLst>
                </a:gridCol>
                <a:gridCol w="4053905">
                  <a:extLst>
                    <a:ext uri="{9D8B030D-6E8A-4147-A177-3AD203B41FA5}">
                      <a16:colId xmlns:a16="http://schemas.microsoft.com/office/drawing/2014/main" val="2820793263"/>
                    </a:ext>
                  </a:extLst>
                </a:gridCol>
              </a:tblGrid>
              <a:tr h="466090">
                <a:tc gridSpan="3">
                  <a:txBody>
                    <a:bodyPr/>
                    <a:lstStyle/>
                    <a:p>
                      <a:r>
                        <a:rPr lang="sv-SE" dirty="0"/>
                        <a:t>Stress – fysisk eller psykologisk =&gt;</a:t>
                      </a:r>
                    </a:p>
                  </a:txBody>
                  <a:tcPr/>
                </a:tc>
                <a:tc hMerge="1">
                  <a:txBody>
                    <a:bodyPr/>
                    <a:lstStyle/>
                    <a:p>
                      <a:endParaRPr lang="sv-SE" dirty="0"/>
                    </a:p>
                  </a:txBody>
                  <a:tcPr/>
                </a:tc>
                <a:tc hMerge="1">
                  <a:txBody>
                    <a:bodyPr/>
                    <a:lstStyle/>
                    <a:p>
                      <a:endParaRPr lang="sv-SE" dirty="0"/>
                    </a:p>
                  </a:txBody>
                  <a:tcPr/>
                </a:tc>
                <a:extLst>
                  <a:ext uri="{0D108BD9-81ED-4DB2-BD59-A6C34878D82A}">
                    <a16:rowId xmlns:a16="http://schemas.microsoft.com/office/drawing/2014/main" val="3789270657"/>
                  </a:ext>
                </a:extLst>
              </a:tr>
              <a:tr h="466090">
                <a:tc>
                  <a:txBody>
                    <a:bodyPr/>
                    <a:lstStyle/>
                    <a:p>
                      <a:r>
                        <a:rPr lang="sv-SE" b="1" dirty="0"/>
                        <a:t>Känslomässig reaktion</a:t>
                      </a:r>
                    </a:p>
                  </a:txBody>
                  <a:tcPr/>
                </a:tc>
                <a:tc>
                  <a:txBody>
                    <a:bodyPr/>
                    <a:lstStyle/>
                    <a:p>
                      <a:r>
                        <a:rPr lang="sv-SE" b="1" dirty="0"/>
                        <a:t>Kognitiv reaktion</a:t>
                      </a:r>
                    </a:p>
                  </a:txBody>
                  <a:tcPr/>
                </a:tc>
                <a:tc>
                  <a:txBody>
                    <a:bodyPr/>
                    <a:lstStyle/>
                    <a:p>
                      <a:r>
                        <a:rPr lang="sv-SE" b="1" dirty="0"/>
                        <a:t>Kroppslig reaktion</a:t>
                      </a:r>
                    </a:p>
                  </a:txBody>
                  <a:tcPr/>
                </a:tc>
                <a:extLst>
                  <a:ext uri="{0D108BD9-81ED-4DB2-BD59-A6C34878D82A}">
                    <a16:rowId xmlns:a16="http://schemas.microsoft.com/office/drawing/2014/main" val="2007053227"/>
                  </a:ext>
                </a:extLst>
              </a:tr>
              <a:tr h="3172276">
                <a:tc>
                  <a:txBody>
                    <a:bodyPr/>
                    <a:lstStyle/>
                    <a:p>
                      <a:r>
                        <a:rPr lang="sv-SE" dirty="0"/>
                        <a:t>Oro, ångest, Nedstämdhet</a:t>
                      </a:r>
                    </a:p>
                  </a:txBody>
                  <a:tcPr/>
                </a:tc>
                <a:tc>
                  <a:txBody>
                    <a:bodyPr/>
                    <a:lstStyle/>
                    <a:p>
                      <a:r>
                        <a:rPr lang="sv-SE" dirty="0"/>
                        <a:t>Minne, Koncentration</a:t>
                      </a:r>
                    </a:p>
                  </a:txBody>
                  <a:tcPr/>
                </a:tc>
                <a:tc>
                  <a:txBody>
                    <a:bodyPr/>
                    <a:lstStyle/>
                    <a:p>
                      <a:r>
                        <a:rPr lang="sv-SE" dirty="0" err="1"/>
                        <a:t>Autosomal</a:t>
                      </a:r>
                      <a:r>
                        <a:rPr lang="sv-SE" dirty="0"/>
                        <a:t> ”</a:t>
                      </a:r>
                      <a:r>
                        <a:rPr lang="sv-SE" dirty="0" err="1"/>
                        <a:t>arousal</a:t>
                      </a:r>
                      <a:r>
                        <a:rPr lang="sv-SE" dirty="0"/>
                        <a:t>”</a:t>
                      </a:r>
                    </a:p>
                    <a:p>
                      <a:pPr marL="285750" indent="-285750">
                        <a:buFontTx/>
                        <a:buChar char="-"/>
                      </a:pPr>
                      <a:r>
                        <a:rPr lang="sv-SE" dirty="0" err="1"/>
                        <a:t>Kardiopulmonell</a:t>
                      </a:r>
                      <a:r>
                        <a:rPr lang="sv-SE" dirty="0"/>
                        <a:t>/autonom med svettningar, </a:t>
                      </a:r>
                      <a:r>
                        <a:rPr lang="sv-SE" dirty="0" err="1"/>
                        <a:t>tremor</a:t>
                      </a:r>
                      <a:r>
                        <a:rPr lang="sv-SE" dirty="0"/>
                        <a:t>, frossa, hjärtklappning, </a:t>
                      </a:r>
                      <a:r>
                        <a:rPr lang="sv-SE" dirty="0" err="1"/>
                        <a:t>anfåddhet</a:t>
                      </a:r>
                      <a:r>
                        <a:rPr lang="sv-SE" dirty="0"/>
                        <a:t>, hyperventilation, rodnad</a:t>
                      </a:r>
                    </a:p>
                    <a:p>
                      <a:pPr marL="285750" indent="-285750">
                        <a:buFontTx/>
                        <a:buChar char="-"/>
                      </a:pPr>
                      <a:r>
                        <a:rPr lang="sv-SE" dirty="0" err="1"/>
                        <a:t>Gastrointestinal</a:t>
                      </a:r>
                      <a:r>
                        <a:rPr lang="sv-SE" dirty="0"/>
                        <a:t> med buksmärtor, överaktiv tarm, diarré reflux, </a:t>
                      </a:r>
                      <a:r>
                        <a:rPr lang="sv-SE" dirty="0" err="1"/>
                        <a:t>illamå</a:t>
                      </a:r>
                      <a:endParaRPr lang="sv-SE" dirty="0"/>
                    </a:p>
                    <a:p>
                      <a:pPr marL="285750" indent="-285750">
                        <a:buFontTx/>
                        <a:buChar char="-"/>
                      </a:pPr>
                      <a:r>
                        <a:rPr lang="sv-SE" dirty="0" err="1"/>
                        <a:t>Muskuloskeletal</a:t>
                      </a:r>
                      <a:r>
                        <a:rPr lang="sv-SE" dirty="0"/>
                        <a:t> med ryggvärk, extremitetssmärtor, svaghet, migrerande smärtor, domningar</a:t>
                      </a:r>
                    </a:p>
                    <a:p>
                      <a:r>
                        <a:rPr lang="sv-SE" dirty="0"/>
                        <a:t>HPA-hyperaktivitet</a:t>
                      </a:r>
                    </a:p>
                  </a:txBody>
                  <a:tcPr/>
                </a:tc>
                <a:extLst>
                  <a:ext uri="{0D108BD9-81ED-4DB2-BD59-A6C34878D82A}">
                    <a16:rowId xmlns:a16="http://schemas.microsoft.com/office/drawing/2014/main" val="3155884667"/>
                  </a:ext>
                </a:extLst>
              </a:tr>
              <a:tr h="804485">
                <a:tc>
                  <a:txBody>
                    <a:bodyPr/>
                    <a:lstStyle/>
                    <a:p>
                      <a:r>
                        <a:rPr lang="sv-SE" dirty="0"/>
                        <a:t>Ospecifik</a:t>
                      </a:r>
                    </a:p>
                  </a:txBody>
                  <a:tcPr/>
                </a:tc>
                <a:tc>
                  <a:txBody>
                    <a:bodyPr/>
                    <a:lstStyle/>
                    <a:p>
                      <a:r>
                        <a:rPr lang="sv-SE" dirty="0"/>
                        <a:t>Ospecifik</a:t>
                      </a:r>
                    </a:p>
                  </a:txBody>
                  <a:tcPr/>
                </a:tc>
                <a:tc>
                  <a:txBody>
                    <a:bodyPr/>
                    <a:lstStyle/>
                    <a:p>
                      <a:r>
                        <a:rPr lang="sv-SE" dirty="0"/>
                        <a:t>Ökad ospecifik känslighet för kroppsliga symtom</a:t>
                      </a:r>
                    </a:p>
                    <a:p>
                      <a:pPr marL="285750" indent="-285750">
                        <a:buFontTx/>
                        <a:buChar char="-"/>
                      </a:pPr>
                      <a:r>
                        <a:rPr lang="sv-SE" dirty="0"/>
                        <a:t>Sömnstörning</a:t>
                      </a:r>
                    </a:p>
                    <a:p>
                      <a:pPr marL="285750" indent="-285750">
                        <a:buFontTx/>
                        <a:buChar char="-"/>
                      </a:pPr>
                      <a:r>
                        <a:rPr lang="sv-SE" dirty="0" err="1"/>
                        <a:t>Fatigue</a:t>
                      </a:r>
                      <a:endParaRPr lang="sv-SE" dirty="0"/>
                    </a:p>
                    <a:p>
                      <a:pPr marL="285750" indent="-285750">
                        <a:buFontTx/>
                        <a:buChar char="-"/>
                      </a:pPr>
                      <a:r>
                        <a:rPr lang="sv-SE" dirty="0"/>
                        <a:t>Huvudvärk</a:t>
                      </a:r>
                    </a:p>
                  </a:txBody>
                  <a:tcPr/>
                </a:tc>
                <a:extLst>
                  <a:ext uri="{0D108BD9-81ED-4DB2-BD59-A6C34878D82A}">
                    <a16:rowId xmlns:a16="http://schemas.microsoft.com/office/drawing/2014/main" val="1589288191"/>
                  </a:ext>
                </a:extLst>
              </a:tr>
            </a:tbl>
          </a:graphicData>
        </a:graphic>
      </p:graphicFrame>
    </p:spTree>
    <p:extLst>
      <p:ext uri="{BB962C8B-B14F-4D97-AF65-F5344CB8AC3E}">
        <p14:creationId xmlns:p14="http://schemas.microsoft.com/office/powerpoint/2010/main" val="2160911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618142-B37D-470C-B77D-1D6516CB7CA6}"/>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D92F3BA-7432-4606-80F8-E66EB82695BF}"/>
              </a:ext>
            </a:extLst>
          </p:cNvPr>
          <p:cNvPicPr>
            <a:picLocks noGrp="1" noChangeAspect="1"/>
          </p:cNvPicPr>
          <p:nvPr>
            <p:ph idx="1"/>
          </p:nvPr>
        </p:nvPicPr>
        <p:blipFill>
          <a:blip r:embed="rId2"/>
          <a:stretch>
            <a:fillRect/>
          </a:stretch>
        </p:blipFill>
        <p:spPr>
          <a:xfrm>
            <a:off x="488652" y="1021477"/>
            <a:ext cx="8137063" cy="4855795"/>
          </a:xfrm>
        </p:spPr>
      </p:pic>
      <p:sp>
        <p:nvSpPr>
          <p:cNvPr id="7" name="textruta 6">
            <a:extLst>
              <a:ext uri="{FF2B5EF4-FFF2-40B4-BE49-F238E27FC236}">
                <a16:creationId xmlns:a16="http://schemas.microsoft.com/office/drawing/2014/main" id="{91FD22F2-B03C-4595-91C1-6849DA49E23B}"/>
              </a:ext>
            </a:extLst>
          </p:cNvPr>
          <p:cNvSpPr txBox="1"/>
          <p:nvPr/>
        </p:nvSpPr>
        <p:spPr>
          <a:xfrm>
            <a:off x="323528" y="5915773"/>
            <a:ext cx="4572000" cy="646331"/>
          </a:xfrm>
          <a:prstGeom prst="rect">
            <a:avLst/>
          </a:prstGeom>
          <a:noFill/>
        </p:spPr>
        <p:txBody>
          <a:bodyPr wrap="square">
            <a:spAutoFit/>
          </a:bodyPr>
          <a:lstStyle/>
          <a:p>
            <a:r>
              <a:rPr lang="sv-SE" dirty="0">
                <a:hlinkClick r:id="rId3"/>
              </a:rPr>
              <a:t>Vägledning kring status och smärttyper (d2flujgsl7escs.cloudfront.net)</a:t>
            </a:r>
            <a:endParaRPr lang="sv-SE" dirty="0"/>
          </a:p>
        </p:txBody>
      </p:sp>
    </p:spTree>
    <p:extLst>
      <p:ext uri="{BB962C8B-B14F-4D97-AF65-F5344CB8AC3E}">
        <p14:creationId xmlns:p14="http://schemas.microsoft.com/office/powerpoint/2010/main" val="3703821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A961F0-0C08-4A7F-B6BD-4C9E657C97AA}"/>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09663A6-AC48-4172-9693-96702EF06D77}"/>
              </a:ext>
            </a:extLst>
          </p:cNvPr>
          <p:cNvPicPr>
            <a:picLocks noGrp="1" noChangeAspect="1"/>
          </p:cNvPicPr>
          <p:nvPr>
            <p:ph idx="1"/>
          </p:nvPr>
        </p:nvPicPr>
        <p:blipFill>
          <a:blip r:embed="rId2"/>
          <a:stretch>
            <a:fillRect/>
          </a:stretch>
        </p:blipFill>
        <p:spPr>
          <a:xfrm>
            <a:off x="179512" y="1052215"/>
            <a:ext cx="8302280" cy="5041081"/>
          </a:xfrm>
        </p:spPr>
      </p:pic>
    </p:spTree>
    <p:extLst>
      <p:ext uri="{BB962C8B-B14F-4D97-AF65-F5344CB8AC3E}">
        <p14:creationId xmlns:p14="http://schemas.microsoft.com/office/powerpoint/2010/main" val="566490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5AA0C9-FE6E-430C-97FA-308D1B9E57B4}"/>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1F793612-148C-487D-9B96-1B9D1DD05558}"/>
              </a:ext>
            </a:extLst>
          </p:cNvPr>
          <p:cNvPicPr>
            <a:picLocks noGrp="1" noChangeAspect="1"/>
          </p:cNvPicPr>
          <p:nvPr>
            <p:ph idx="1"/>
          </p:nvPr>
        </p:nvPicPr>
        <p:blipFill>
          <a:blip r:embed="rId2"/>
          <a:stretch>
            <a:fillRect/>
          </a:stretch>
        </p:blipFill>
        <p:spPr>
          <a:xfrm rot="16200000">
            <a:off x="1261233" y="213778"/>
            <a:ext cx="5029413" cy="6729624"/>
          </a:xfrm>
        </p:spPr>
      </p:pic>
    </p:spTree>
    <p:extLst>
      <p:ext uri="{BB962C8B-B14F-4D97-AF65-F5344CB8AC3E}">
        <p14:creationId xmlns:p14="http://schemas.microsoft.com/office/powerpoint/2010/main" val="1478660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a:extLst>
              <a:ext uri="{FF2B5EF4-FFF2-40B4-BE49-F238E27FC236}">
                <a16:creationId xmlns:a16="http://schemas.microsoft.com/office/drawing/2014/main" id="{2E790B64-893B-4194-9541-FFD79C9EACDB}"/>
              </a:ext>
            </a:extLst>
          </p:cNvPr>
          <p:cNvSpPr>
            <a:spLocks noGrp="1"/>
          </p:cNvSpPr>
          <p:nvPr>
            <p:ph type="subTitle" idx="1"/>
          </p:nvPr>
        </p:nvSpPr>
        <p:spPr/>
        <p:txBody>
          <a:bodyPr/>
          <a:lstStyle/>
          <a:p>
            <a:endParaRPr lang="sv-SE"/>
          </a:p>
        </p:txBody>
      </p:sp>
      <p:sp>
        <p:nvSpPr>
          <p:cNvPr id="4" name="Rubrik 3">
            <a:extLst>
              <a:ext uri="{FF2B5EF4-FFF2-40B4-BE49-F238E27FC236}">
                <a16:creationId xmlns:a16="http://schemas.microsoft.com/office/drawing/2014/main" id="{53C4156E-27E5-4D72-8EFC-492A9887B744}"/>
              </a:ext>
            </a:extLst>
          </p:cNvPr>
          <p:cNvSpPr>
            <a:spLocks noGrp="1"/>
          </p:cNvSpPr>
          <p:nvPr>
            <p:ph type="title"/>
          </p:nvPr>
        </p:nvSpPr>
        <p:spPr/>
        <p:txBody>
          <a:bodyPr/>
          <a:lstStyle/>
          <a:p>
            <a:r>
              <a:rPr lang="sv-SE" dirty="0"/>
              <a:t>Läkemedel vid långvarig smärta</a:t>
            </a:r>
          </a:p>
        </p:txBody>
      </p:sp>
    </p:spTree>
    <p:extLst>
      <p:ext uri="{BB962C8B-B14F-4D97-AF65-F5344CB8AC3E}">
        <p14:creationId xmlns:p14="http://schemas.microsoft.com/office/powerpoint/2010/main" val="790055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0B9BF8-83D5-46F8-9859-1D96EC0F9096}"/>
              </a:ext>
            </a:extLst>
          </p:cNvPr>
          <p:cNvSpPr>
            <a:spLocks noGrp="1"/>
          </p:cNvSpPr>
          <p:nvPr>
            <p:ph type="title"/>
          </p:nvPr>
        </p:nvSpPr>
        <p:spPr/>
        <p:txBody>
          <a:bodyPr/>
          <a:lstStyle/>
          <a:p>
            <a:endParaRPr lang="sv-SE"/>
          </a:p>
        </p:txBody>
      </p:sp>
      <p:graphicFrame>
        <p:nvGraphicFramePr>
          <p:cNvPr id="4" name="Tabell 4">
            <a:extLst>
              <a:ext uri="{FF2B5EF4-FFF2-40B4-BE49-F238E27FC236}">
                <a16:creationId xmlns:a16="http://schemas.microsoft.com/office/drawing/2014/main" id="{AEECA1D5-437C-4898-9D28-3E71B653DC8E}"/>
              </a:ext>
            </a:extLst>
          </p:cNvPr>
          <p:cNvGraphicFramePr>
            <a:graphicFrameLocks noGrp="1"/>
          </p:cNvGraphicFramePr>
          <p:nvPr>
            <p:ph idx="1"/>
            <p:extLst>
              <p:ext uri="{D42A27DB-BD31-4B8C-83A1-F6EECF244321}">
                <p14:modId xmlns:p14="http://schemas.microsoft.com/office/powerpoint/2010/main" val="3614661074"/>
              </p:ext>
            </p:extLst>
          </p:nvPr>
        </p:nvGraphicFramePr>
        <p:xfrm>
          <a:off x="468313" y="2062163"/>
          <a:ext cx="8229600" cy="32054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862734453"/>
                    </a:ext>
                  </a:extLst>
                </a:gridCol>
                <a:gridCol w="2743200">
                  <a:extLst>
                    <a:ext uri="{9D8B030D-6E8A-4147-A177-3AD203B41FA5}">
                      <a16:colId xmlns:a16="http://schemas.microsoft.com/office/drawing/2014/main" val="1514557720"/>
                    </a:ext>
                  </a:extLst>
                </a:gridCol>
                <a:gridCol w="2743200">
                  <a:extLst>
                    <a:ext uri="{9D8B030D-6E8A-4147-A177-3AD203B41FA5}">
                      <a16:colId xmlns:a16="http://schemas.microsoft.com/office/drawing/2014/main" val="3733778582"/>
                    </a:ext>
                  </a:extLst>
                </a:gridCol>
              </a:tblGrid>
              <a:tr h="370840">
                <a:tc>
                  <a:txBody>
                    <a:bodyPr/>
                    <a:lstStyle/>
                    <a:p>
                      <a:r>
                        <a:rPr lang="sv-SE" dirty="0"/>
                        <a:t>Nociceptiv smärta</a:t>
                      </a:r>
                    </a:p>
                  </a:txBody>
                  <a:tcPr/>
                </a:tc>
                <a:tc>
                  <a:txBody>
                    <a:bodyPr/>
                    <a:lstStyle/>
                    <a:p>
                      <a:r>
                        <a:rPr lang="sv-SE" dirty="0"/>
                        <a:t>Neuropatisk smärta </a:t>
                      </a:r>
                    </a:p>
                  </a:txBody>
                  <a:tcPr/>
                </a:tc>
                <a:tc>
                  <a:txBody>
                    <a:bodyPr/>
                    <a:lstStyle/>
                    <a:p>
                      <a:r>
                        <a:rPr lang="sv-SE" dirty="0"/>
                        <a:t>Nociplastisk smärta</a:t>
                      </a:r>
                    </a:p>
                  </a:txBody>
                  <a:tcPr/>
                </a:tc>
                <a:extLst>
                  <a:ext uri="{0D108BD9-81ED-4DB2-BD59-A6C34878D82A}">
                    <a16:rowId xmlns:a16="http://schemas.microsoft.com/office/drawing/2014/main" val="1069564590"/>
                  </a:ext>
                </a:extLst>
              </a:tr>
              <a:tr h="370840">
                <a:tc>
                  <a:txBody>
                    <a:bodyPr/>
                    <a:lstStyle/>
                    <a:p>
                      <a:r>
                        <a:rPr lang="sv-SE" dirty="0"/>
                        <a:t>Paracetamol</a:t>
                      </a:r>
                    </a:p>
                    <a:p>
                      <a:r>
                        <a:rPr lang="sv-SE" dirty="0"/>
                        <a:t>NSAID</a:t>
                      </a:r>
                    </a:p>
                    <a:p>
                      <a:r>
                        <a:rPr lang="sv-SE" dirty="0"/>
                        <a:t>Opioider</a:t>
                      </a:r>
                    </a:p>
                  </a:txBody>
                  <a:tcPr/>
                </a:tc>
                <a:tc>
                  <a:txBody>
                    <a:bodyPr/>
                    <a:lstStyle/>
                    <a:p>
                      <a:r>
                        <a:rPr lang="sv-SE" dirty="0"/>
                        <a:t>Antidepressiva</a:t>
                      </a:r>
                    </a:p>
                    <a:p>
                      <a:pPr marL="285750" indent="-285750">
                        <a:buFontTx/>
                        <a:buChar char="-"/>
                      </a:pPr>
                      <a:r>
                        <a:rPr lang="sv-SE" dirty="0" err="1"/>
                        <a:t>Amitriptylin</a:t>
                      </a:r>
                      <a:endParaRPr lang="sv-SE" dirty="0"/>
                    </a:p>
                    <a:p>
                      <a:pPr marL="285750" indent="-285750">
                        <a:buFontTx/>
                        <a:buChar char="-"/>
                      </a:pPr>
                      <a:r>
                        <a:rPr lang="sv-SE" dirty="0" err="1"/>
                        <a:t>Venlafaxin</a:t>
                      </a:r>
                      <a:endParaRPr lang="sv-SE" dirty="0"/>
                    </a:p>
                    <a:p>
                      <a:pPr marL="285750" indent="-285750">
                        <a:buFontTx/>
                        <a:buChar char="-"/>
                      </a:pPr>
                      <a:r>
                        <a:rPr lang="sv-SE" dirty="0" err="1"/>
                        <a:t>Duloxetin</a:t>
                      </a:r>
                      <a:endParaRPr lang="sv-SE" dirty="0"/>
                    </a:p>
                    <a:p>
                      <a:r>
                        <a:rPr lang="sv-SE" dirty="0"/>
                        <a:t>Antiepileptika</a:t>
                      </a:r>
                    </a:p>
                    <a:p>
                      <a:pPr marL="285750" indent="-285750">
                        <a:buFontTx/>
                        <a:buChar char="-"/>
                      </a:pPr>
                      <a:r>
                        <a:rPr lang="sv-SE" dirty="0"/>
                        <a:t>Gabapentin</a:t>
                      </a:r>
                    </a:p>
                    <a:p>
                      <a:pPr marL="285750" indent="-285750">
                        <a:buFontTx/>
                        <a:buChar char="-"/>
                      </a:pPr>
                      <a:r>
                        <a:rPr lang="sv-SE" dirty="0"/>
                        <a:t>Pregabalin</a:t>
                      </a:r>
                    </a:p>
                    <a:p>
                      <a:pPr marL="285750" indent="-285750">
                        <a:buFontTx/>
                        <a:buChar char="-"/>
                      </a:pPr>
                      <a:r>
                        <a:rPr lang="sv-SE" dirty="0" err="1"/>
                        <a:t>Karbamazepin</a:t>
                      </a:r>
                      <a:endParaRPr lang="sv-SE" dirty="0"/>
                    </a:p>
                    <a:p>
                      <a:pPr marL="0" indent="0">
                        <a:buFontTx/>
                        <a:buNone/>
                      </a:pPr>
                      <a:r>
                        <a:rPr lang="sv-SE" dirty="0" err="1"/>
                        <a:t>Lidocain</a:t>
                      </a:r>
                      <a:endParaRPr lang="sv-SE" dirty="0"/>
                    </a:p>
                    <a:p>
                      <a:pPr marL="0" indent="0">
                        <a:buFontTx/>
                        <a:buNone/>
                      </a:pPr>
                      <a:r>
                        <a:rPr lang="sv-SE" dirty="0" err="1"/>
                        <a:t>Kapsaicin</a:t>
                      </a:r>
                      <a:endParaRPr lang="sv-SE" dirty="0"/>
                    </a:p>
                  </a:txBody>
                  <a:tcPr/>
                </a:tc>
                <a:tc>
                  <a:txBody>
                    <a:bodyPr/>
                    <a:lstStyle/>
                    <a:p>
                      <a:r>
                        <a:rPr lang="sv-SE" dirty="0"/>
                        <a:t>Antidepressiva</a:t>
                      </a:r>
                    </a:p>
                    <a:p>
                      <a:pPr marL="285750" indent="-285750">
                        <a:buFontTx/>
                        <a:buChar char="-"/>
                      </a:pPr>
                      <a:r>
                        <a:rPr lang="sv-SE" dirty="0" err="1"/>
                        <a:t>Amitriptylin</a:t>
                      </a:r>
                      <a:endParaRPr lang="sv-SE" dirty="0"/>
                    </a:p>
                    <a:p>
                      <a:pPr marL="285750" indent="-285750">
                        <a:buFontTx/>
                        <a:buChar char="-"/>
                      </a:pPr>
                      <a:r>
                        <a:rPr lang="sv-SE" dirty="0" err="1"/>
                        <a:t>Venlafaxin</a:t>
                      </a:r>
                      <a:endParaRPr lang="sv-SE" dirty="0"/>
                    </a:p>
                    <a:p>
                      <a:pPr marL="285750" indent="-285750">
                        <a:buFontTx/>
                        <a:buChar char="-"/>
                      </a:pPr>
                      <a:r>
                        <a:rPr lang="sv-SE" dirty="0" err="1"/>
                        <a:t>Duloxetin</a:t>
                      </a:r>
                      <a:endParaRPr lang="sv-SE" dirty="0"/>
                    </a:p>
                    <a:p>
                      <a:r>
                        <a:rPr lang="sv-SE" dirty="0"/>
                        <a:t>Antiepileptika</a:t>
                      </a:r>
                    </a:p>
                    <a:p>
                      <a:pPr marL="285750" indent="-285750">
                        <a:buFontTx/>
                        <a:buChar char="-"/>
                      </a:pPr>
                      <a:r>
                        <a:rPr lang="sv-SE" dirty="0"/>
                        <a:t>Gabapentin</a:t>
                      </a:r>
                    </a:p>
                    <a:p>
                      <a:pPr marL="285750" indent="-285750">
                        <a:buFontTx/>
                        <a:buChar char="-"/>
                      </a:pPr>
                      <a:r>
                        <a:rPr lang="sv-SE" dirty="0"/>
                        <a:t>Pregabalin</a:t>
                      </a:r>
                    </a:p>
                    <a:p>
                      <a:endParaRPr lang="sv-SE" dirty="0"/>
                    </a:p>
                  </a:txBody>
                  <a:tcPr/>
                </a:tc>
                <a:extLst>
                  <a:ext uri="{0D108BD9-81ED-4DB2-BD59-A6C34878D82A}">
                    <a16:rowId xmlns:a16="http://schemas.microsoft.com/office/drawing/2014/main" val="2355438690"/>
                  </a:ext>
                </a:extLst>
              </a:tr>
            </a:tbl>
          </a:graphicData>
        </a:graphic>
      </p:graphicFrame>
    </p:spTree>
    <p:extLst>
      <p:ext uri="{BB962C8B-B14F-4D97-AF65-F5344CB8AC3E}">
        <p14:creationId xmlns:p14="http://schemas.microsoft.com/office/powerpoint/2010/main" val="450913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56FC1A-ADD5-4BFA-8C21-1BB95D82EC54}"/>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746FA450-F2AF-40D7-A997-4AE4F2918B54}"/>
              </a:ext>
            </a:extLst>
          </p:cNvPr>
          <p:cNvSpPr>
            <a:spLocks noGrp="1"/>
          </p:cNvSpPr>
          <p:nvPr>
            <p:ph idx="1"/>
          </p:nvPr>
        </p:nvSpPr>
        <p:spPr/>
        <p:txBody>
          <a:bodyPr/>
          <a:lstStyle/>
          <a:p>
            <a:r>
              <a:rPr lang="sv-SE" dirty="0"/>
              <a:t>Vid långvarig smärta har vi få effektiva läkemedel</a:t>
            </a:r>
          </a:p>
          <a:p>
            <a:r>
              <a:rPr lang="sv-SE" dirty="0"/>
              <a:t>De som finns har en hel del biverkningar och risker</a:t>
            </a:r>
          </a:p>
          <a:p>
            <a:r>
              <a:rPr lang="sv-SE" dirty="0"/>
              <a:t>Behandling ofta mer framgångsrik utifrån den bio-psyko-sociala modellen </a:t>
            </a:r>
          </a:p>
          <a:p>
            <a:pPr lvl="1"/>
            <a:r>
              <a:rPr lang="sv-SE" dirty="0"/>
              <a:t>Rehabilitering</a:t>
            </a:r>
          </a:p>
          <a:p>
            <a:pPr lvl="1"/>
            <a:r>
              <a:rPr lang="sv-SE" dirty="0"/>
              <a:t>KBT/ACT</a:t>
            </a:r>
          </a:p>
          <a:p>
            <a:pPr lvl="1"/>
            <a:r>
              <a:rPr lang="sv-SE" dirty="0"/>
              <a:t>Arbetslivsinriktade åtgärder</a:t>
            </a:r>
          </a:p>
          <a:p>
            <a:r>
              <a:rPr lang="sv-SE" dirty="0"/>
              <a:t>Men det finns tillstånd där läkemedel har stor betydelse för livskvalitet – viktigt med korrekt diagnos</a:t>
            </a:r>
          </a:p>
        </p:txBody>
      </p:sp>
    </p:spTree>
    <p:extLst>
      <p:ext uri="{BB962C8B-B14F-4D97-AF65-F5344CB8AC3E}">
        <p14:creationId xmlns:p14="http://schemas.microsoft.com/office/powerpoint/2010/main" val="1161722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6BA693-8872-4527-8E90-063B3B2FD11F}"/>
              </a:ext>
            </a:extLst>
          </p:cNvPr>
          <p:cNvSpPr>
            <a:spLocks noGrp="1"/>
          </p:cNvSpPr>
          <p:nvPr>
            <p:ph type="title"/>
          </p:nvPr>
        </p:nvSpPr>
        <p:spPr/>
        <p:txBody>
          <a:bodyPr/>
          <a:lstStyle/>
          <a:p>
            <a:r>
              <a:rPr lang="sv-SE" dirty="0"/>
              <a:t>Paracetamol</a:t>
            </a:r>
          </a:p>
        </p:txBody>
      </p:sp>
      <p:sp>
        <p:nvSpPr>
          <p:cNvPr id="3" name="Platshållare för innehåll 2">
            <a:extLst>
              <a:ext uri="{FF2B5EF4-FFF2-40B4-BE49-F238E27FC236}">
                <a16:creationId xmlns:a16="http://schemas.microsoft.com/office/drawing/2014/main" id="{69AA8E96-97C4-4820-8469-DC6490B5B7F8}"/>
              </a:ext>
            </a:extLst>
          </p:cNvPr>
          <p:cNvSpPr>
            <a:spLocks noGrp="1"/>
          </p:cNvSpPr>
          <p:nvPr>
            <p:ph idx="1"/>
          </p:nvPr>
        </p:nvSpPr>
        <p:spPr/>
        <p:txBody>
          <a:bodyPr/>
          <a:lstStyle/>
          <a:p>
            <a:r>
              <a:rPr lang="sv-SE" dirty="0"/>
              <a:t>Farmakologiskt svag COX-hämmare – dock inte ett NSAID</a:t>
            </a:r>
          </a:p>
          <a:p>
            <a:r>
              <a:rPr lang="sv-SE" dirty="0"/>
              <a:t>Möjligen är indikationen starkast vid artrossmärta</a:t>
            </a:r>
          </a:p>
          <a:p>
            <a:r>
              <a:rPr lang="sv-SE" dirty="0"/>
              <a:t>Kontinuerlig </a:t>
            </a:r>
            <a:r>
              <a:rPr lang="sv-SE" dirty="0" err="1"/>
              <a:t>paracetamol</a:t>
            </a:r>
            <a:r>
              <a:rPr lang="sv-SE" dirty="0"/>
              <a:t> i botten?</a:t>
            </a:r>
          </a:p>
          <a:p>
            <a:pPr lvl="1"/>
            <a:r>
              <a:rPr lang="sv-SE" dirty="0"/>
              <a:t>Svagt evidens</a:t>
            </a:r>
          </a:p>
          <a:p>
            <a:pPr lvl="1"/>
            <a:r>
              <a:rPr lang="sv-SE" dirty="0"/>
              <a:t>Undvika </a:t>
            </a:r>
            <a:r>
              <a:rPr lang="sv-SE" dirty="0" err="1"/>
              <a:t>polyfarmaci</a:t>
            </a:r>
            <a:endParaRPr lang="sv-SE" dirty="0"/>
          </a:p>
          <a:p>
            <a:pPr lvl="1"/>
            <a:r>
              <a:rPr lang="sv-SE" dirty="0"/>
              <a:t>Interaktioner</a:t>
            </a:r>
          </a:p>
          <a:p>
            <a:pPr lvl="1"/>
            <a:r>
              <a:rPr lang="sv-SE" dirty="0"/>
              <a:t>Prova sätta ut</a:t>
            </a:r>
          </a:p>
          <a:p>
            <a:pPr lvl="1"/>
            <a:r>
              <a:rPr lang="sv-SE" dirty="0"/>
              <a:t>Salutogent </a:t>
            </a:r>
          </a:p>
          <a:p>
            <a:r>
              <a:rPr lang="sv-SE" dirty="0"/>
              <a:t>Paracetamol vid behov eller kontinuerligt är en individuell bedömning</a:t>
            </a:r>
          </a:p>
        </p:txBody>
      </p:sp>
    </p:spTree>
    <p:extLst>
      <p:ext uri="{BB962C8B-B14F-4D97-AF65-F5344CB8AC3E}">
        <p14:creationId xmlns:p14="http://schemas.microsoft.com/office/powerpoint/2010/main" val="3248046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6BA693-8872-4527-8E90-063B3B2FD11F}"/>
              </a:ext>
            </a:extLst>
          </p:cNvPr>
          <p:cNvSpPr>
            <a:spLocks noGrp="1"/>
          </p:cNvSpPr>
          <p:nvPr>
            <p:ph type="title"/>
          </p:nvPr>
        </p:nvSpPr>
        <p:spPr/>
        <p:txBody>
          <a:bodyPr/>
          <a:lstStyle/>
          <a:p>
            <a:r>
              <a:rPr lang="sv-SE" dirty="0"/>
              <a:t>Paracetamol</a:t>
            </a:r>
          </a:p>
        </p:txBody>
      </p:sp>
      <p:sp>
        <p:nvSpPr>
          <p:cNvPr id="3" name="Platshållare för innehåll 2">
            <a:extLst>
              <a:ext uri="{FF2B5EF4-FFF2-40B4-BE49-F238E27FC236}">
                <a16:creationId xmlns:a16="http://schemas.microsoft.com/office/drawing/2014/main" id="{69AA8E96-97C4-4820-8469-DC6490B5B7F8}"/>
              </a:ext>
            </a:extLst>
          </p:cNvPr>
          <p:cNvSpPr>
            <a:spLocks noGrp="1"/>
          </p:cNvSpPr>
          <p:nvPr>
            <p:ph idx="1"/>
          </p:nvPr>
        </p:nvSpPr>
        <p:spPr/>
        <p:txBody>
          <a:bodyPr/>
          <a:lstStyle/>
          <a:p>
            <a:r>
              <a:rPr lang="sv-SE" dirty="0"/>
              <a:t>Nattliga svettningar</a:t>
            </a:r>
          </a:p>
          <a:p>
            <a:r>
              <a:rPr lang="sv-SE" dirty="0"/>
              <a:t>Hudutslag</a:t>
            </a:r>
          </a:p>
          <a:p>
            <a:pPr lvl="1"/>
            <a:r>
              <a:rPr lang="sv-SE" dirty="0" err="1"/>
              <a:t>Exantem</a:t>
            </a:r>
            <a:r>
              <a:rPr lang="sv-SE" dirty="0"/>
              <a:t>, </a:t>
            </a:r>
            <a:r>
              <a:rPr lang="sv-SE" dirty="0" err="1"/>
              <a:t>urtikaria</a:t>
            </a:r>
            <a:r>
              <a:rPr lang="sv-SE" dirty="0"/>
              <a:t>, angioödem (färre än1/1000 men fler än1/10000)</a:t>
            </a:r>
          </a:p>
          <a:p>
            <a:pPr lvl="1"/>
            <a:r>
              <a:rPr lang="sv-SE" dirty="0"/>
              <a:t>Allergisk </a:t>
            </a:r>
            <a:r>
              <a:rPr lang="sv-SE" dirty="0" err="1"/>
              <a:t>dermatit</a:t>
            </a:r>
            <a:r>
              <a:rPr lang="sv-SE" dirty="0"/>
              <a:t> (&lt;1/10000)</a:t>
            </a:r>
          </a:p>
          <a:p>
            <a:r>
              <a:rPr lang="sv-SE" dirty="0"/>
              <a:t>Förhöjt levertransaminas</a:t>
            </a:r>
          </a:p>
          <a:p>
            <a:r>
              <a:rPr lang="sv-SE" dirty="0"/>
              <a:t>Leverskada</a:t>
            </a:r>
          </a:p>
          <a:p>
            <a:endParaRPr lang="sv-SE" dirty="0"/>
          </a:p>
        </p:txBody>
      </p:sp>
    </p:spTree>
    <p:extLst>
      <p:ext uri="{BB962C8B-B14F-4D97-AF65-F5344CB8AC3E}">
        <p14:creationId xmlns:p14="http://schemas.microsoft.com/office/powerpoint/2010/main" val="40489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Agenda</a:t>
            </a:r>
          </a:p>
        </p:txBody>
      </p:sp>
      <p:sp>
        <p:nvSpPr>
          <p:cNvPr id="3" name="Platshållare för innehåll 2"/>
          <p:cNvSpPr>
            <a:spLocks noGrp="1"/>
          </p:cNvSpPr>
          <p:nvPr>
            <p:ph idx="1"/>
          </p:nvPr>
        </p:nvSpPr>
        <p:spPr/>
        <p:txBody>
          <a:bodyPr/>
          <a:lstStyle/>
          <a:p>
            <a:r>
              <a:rPr lang="sv-SE" dirty="0"/>
              <a:t>Smärtfysiologi</a:t>
            </a:r>
          </a:p>
          <a:p>
            <a:r>
              <a:rPr lang="sv-SE" dirty="0"/>
              <a:t>Praktisk farmakologi vid långvarig smärta</a:t>
            </a:r>
          </a:p>
          <a:p>
            <a:endParaRPr lang="sv-SE" dirty="0"/>
          </a:p>
          <a:p>
            <a:pPr marL="0" indent="0">
              <a:buNone/>
            </a:pPr>
            <a:endParaRPr lang="sv-SE" dirty="0"/>
          </a:p>
        </p:txBody>
      </p:sp>
    </p:spTree>
    <p:extLst>
      <p:ext uri="{BB962C8B-B14F-4D97-AF65-F5344CB8AC3E}">
        <p14:creationId xmlns:p14="http://schemas.microsoft.com/office/powerpoint/2010/main" val="2621734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558542-942F-4D5B-B9BC-B8752759AD0C}"/>
              </a:ext>
            </a:extLst>
          </p:cNvPr>
          <p:cNvSpPr>
            <a:spLocks noGrp="1"/>
          </p:cNvSpPr>
          <p:nvPr>
            <p:ph type="title"/>
          </p:nvPr>
        </p:nvSpPr>
        <p:spPr/>
        <p:txBody>
          <a:bodyPr/>
          <a:lstStyle/>
          <a:p>
            <a:r>
              <a:rPr lang="sv-SE" dirty="0"/>
              <a:t>NSAID</a:t>
            </a:r>
          </a:p>
        </p:txBody>
      </p:sp>
      <p:sp>
        <p:nvSpPr>
          <p:cNvPr id="3" name="Platshållare för innehåll 2">
            <a:extLst>
              <a:ext uri="{FF2B5EF4-FFF2-40B4-BE49-F238E27FC236}">
                <a16:creationId xmlns:a16="http://schemas.microsoft.com/office/drawing/2014/main" id="{C3AD1E68-5126-4B73-AA0B-72E61491C48E}"/>
              </a:ext>
            </a:extLst>
          </p:cNvPr>
          <p:cNvSpPr>
            <a:spLocks noGrp="1"/>
          </p:cNvSpPr>
          <p:nvPr>
            <p:ph idx="1"/>
          </p:nvPr>
        </p:nvSpPr>
        <p:spPr/>
        <p:txBody>
          <a:bodyPr/>
          <a:lstStyle/>
          <a:p>
            <a:r>
              <a:rPr lang="sv-SE" dirty="0"/>
              <a:t>Starkare COX-hämmare</a:t>
            </a:r>
          </a:p>
          <a:p>
            <a:r>
              <a:rPr lang="sv-SE" dirty="0"/>
              <a:t>Endast effekt vid inflammatoriska tillstånd</a:t>
            </a:r>
          </a:p>
          <a:p>
            <a:r>
              <a:rPr lang="sv-SE" dirty="0"/>
              <a:t>Identifiera riskgrupper</a:t>
            </a:r>
          </a:p>
          <a:p>
            <a:r>
              <a:rPr lang="sv-SE" dirty="0"/>
              <a:t>Använd så låg effektiv dos som möjligt</a:t>
            </a:r>
          </a:p>
          <a:p>
            <a:r>
              <a:rPr lang="sv-SE" dirty="0"/>
              <a:t>Korttidsbehandling</a:t>
            </a:r>
          </a:p>
          <a:p>
            <a:r>
              <a:rPr lang="sv-SE" dirty="0" err="1"/>
              <a:t>Additativa</a:t>
            </a:r>
            <a:r>
              <a:rPr lang="sv-SE" dirty="0"/>
              <a:t> effekter med kombination </a:t>
            </a:r>
            <a:r>
              <a:rPr lang="sv-SE" dirty="0" err="1"/>
              <a:t>paracetamol</a:t>
            </a:r>
            <a:endParaRPr lang="sv-SE" dirty="0"/>
          </a:p>
        </p:txBody>
      </p:sp>
    </p:spTree>
    <p:extLst>
      <p:ext uri="{BB962C8B-B14F-4D97-AF65-F5344CB8AC3E}">
        <p14:creationId xmlns:p14="http://schemas.microsoft.com/office/powerpoint/2010/main" val="2638443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CC0C59-473C-4F21-985E-909DB6280CCD}"/>
              </a:ext>
            </a:extLst>
          </p:cNvPr>
          <p:cNvSpPr>
            <a:spLocks noGrp="1"/>
          </p:cNvSpPr>
          <p:nvPr>
            <p:ph type="title"/>
          </p:nvPr>
        </p:nvSpPr>
        <p:spPr/>
        <p:txBody>
          <a:bodyPr/>
          <a:lstStyle/>
          <a:p>
            <a:r>
              <a:rPr lang="sv-SE" dirty="0"/>
              <a:t>Kortisonpreparat och långvarig smärta</a:t>
            </a:r>
          </a:p>
        </p:txBody>
      </p:sp>
      <p:sp>
        <p:nvSpPr>
          <p:cNvPr id="3" name="Platshållare för innehåll 2">
            <a:extLst>
              <a:ext uri="{FF2B5EF4-FFF2-40B4-BE49-F238E27FC236}">
                <a16:creationId xmlns:a16="http://schemas.microsoft.com/office/drawing/2014/main" id="{DF36A293-91E3-42E7-B4DA-32293B92A555}"/>
              </a:ext>
            </a:extLst>
          </p:cNvPr>
          <p:cNvSpPr>
            <a:spLocks noGrp="1"/>
          </p:cNvSpPr>
          <p:nvPr>
            <p:ph idx="1"/>
          </p:nvPr>
        </p:nvSpPr>
        <p:spPr/>
        <p:txBody>
          <a:bodyPr/>
          <a:lstStyle/>
          <a:p>
            <a:r>
              <a:rPr lang="sv-SE" dirty="0"/>
              <a:t>Kraftig antiinflammatorisk effekt. </a:t>
            </a:r>
          </a:p>
          <a:p>
            <a:r>
              <a:rPr lang="sv-SE" dirty="0"/>
              <a:t>Indikation</a:t>
            </a:r>
          </a:p>
          <a:p>
            <a:pPr lvl="1"/>
            <a:r>
              <a:rPr lang="sv-SE" dirty="0"/>
              <a:t>Palliativt vid inflammation, illamående</a:t>
            </a:r>
          </a:p>
          <a:p>
            <a:pPr lvl="1"/>
            <a:r>
              <a:rPr lang="sv-SE" dirty="0"/>
              <a:t>Reumatiska sjukdomar med ledengagemang</a:t>
            </a:r>
          </a:p>
          <a:p>
            <a:r>
              <a:rPr lang="sv-SE" dirty="0"/>
              <a:t>Kort behandlingstid, låg dos</a:t>
            </a:r>
          </a:p>
          <a:p>
            <a:r>
              <a:rPr lang="sv-SE" dirty="0"/>
              <a:t>Mycket biverkningar</a:t>
            </a:r>
          </a:p>
        </p:txBody>
      </p:sp>
    </p:spTree>
    <p:extLst>
      <p:ext uri="{BB962C8B-B14F-4D97-AF65-F5344CB8AC3E}">
        <p14:creationId xmlns:p14="http://schemas.microsoft.com/office/powerpoint/2010/main" val="2547025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220929-77F1-42D0-892A-B2C159F774E0}"/>
              </a:ext>
            </a:extLst>
          </p:cNvPr>
          <p:cNvSpPr>
            <a:spLocks noGrp="1"/>
          </p:cNvSpPr>
          <p:nvPr>
            <p:ph type="title"/>
          </p:nvPr>
        </p:nvSpPr>
        <p:spPr>
          <a:xfrm>
            <a:off x="468313" y="692697"/>
            <a:ext cx="8229600" cy="648071"/>
          </a:xfrm>
        </p:spPr>
        <p:txBody>
          <a:bodyPr/>
          <a:lstStyle/>
          <a:p>
            <a:r>
              <a:rPr lang="sv-SE" dirty="0"/>
              <a:t>Opioidbehandling i praktiken</a:t>
            </a:r>
          </a:p>
        </p:txBody>
      </p:sp>
      <p:sp>
        <p:nvSpPr>
          <p:cNvPr id="3" name="Platshållare för innehåll 2">
            <a:extLst>
              <a:ext uri="{FF2B5EF4-FFF2-40B4-BE49-F238E27FC236}">
                <a16:creationId xmlns:a16="http://schemas.microsoft.com/office/drawing/2014/main" id="{7090BDAD-548D-4D2F-8DFA-3722DC2080FD}"/>
              </a:ext>
            </a:extLst>
          </p:cNvPr>
          <p:cNvSpPr>
            <a:spLocks noGrp="1"/>
          </p:cNvSpPr>
          <p:nvPr>
            <p:ph idx="1"/>
          </p:nvPr>
        </p:nvSpPr>
        <p:spPr>
          <a:xfrm>
            <a:off x="468313" y="1412776"/>
            <a:ext cx="8229600" cy="4752529"/>
          </a:xfrm>
        </p:spPr>
        <p:txBody>
          <a:bodyPr/>
          <a:lstStyle/>
          <a:p>
            <a:r>
              <a:rPr lang="sv-SE" dirty="0"/>
              <a:t>Opioidförskrivning  i övergången mellan akut och långvarig smärta</a:t>
            </a:r>
          </a:p>
          <a:p>
            <a:pPr lvl="1"/>
            <a:r>
              <a:rPr lang="sv-SE" dirty="0"/>
              <a:t>Patienten får två problem, smärta och opioider</a:t>
            </a:r>
          </a:p>
          <a:p>
            <a:pPr lvl="1"/>
            <a:r>
              <a:rPr lang="sv-SE" dirty="0"/>
              <a:t>Opioiderna kan förvärra smärttillståndet</a:t>
            </a:r>
          </a:p>
          <a:p>
            <a:pPr lvl="2"/>
            <a:r>
              <a:rPr lang="sv-SE" dirty="0"/>
              <a:t>Direkt genom abstinens som ger smärta</a:t>
            </a:r>
          </a:p>
          <a:p>
            <a:pPr lvl="2"/>
            <a:r>
              <a:rPr lang="sv-SE" dirty="0"/>
              <a:t>Opioidinducerad hyperalgesi</a:t>
            </a:r>
          </a:p>
          <a:p>
            <a:pPr lvl="2"/>
            <a:r>
              <a:rPr lang="sv-SE" dirty="0"/>
              <a:t>Indirekt negativ spiral med ökad stress, oro och depression</a:t>
            </a:r>
          </a:p>
          <a:p>
            <a:r>
              <a:rPr lang="sv-SE" dirty="0"/>
              <a:t>Beslutsfattande om opioider vid långvarig smärta</a:t>
            </a:r>
          </a:p>
          <a:p>
            <a:pPr lvl="1"/>
            <a:r>
              <a:rPr lang="sv-SE" dirty="0"/>
              <a:t>Låg evidens</a:t>
            </a:r>
          </a:p>
          <a:p>
            <a:pPr lvl="1"/>
            <a:r>
              <a:rPr lang="sv-SE" dirty="0"/>
              <a:t>På gruppnivå, minskning av VAS med 0,7 cm jämfört placebo</a:t>
            </a:r>
          </a:p>
          <a:p>
            <a:r>
              <a:rPr lang="sv-SE" dirty="0"/>
              <a:t>Råd om att trappa ner eller sätta ut</a:t>
            </a:r>
          </a:p>
        </p:txBody>
      </p:sp>
    </p:spTree>
    <p:extLst>
      <p:ext uri="{BB962C8B-B14F-4D97-AF65-F5344CB8AC3E}">
        <p14:creationId xmlns:p14="http://schemas.microsoft.com/office/powerpoint/2010/main" val="2839785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738B35-5D44-40D2-B75E-23AD24D402FC}"/>
              </a:ext>
            </a:extLst>
          </p:cNvPr>
          <p:cNvSpPr>
            <a:spLocks noGrp="1"/>
          </p:cNvSpPr>
          <p:nvPr>
            <p:ph type="title"/>
          </p:nvPr>
        </p:nvSpPr>
        <p:spPr/>
        <p:txBody>
          <a:bodyPr/>
          <a:lstStyle/>
          <a:p>
            <a:endParaRPr lang="sv-SE"/>
          </a:p>
        </p:txBody>
      </p:sp>
      <p:graphicFrame>
        <p:nvGraphicFramePr>
          <p:cNvPr id="4" name="Tabell 4">
            <a:extLst>
              <a:ext uri="{FF2B5EF4-FFF2-40B4-BE49-F238E27FC236}">
                <a16:creationId xmlns:a16="http://schemas.microsoft.com/office/drawing/2014/main" id="{6B421C08-D0D2-41B2-B8B8-343C132287EB}"/>
              </a:ext>
            </a:extLst>
          </p:cNvPr>
          <p:cNvGraphicFramePr>
            <a:graphicFrameLocks noGrp="1"/>
          </p:cNvGraphicFramePr>
          <p:nvPr>
            <p:ph idx="1"/>
            <p:extLst>
              <p:ext uri="{D42A27DB-BD31-4B8C-83A1-F6EECF244321}">
                <p14:modId xmlns:p14="http://schemas.microsoft.com/office/powerpoint/2010/main" val="680286695"/>
              </p:ext>
            </p:extLst>
          </p:nvPr>
        </p:nvGraphicFramePr>
        <p:xfrm>
          <a:off x="468313" y="2062163"/>
          <a:ext cx="8229600" cy="3114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799603941"/>
                    </a:ext>
                  </a:extLst>
                </a:gridCol>
                <a:gridCol w="4114800">
                  <a:extLst>
                    <a:ext uri="{9D8B030D-6E8A-4147-A177-3AD203B41FA5}">
                      <a16:colId xmlns:a16="http://schemas.microsoft.com/office/drawing/2014/main" val="619149368"/>
                    </a:ext>
                  </a:extLst>
                </a:gridCol>
              </a:tblGrid>
              <a:tr h="370840">
                <a:tc>
                  <a:txBody>
                    <a:bodyPr/>
                    <a:lstStyle/>
                    <a:p>
                      <a:r>
                        <a:rPr lang="sv-SE" dirty="0"/>
                        <a:t>Långvariga smärttillstånd som är speciellt olämpliga att behandla med opioider</a:t>
                      </a:r>
                    </a:p>
                  </a:txBody>
                  <a:tcPr/>
                </a:tc>
                <a:tc>
                  <a:txBody>
                    <a:bodyPr/>
                    <a:lstStyle/>
                    <a:p>
                      <a:r>
                        <a:rPr lang="sv-SE" dirty="0"/>
                        <a:t>Behandling istället för opioider</a:t>
                      </a:r>
                    </a:p>
                  </a:txBody>
                  <a:tcPr/>
                </a:tc>
                <a:extLst>
                  <a:ext uri="{0D108BD9-81ED-4DB2-BD59-A6C34878D82A}">
                    <a16:rowId xmlns:a16="http://schemas.microsoft.com/office/drawing/2014/main" val="2133097176"/>
                  </a:ext>
                </a:extLst>
              </a:tr>
              <a:tr h="370840">
                <a:tc>
                  <a:txBody>
                    <a:bodyPr/>
                    <a:lstStyle/>
                    <a:p>
                      <a:r>
                        <a:rPr lang="sv-SE" dirty="0" err="1"/>
                        <a:t>Muskuloskeletala</a:t>
                      </a:r>
                      <a:r>
                        <a:rPr lang="sv-SE" dirty="0"/>
                        <a:t> tillstånd inklusive långvarig ländryggssmärta utan </a:t>
                      </a:r>
                      <a:r>
                        <a:rPr lang="sv-SE" dirty="0" err="1"/>
                        <a:t>patoanatomisk</a:t>
                      </a:r>
                      <a:r>
                        <a:rPr lang="sv-SE" dirty="0"/>
                        <a:t> diagnos</a:t>
                      </a:r>
                    </a:p>
                  </a:txBody>
                  <a:tcPr/>
                </a:tc>
                <a:tc>
                  <a:txBody>
                    <a:bodyPr/>
                    <a:lstStyle/>
                    <a:p>
                      <a:r>
                        <a:rPr lang="sv-SE" dirty="0"/>
                        <a:t>Ett rehabiliteringsinriktat förhållningssätt med fokus på ökad aktivitet</a:t>
                      </a:r>
                    </a:p>
                    <a:p>
                      <a:r>
                        <a:rPr lang="sv-SE" dirty="0"/>
                        <a:t>Opioider har </a:t>
                      </a:r>
                      <a:r>
                        <a:rPr lang="sv-SE" dirty="0" err="1"/>
                        <a:t>deaktiverande</a:t>
                      </a:r>
                      <a:r>
                        <a:rPr lang="sv-SE" dirty="0"/>
                        <a:t> effekter och kan motverka ökad aktivitet</a:t>
                      </a:r>
                    </a:p>
                  </a:txBody>
                  <a:tcPr/>
                </a:tc>
                <a:extLst>
                  <a:ext uri="{0D108BD9-81ED-4DB2-BD59-A6C34878D82A}">
                    <a16:rowId xmlns:a16="http://schemas.microsoft.com/office/drawing/2014/main" val="4127758447"/>
                  </a:ext>
                </a:extLst>
              </a:tr>
              <a:tr h="370840">
                <a:tc>
                  <a:txBody>
                    <a:bodyPr/>
                    <a:lstStyle/>
                    <a:p>
                      <a:r>
                        <a:rPr lang="sv-SE" dirty="0" err="1"/>
                        <a:t>Nociplastiska</a:t>
                      </a:r>
                      <a:r>
                        <a:rPr lang="sv-SE" dirty="0"/>
                        <a:t> tillstånd</a:t>
                      </a:r>
                    </a:p>
                  </a:txBody>
                  <a:tcPr/>
                </a:tc>
                <a:tc>
                  <a:txBody>
                    <a:bodyPr/>
                    <a:lstStyle/>
                    <a:p>
                      <a:r>
                        <a:rPr lang="sv-SE" dirty="0"/>
                        <a:t>Se ovan</a:t>
                      </a:r>
                    </a:p>
                    <a:p>
                      <a:r>
                        <a:rPr lang="sv-SE" dirty="0" err="1"/>
                        <a:t>Nociplastiska</a:t>
                      </a:r>
                      <a:r>
                        <a:rPr lang="sv-SE" dirty="0"/>
                        <a:t> tillstånd kännetecknas av hyperalgesi som kan förvärras av opioider</a:t>
                      </a:r>
                    </a:p>
                  </a:txBody>
                  <a:tcPr/>
                </a:tc>
                <a:extLst>
                  <a:ext uri="{0D108BD9-81ED-4DB2-BD59-A6C34878D82A}">
                    <a16:rowId xmlns:a16="http://schemas.microsoft.com/office/drawing/2014/main" val="1605167418"/>
                  </a:ext>
                </a:extLst>
              </a:tr>
              <a:tr h="370840">
                <a:tc>
                  <a:txBody>
                    <a:bodyPr/>
                    <a:lstStyle/>
                    <a:p>
                      <a:r>
                        <a:rPr lang="sv-SE" dirty="0"/>
                        <a:t>Huvudvärkstillstånd</a:t>
                      </a:r>
                    </a:p>
                  </a:txBody>
                  <a:tcPr/>
                </a:tc>
                <a:tc>
                  <a:txBody>
                    <a:bodyPr/>
                    <a:lstStyle/>
                    <a:p>
                      <a:r>
                        <a:rPr lang="sv-SE" dirty="0"/>
                        <a:t>Se ovan</a:t>
                      </a:r>
                    </a:p>
                  </a:txBody>
                  <a:tcPr/>
                </a:tc>
                <a:extLst>
                  <a:ext uri="{0D108BD9-81ED-4DB2-BD59-A6C34878D82A}">
                    <a16:rowId xmlns:a16="http://schemas.microsoft.com/office/drawing/2014/main" val="1335869829"/>
                  </a:ext>
                </a:extLst>
              </a:tr>
            </a:tbl>
          </a:graphicData>
        </a:graphic>
      </p:graphicFrame>
    </p:spTree>
    <p:extLst>
      <p:ext uri="{BB962C8B-B14F-4D97-AF65-F5344CB8AC3E}">
        <p14:creationId xmlns:p14="http://schemas.microsoft.com/office/powerpoint/2010/main" val="3504536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D18BA6-951B-42EA-8512-C4597D7C767D}"/>
              </a:ext>
            </a:extLst>
          </p:cNvPr>
          <p:cNvSpPr>
            <a:spLocks noGrp="1"/>
          </p:cNvSpPr>
          <p:nvPr>
            <p:ph type="title"/>
          </p:nvPr>
        </p:nvSpPr>
        <p:spPr/>
        <p:txBody>
          <a:bodyPr/>
          <a:lstStyle/>
          <a:p>
            <a:r>
              <a:rPr lang="sv-SE" dirty="0"/>
              <a:t>Riskfaktorer för </a:t>
            </a:r>
            <a:r>
              <a:rPr lang="sv-SE" dirty="0" err="1"/>
              <a:t>opioidberoende</a:t>
            </a:r>
            <a:endParaRPr lang="sv-SE" dirty="0"/>
          </a:p>
        </p:txBody>
      </p:sp>
      <p:sp>
        <p:nvSpPr>
          <p:cNvPr id="3" name="Platshållare för innehåll 2">
            <a:extLst>
              <a:ext uri="{FF2B5EF4-FFF2-40B4-BE49-F238E27FC236}">
                <a16:creationId xmlns:a16="http://schemas.microsoft.com/office/drawing/2014/main" id="{63E159CB-195E-45C4-BF60-FEBA6B6A5C8E}"/>
              </a:ext>
            </a:extLst>
          </p:cNvPr>
          <p:cNvSpPr>
            <a:spLocks noGrp="1"/>
          </p:cNvSpPr>
          <p:nvPr>
            <p:ph idx="1"/>
          </p:nvPr>
        </p:nvSpPr>
        <p:spPr/>
        <p:txBody>
          <a:bodyPr/>
          <a:lstStyle/>
          <a:p>
            <a:r>
              <a:rPr lang="sv-SE" dirty="0"/>
              <a:t>Ju högre doser </a:t>
            </a:r>
            <a:r>
              <a:rPr lang="sv-SE" dirty="0" err="1"/>
              <a:t>detsto</a:t>
            </a:r>
            <a:r>
              <a:rPr lang="sv-SE" dirty="0"/>
              <a:t> högre risk</a:t>
            </a:r>
          </a:p>
          <a:p>
            <a:r>
              <a:rPr lang="sv-SE" dirty="0"/>
              <a:t>Längre tids användning</a:t>
            </a:r>
          </a:p>
          <a:p>
            <a:r>
              <a:rPr lang="sv-SE" dirty="0"/>
              <a:t>Psykiatrisk </a:t>
            </a:r>
            <a:r>
              <a:rPr lang="sv-SE" dirty="0" err="1"/>
              <a:t>komorbiditiet</a:t>
            </a:r>
            <a:endParaRPr lang="sv-SE" dirty="0"/>
          </a:p>
          <a:p>
            <a:r>
              <a:rPr lang="sv-SE" dirty="0"/>
              <a:t>Tidigare beroendeproblem/missbruk</a:t>
            </a:r>
          </a:p>
          <a:p>
            <a:r>
              <a:rPr lang="sv-SE" dirty="0"/>
              <a:t>Ung ålder, inte minst tonåringar</a:t>
            </a:r>
          </a:p>
        </p:txBody>
      </p:sp>
    </p:spTree>
    <p:extLst>
      <p:ext uri="{BB962C8B-B14F-4D97-AF65-F5344CB8AC3E}">
        <p14:creationId xmlns:p14="http://schemas.microsoft.com/office/powerpoint/2010/main" val="3093120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075FC9-FF5B-4764-9A2A-AB966108BA99}"/>
              </a:ext>
            </a:extLst>
          </p:cNvPr>
          <p:cNvSpPr>
            <a:spLocks noGrp="1"/>
          </p:cNvSpPr>
          <p:nvPr>
            <p:ph type="title"/>
          </p:nvPr>
        </p:nvSpPr>
        <p:spPr/>
        <p:txBody>
          <a:bodyPr/>
          <a:lstStyle/>
          <a:p>
            <a:r>
              <a:rPr lang="sv-SE" dirty="0"/>
              <a:t>Antidepressiva på smärtindikation</a:t>
            </a:r>
          </a:p>
        </p:txBody>
      </p:sp>
      <p:graphicFrame>
        <p:nvGraphicFramePr>
          <p:cNvPr id="4" name="Tabell 4">
            <a:extLst>
              <a:ext uri="{FF2B5EF4-FFF2-40B4-BE49-F238E27FC236}">
                <a16:creationId xmlns:a16="http://schemas.microsoft.com/office/drawing/2014/main" id="{BFA34BD7-B479-4FD1-AD67-FE51001D1B15}"/>
              </a:ext>
            </a:extLst>
          </p:cNvPr>
          <p:cNvGraphicFramePr>
            <a:graphicFrameLocks noGrp="1"/>
          </p:cNvGraphicFramePr>
          <p:nvPr>
            <p:extLst>
              <p:ext uri="{D42A27DB-BD31-4B8C-83A1-F6EECF244321}">
                <p14:modId xmlns:p14="http://schemas.microsoft.com/office/powerpoint/2010/main" val="4119077168"/>
              </p:ext>
            </p:extLst>
          </p:nvPr>
        </p:nvGraphicFramePr>
        <p:xfrm>
          <a:off x="479698" y="2086540"/>
          <a:ext cx="7188645" cy="2854627"/>
        </p:xfrm>
        <a:graphic>
          <a:graphicData uri="http://schemas.openxmlformats.org/drawingml/2006/table">
            <a:tbl>
              <a:tblPr firstRow="1" bandRow="1">
                <a:tableStyleId>{5C22544A-7EE6-4342-B048-85BDC9FD1C3A}</a:tableStyleId>
              </a:tblPr>
              <a:tblGrid>
                <a:gridCol w="2396215">
                  <a:extLst>
                    <a:ext uri="{9D8B030D-6E8A-4147-A177-3AD203B41FA5}">
                      <a16:colId xmlns:a16="http://schemas.microsoft.com/office/drawing/2014/main" val="3861819254"/>
                    </a:ext>
                  </a:extLst>
                </a:gridCol>
                <a:gridCol w="2396215">
                  <a:extLst>
                    <a:ext uri="{9D8B030D-6E8A-4147-A177-3AD203B41FA5}">
                      <a16:colId xmlns:a16="http://schemas.microsoft.com/office/drawing/2014/main" val="4225884850"/>
                    </a:ext>
                  </a:extLst>
                </a:gridCol>
                <a:gridCol w="2396215">
                  <a:extLst>
                    <a:ext uri="{9D8B030D-6E8A-4147-A177-3AD203B41FA5}">
                      <a16:colId xmlns:a16="http://schemas.microsoft.com/office/drawing/2014/main" val="3780374475"/>
                    </a:ext>
                  </a:extLst>
                </a:gridCol>
              </a:tblGrid>
              <a:tr h="522275">
                <a:tc>
                  <a:txBody>
                    <a:bodyPr/>
                    <a:lstStyle/>
                    <a:p>
                      <a:r>
                        <a:rPr lang="sv-SE" dirty="0"/>
                        <a:t>Skillnad</a:t>
                      </a:r>
                    </a:p>
                  </a:txBody>
                  <a:tcPr>
                    <a:lnR w="12700" cap="flat" cmpd="sng" algn="ctr">
                      <a:solidFill>
                        <a:schemeClr val="tx1"/>
                      </a:solidFill>
                      <a:prstDash val="solid"/>
                      <a:round/>
                      <a:headEnd type="none" w="med" len="med"/>
                      <a:tailEnd type="none" w="med" len="med"/>
                    </a:lnR>
                  </a:tcPr>
                </a:tc>
                <a:tc>
                  <a:txBody>
                    <a:bodyPr/>
                    <a:lstStyle/>
                    <a:p>
                      <a:r>
                        <a:rPr lang="sv-SE" dirty="0"/>
                        <a:t>Smärtlindring</a:t>
                      </a:r>
                    </a:p>
                  </a:txBody>
                  <a:tcPr>
                    <a:lnL w="12700" cap="flat" cmpd="sng" algn="ctr">
                      <a:solidFill>
                        <a:schemeClr val="tx1"/>
                      </a:solidFill>
                      <a:prstDash val="solid"/>
                      <a:round/>
                      <a:headEnd type="none" w="med" len="med"/>
                      <a:tailEnd type="none" w="med" len="med"/>
                    </a:lnL>
                  </a:tcPr>
                </a:tc>
                <a:tc>
                  <a:txBody>
                    <a:bodyPr/>
                    <a:lstStyle/>
                    <a:p>
                      <a:r>
                        <a:rPr lang="sv-SE" dirty="0"/>
                        <a:t>Depression</a:t>
                      </a:r>
                    </a:p>
                  </a:txBody>
                  <a:tcPr/>
                </a:tc>
                <a:extLst>
                  <a:ext uri="{0D108BD9-81ED-4DB2-BD59-A6C34878D82A}">
                    <a16:rowId xmlns:a16="http://schemas.microsoft.com/office/drawing/2014/main" val="2075285078"/>
                  </a:ext>
                </a:extLst>
              </a:tr>
              <a:tr h="1287802">
                <a:tc>
                  <a:txBody>
                    <a:bodyPr/>
                    <a:lstStyle/>
                    <a:p>
                      <a:r>
                        <a:rPr lang="sv-SE" dirty="0"/>
                        <a:t>Verkningsmekanism</a:t>
                      </a:r>
                    </a:p>
                  </a:txBody>
                  <a:tcPr>
                    <a:lnR w="12700" cap="flat" cmpd="sng" algn="ctr">
                      <a:solidFill>
                        <a:schemeClr val="tx1"/>
                      </a:solidFill>
                      <a:prstDash val="solid"/>
                      <a:round/>
                      <a:headEnd type="none" w="med" len="med"/>
                      <a:tailEnd type="none" w="med" len="med"/>
                    </a:lnR>
                  </a:tcPr>
                </a:tc>
                <a:tc>
                  <a:txBody>
                    <a:bodyPr/>
                    <a:lstStyle/>
                    <a:p>
                      <a:r>
                        <a:rPr lang="sv-SE" dirty="0"/>
                        <a:t>Egen smärtlindrande effekt – </a:t>
                      </a:r>
                      <a:r>
                        <a:rPr lang="sv-SE" dirty="0" err="1"/>
                        <a:t>noradrenerg</a:t>
                      </a:r>
                      <a:r>
                        <a:rPr lang="sv-SE" dirty="0"/>
                        <a:t> effekt</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SSRI och SNRI</a:t>
                      </a:r>
                    </a:p>
                    <a:p>
                      <a:endParaRPr lang="sv-SE" dirty="0"/>
                    </a:p>
                  </a:txBody>
                  <a:tcPr/>
                </a:tc>
                <a:extLst>
                  <a:ext uri="{0D108BD9-81ED-4DB2-BD59-A6C34878D82A}">
                    <a16:rowId xmlns:a16="http://schemas.microsoft.com/office/drawing/2014/main" val="2158636888"/>
                  </a:ext>
                </a:extLst>
              </a:tr>
              <a:tr h="522275">
                <a:tc>
                  <a:txBody>
                    <a:bodyPr/>
                    <a:lstStyle/>
                    <a:p>
                      <a:r>
                        <a:rPr lang="sv-SE" dirty="0"/>
                        <a:t>Dos för effekt</a:t>
                      </a:r>
                    </a:p>
                  </a:txBody>
                  <a:tcPr>
                    <a:lnR w="12700" cap="flat" cmpd="sng" algn="ctr">
                      <a:solidFill>
                        <a:schemeClr val="tx1"/>
                      </a:solidFill>
                      <a:prstDash val="solid"/>
                      <a:round/>
                      <a:headEnd type="none" w="med" len="med"/>
                      <a:tailEnd type="none" w="med" len="med"/>
                    </a:lnR>
                  </a:tcPr>
                </a:tc>
                <a:tc>
                  <a:txBody>
                    <a:bodyPr/>
                    <a:lstStyle/>
                    <a:p>
                      <a:r>
                        <a:rPr lang="sv-SE" dirty="0"/>
                        <a:t>Låg</a:t>
                      </a:r>
                    </a:p>
                  </a:txBody>
                  <a:tcPr>
                    <a:lnL w="12700" cap="flat" cmpd="sng" algn="ctr">
                      <a:solidFill>
                        <a:schemeClr val="tx1"/>
                      </a:solidFill>
                      <a:prstDash val="solid"/>
                      <a:round/>
                      <a:headEnd type="none" w="med" len="med"/>
                      <a:tailEnd type="none" w="med" len="med"/>
                    </a:lnL>
                  </a:tcPr>
                </a:tc>
                <a:tc>
                  <a:txBody>
                    <a:bodyPr/>
                    <a:lstStyle/>
                    <a:p>
                      <a:r>
                        <a:rPr lang="sv-SE" dirty="0"/>
                        <a:t>Högre</a:t>
                      </a:r>
                    </a:p>
                  </a:txBody>
                  <a:tcPr/>
                </a:tc>
                <a:extLst>
                  <a:ext uri="{0D108BD9-81ED-4DB2-BD59-A6C34878D82A}">
                    <a16:rowId xmlns:a16="http://schemas.microsoft.com/office/drawing/2014/main" val="2342894750"/>
                  </a:ext>
                </a:extLst>
              </a:tr>
              <a:tr h="522275">
                <a:tc>
                  <a:txBody>
                    <a:bodyPr/>
                    <a:lstStyle/>
                    <a:p>
                      <a:r>
                        <a:rPr lang="sv-SE" dirty="0"/>
                        <a:t>Tillslagstid</a:t>
                      </a:r>
                    </a:p>
                  </a:txBody>
                  <a:tcPr>
                    <a:lnR w="12700" cap="flat" cmpd="sng" algn="ctr">
                      <a:solidFill>
                        <a:schemeClr val="tx1"/>
                      </a:solidFill>
                      <a:prstDash val="solid"/>
                      <a:round/>
                      <a:headEnd type="none" w="med" len="med"/>
                      <a:tailEnd type="none" w="med" len="med"/>
                    </a:lnR>
                  </a:tcPr>
                </a:tc>
                <a:tc>
                  <a:txBody>
                    <a:bodyPr/>
                    <a:lstStyle/>
                    <a:p>
                      <a:r>
                        <a:rPr lang="sv-SE" dirty="0"/>
                        <a:t>Snabb</a:t>
                      </a:r>
                    </a:p>
                  </a:txBody>
                  <a:tcPr>
                    <a:lnL w="12700" cap="flat" cmpd="sng" algn="ctr">
                      <a:solidFill>
                        <a:schemeClr val="tx1"/>
                      </a:solidFill>
                      <a:prstDash val="solid"/>
                      <a:round/>
                      <a:headEnd type="none" w="med" len="med"/>
                      <a:tailEnd type="none" w="med" len="med"/>
                    </a:lnL>
                  </a:tcPr>
                </a:tc>
                <a:tc>
                  <a:txBody>
                    <a:bodyPr/>
                    <a:lstStyle/>
                    <a:p>
                      <a:r>
                        <a:rPr lang="sv-SE" dirty="0"/>
                        <a:t>Långsam</a:t>
                      </a:r>
                    </a:p>
                  </a:txBody>
                  <a:tcPr/>
                </a:tc>
                <a:extLst>
                  <a:ext uri="{0D108BD9-81ED-4DB2-BD59-A6C34878D82A}">
                    <a16:rowId xmlns:a16="http://schemas.microsoft.com/office/drawing/2014/main" val="2057863275"/>
                  </a:ext>
                </a:extLst>
              </a:tr>
            </a:tbl>
          </a:graphicData>
        </a:graphic>
      </p:graphicFrame>
      <p:pic>
        <p:nvPicPr>
          <p:cNvPr id="11" name="Platshållare för innehåll 10">
            <a:extLst>
              <a:ext uri="{FF2B5EF4-FFF2-40B4-BE49-F238E27FC236}">
                <a16:creationId xmlns:a16="http://schemas.microsoft.com/office/drawing/2014/main" id="{7A152B80-538D-4DDD-B500-22543BFDA94E}"/>
              </a:ext>
            </a:extLst>
          </p:cNvPr>
          <p:cNvPicPr>
            <a:picLocks noGrp="1" noChangeAspect="1"/>
          </p:cNvPicPr>
          <p:nvPr>
            <p:ph idx="1"/>
          </p:nvPr>
        </p:nvPicPr>
        <p:blipFill>
          <a:blip r:embed="rId3"/>
          <a:stretch>
            <a:fillRect/>
          </a:stretch>
        </p:blipFill>
        <p:spPr>
          <a:xfrm>
            <a:off x="1263753" y="5229200"/>
            <a:ext cx="5620534" cy="819264"/>
          </a:xfrm>
        </p:spPr>
      </p:pic>
    </p:spTree>
    <p:extLst>
      <p:ext uri="{BB962C8B-B14F-4D97-AF65-F5344CB8AC3E}">
        <p14:creationId xmlns:p14="http://schemas.microsoft.com/office/powerpoint/2010/main" val="695491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22D5A8-E293-49AD-9926-70F543B87272}"/>
              </a:ext>
            </a:extLst>
          </p:cNvPr>
          <p:cNvSpPr>
            <a:spLocks noGrp="1"/>
          </p:cNvSpPr>
          <p:nvPr>
            <p:ph type="title"/>
          </p:nvPr>
        </p:nvSpPr>
        <p:spPr/>
        <p:txBody>
          <a:bodyPr/>
          <a:lstStyle/>
          <a:p>
            <a:r>
              <a:rPr lang="sv-SE" dirty="0"/>
              <a:t>Antiepileptika</a:t>
            </a:r>
          </a:p>
        </p:txBody>
      </p:sp>
      <p:sp>
        <p:nvSpPr>
          <p:cNvPr id="3" name="Platshållare för innehåll 2">
            <a:extLst>
              <a:ext uri="{FF2B5EF4-FFF2-40B4-BE49-F238E27FC236}">
                <a16:creationId xmlns:a16="http://schemas.microsoft.com/office/drawing/2014/main" id="{94C43312-8CBB-4490-9081-B21B4935495F}"/>
              </a:ext>
            </a:extLst>
          </p:cNvPr>
          <p:cNvSpPr>
            <a:spLocks noGrp="1"/>
          </p:cNvSpPr>
          <p:nvPr>
            <p:ph idx="1"/>
          </p:nvPr>
        </p:nvSpPr>
        <p:spPr/>
        <p:txBody>
          <a:bodyPr/>
          <a:lstStyle/>
          <a:p>
            <a:r>
              <a:rPr lang="sv-SE" dirty="0" err="1"/>
              <a:t>Ffa</a:t>
            </a:r>
            <a:r>
              <a:rPr lang="sv-SE" dirty="0"/>
              <a:t> neuropatisk smärta</a:t>
            </a:r>
          </a:p>
        </p:txBody>
      </p:sp>
    </p:spTree>
    <p:extLst>
      <p:ext uri="{BB962C8B-B14F-4D97-AF65-F5344CB8AC3E}">
        <p14:creationId xmlns:p14="http://schemas.microsoft.com/office/powerpoint/2010/main" val="4054361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4078E6-7DF0-4F7B-85D6-9985CC442BC3}"/>
              </a:ext>
            </a:extLst>
          </p:cNvPr>
          <p:cNvSpPr>
            <a:spLocks noGrp="1"/>
          </p:cNvSpPr>
          <p:nvPr>
            <p:ph type="title"/>
          </p:nvPr>
        </p:nvSpPr>
        <p:spPr>
          <a:xfrm>
            <a:off x="468313" y="1052215"/>
            <a:ext cx="8229600" cy="864617"/>
          </a:xfrm>
        </p:spPr>
        <p:txBody>
          <a:bodyPr/>
          <a:lstStyle/>
          <a:p>
            <a:r>
              <a:rPr lang="sv-SE" sz="3600" dirty="0"/>
              <a:t>Cannabispreparat vid långvarig smärta</a:t>
            </a:r>
          </a:p>
        </p:txBody>
      </p:sp>
      <p:sp>
        <p:nvSpPr>
          <p:cNvPr id="3" name="Platshållare för innehåll 2">
            <a:extLst>
              <a:ext uri="{FF2B5EF4-FFF2-40B4-BE49-F238E27FC236}">
                <a16:creationId xmlns:a16="http://schemas.microsoft.com/office/drawing/2014/main" id="{20B5F040-27CC-4EFA-ADB3-970313022959}"/>
              </a:ext>
            </a:extLst>
          </p:cNvPr>
          <p:cNvSpPr>
            <a:spLocks noGrp="1"/>
          </p:cNvSpPr>
          <p:nvPr>
            <p:ph idx="1"/>
          </p:nvPr>
        </p:nvSpPr>
        <p:spPr/>
        <p:txBody>
          <a:bodyPr/>
          <a:lstStyle/>
          <a:p>
            <a:r>
              <a:rPr lang="sv-SE" dirty="0"/>
              <a:t>Stark lobbyverksamhet</a:t>
            </a:r>
          </a:p>
          <a:p>
            <a:pPr lvl="1"/>
            <a:r>
              <a:rPr lang="sv-SE" dirty="0"/>
              <a:t>”Ersätta opioider med </a:t>
            </a:r>
            <a:r>
              <a:rPr lang="sv-SE" dirty="0" err="1"/>
              <a:t>cannabinoider</a:t>
            </a:r>
            <a:r>
              <a:rPr lang="sv-SE" dirty="0"/>
              <a:t>”</a:t>
            </a:r>
          </a:p>
          <a:p>
            <a:pPr lvl="1"/>
            <a:r>
              <a:rPr lang="sv-SE" dirty="0"/>
              <a:t>Inte bara medicinsk fråga, i högsta grad politisk och juridisk</a:t>
            </a:r>
          </a:p>
          <a:p>
            <a:r>
              <a:rPr lang="sv-SE" dirty="0"/>
              <a:t>Farmakologiskt</a:t>
            </a:r>
          </a:p>
          <a:p>
            <a:pPr lvl="1"/>
            <a:r>
              <a:rPr lang="sv-SE" dirty="0"/>
              <a:t>Reducerad </a:t>
            </a:r>
            <a:r>
              <a:rPr lang="sv-SE" dirty="0" err="1"/>
              <a:t>nocitransmission</a:t>
            </a:r>
            <a:r>
              <a:rPr lang="sv-SE" dirty="0"/>
              <a:t> och </a:t>
            </a:r>
            <a:r>
              <a:rPr lang="sv-SE" dirty="0" err="1"/>
              <a:t>nociception</a:t>
            </a:r>
            <a:endParaRPr lang="sv-SE" dirty="0"/>
          </a:p>
          <a:p>
            <a:pPr lvl="1"/>
            <a:r>
              <a:rPr lang="sv-SE" dirty="0"/>
              <a:t>Reducerar stress och ångest =&gt; ändrad perception av smärta</a:t>
            </a:r>
          </a:p>
          <a:p>
            <a:r>
              <a:rPr lang="sv-SE" dirty="0"/>
              <a:t>Långvarig smärta och cannabispreparat</a:t>
            </a:r>
          </a:p>
          <a:p>
            <a:pPr lvl="1"/>
            <a:r>
              <a:rPr lang="sv-SE" dirty="0"/>
              <a:t>Ej effektiva läkemedel mot långvarig smärta</a:t>
            </a:r>
          </a:p>
          <a:p>
            <a:pPr lvl="1"/>
            <a:r>
              <a:rPr lang="sv-SE" dirty="0"/>
              <a:t>Subgrupper som kan ha effekt kan gömma sig</a:t>
            </a:r>
          </a:p>
        </p:txBody>
      </p:sp>
    </p:spTree>
    <p:extLst>
      <p:ext uri="{BB962C8B-B14F-4D97-AF65-F5344CB8AC3E}">
        <p14:creationId xmlns:p14="http://schemas.microsoft.com/office/powerpoint/2010/main" val="1456144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4A5B73-EA66-4129-979B-C1011DE472C0}"/>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FBD2EDB4-7FF6-4DA2-968D-4F14C03EF9DA}"/>
              </a:ext>
            </a:extLst>
          </p:cNvPr>
          <p:cNvPicPr>
            <a:picLocks noGrp="1" noChangeAspect="1"/>
          </p:cNvPicPr>
          <p:nvPr>
            <p:ph idx="1"/>
          </p:nvPr>
        </p:nvPicPr>
        <p:blipFill>
          <a:blip r:embed="rId3"/>
          <a:stretch>
            <a:fillRect/>
          </a:stretch>
        </p:blipFill>
        <p:spPr>
          <a:xfrm>
            <a:off x="446086" y="908720"/>
            <a:ext cx="4557961" cy="5522305"/>
          </a:xfrm>
        </p:spPr>
      </p:pic>
    </p:spTree>
    <p:extLst>
      <p:ext uri="{BB962C8B-B14F-4D97-AF65-F5344CB8AC3E}">
        <p14:creationId xmlns:p14="http://schemas.microsoft.com/office/powerpoint/2010/main" val="2958184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20E2DF-E5B6-4EF5-A169-28C3F52DFE47}"/>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F73473B0-E2DE-4F1F-87F9-1C329404E73D}"/>
              </a:ext>
            </a:extLst>
          </p:cNvPr>
          <p:cNvPicPr>
            <a:picLocks noGrp="1" noChangeAspect="1"/>
          </p:cNvPicPr>
          <p:nvPr>
            <p:ph idx="1"/>
          </p:nvPr>
        </p:nvPicPr>
        <p:blipFill>
          <a:blip r:embed="rId2"/>
          <a:stretch>
            <a:fillRect/>
          </a:stretch>
        </p:blipFill>
        <p:spPr>
          <a:xfrm>
            <a:off x="755576" y="1052215"/>
            <a:ext cx="6132706" cy="5398758"/>
          </a:xfrm>
        </p:spPr>
      </p:pic>
    </p:spTree>
    <p:extLst>
      <p:ext uri="{BB962C8B-B14F-4D97-AF65-F5344CB8AC3E}">
        <p14:creationId xmlns:p14="http://schemas.microsoft.com/office/powerpoint/2010/main" val="1336078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0F5876-F76F-43E1-AE10-8235086832D0}"/>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D028E7DD-8D4C-4A0A-9F97-EA3FB072626B}"/>
              </a:ext>
            </a:extLst>
          </p:cNvPr>
          <p:cNvPicPr>
            <a:picLocks noGrp="1" noChangeAspect="1"/>
          </p:cNvPicPr>
          <p:nvPr>
            <p:ph idx="1"/>
          </p:nvPr>
        </p:nvPicPr>
        <p:blipFill>
          <a:blip r:embed="rId3"/>
          <a:stretch>
            <a:fillRect/>
          </a:stretch>
        </p:blipFill>
        <p:spPr>
          <a:xfrm>
            <a:off x="323528" y="1044720"/>
            <a:ext cx="6815180" cy="5091341"/>
          </a:xfrm>
        </p:spPr>
      </p:pic>
    </p:spTree>
    <p:extLst>
      <p:ext uri="{BB962C8B-B14F-4D97-AF65-F5344CB8AC3E}">
        <p14:creationId xmlns:p14="http://schemas.microsoft.com/office/powerpoint/2010/main" val="1320616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20E2DF-E5B6-4EF5-A169-28C3F52DFE47}"/>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F73473B0-E2DE-4F1F-87F9-1C329404E73D}"/>
              </a:ext>
            </a:extLst>
          </p:cNvPr>
          <p:cNvPicPr>
            <a:picLocks noGrp="1" noChangeAspect="1"/>
          </p:cNvPicPr>
          <p:nvPr>
            <p:ph idx="1"/>
          </p:nvPr>
        </p:nvPicPr>
        <p:blipFill>
          <a:blip r:embed="rId2"/>
          <a:stretch>
            <a:fillRect/>
          </a:stretch>
        </p:blipFill>
        <p:spPr>
          <a:xfrm>
            <a:off x="755576" y="1052215"/>
            <a:ext cx="6132706" cy="5398758"/>
          </a:xfrm>
        </p:spPr>
      </p:pic>
      <p:sp>
        <p:nvSpPr>
          <p:cNvPr id="6" name="Rektangel 5">
            <a:extLst>
              <a:ext uri="{FF2B5EF4-FFF2-40B4-BE49-F238E27FC236}">
                <a16:creationId xmlns:a16="http://schemas.microsoft.com/office/drawing/2014/main" id="{BB4B6DD1-86FD-448D-8A42-FDFDD4DD7F5A}"/>
              </a:ext>
            </a:extLst>
          </p:cNvPr>
          <p:cNvSpPr/>
          <p:nvPr/>
        </p:nvSpPr>
        <p:spPr>
          <a:xfrm rot="20719086">
            <a:off x="1504172" y="1910046"/>
            <a:ext cx="4424843" cy="38878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a:solidFill>
                  <a:srgbClr val="FF0000"/>
                </a:solidFill>
              </a:rPr>
              <a:t>Fredag 7 oktober klockan 18.00</a:t>
            </a:r>
          </a:p>
          <a:p>
            <a:pPr algn="ctr"/>
            <a:r>
              <a:rPr lang="sv-SE" sz="3600" b="1" dirty="0">
                <a:solidFill>
                  <a:srgbClr val="FF0000"/>
                </a:solidFill>
              </a:rPr>
              <a:t>Digital </a:t>
            </a:r>
            <a:r>
              <a:rPr lang="sv-SE" sz="3600" b="1" dirty="0" err="1">
                <a:solidFill>
                  <a:srgbClr val="FF0000"/>
                </a:solidFill>
              </a:rPr>
              <a:t>after</a:t>
            </a:r>
            <a:r>
              <a:rPr lang="sv-SE" sz="3600" b="1" dirty="0">
                <a:solidFill>
                  <a:srgbClr val="FF0000"/>
                </a:solidFill>
              </a:rPr>
              <a:t> </a:t>
            </a:r>
            <a:r>
              <a:rPr lang="sv-SE" sz="3600" b="1" dirty="0" err="1">
                <a:solidFill>
                  <a:srgbClr val="FF0000"/>
                </a:solidFill>
              </a:rPr>
              <a:t>work</a:t>
            </a:r>
            <a:r>
              <a:rPr lang="sv-SE" sz="3600" b="1" dirty="0">
                <a:solidFill>
                  <a:srgbClr val="FF0000"/>
                </a:solidFill>
              </a:rPr>
              <a:t>, </a:t>
            </a:r>
            <a:r>
              <a:rPr lang="sv-SE" sz="3600" b="1" dirty="0" err="1">
                <a:solidFill>
                  <a:srgbClr val="FF0000"/>
                </a:solidFill>
              </a:rPr>
              <a:t>facebook</a:t>
            </a:r>
            <a:endParaRPr lang="sv-SE" sz="3600" b="1" dirty="0">
              <a:solidFill>
                <a:srgbClr val="FF0000"/>
              </a:solidFill>
            </a:endParaRPr>
          </a:p>
          <a:p>
            <a:pPr algn="ctr"/>
            <a:r>
              <a:rPr lang="sv-SE" sz="3600" b="1" dirty="0">
                <a:solidFill>
                  <a:srgbClr val="FF0000"/>
                </a:solidFill>
              </a:rPr>
              <a:t>”Vem tar hand om doktorn”</a:t>
            </a:r>
          </a:p>
          <a:p>
            <a:pPr algn="ctr"/>
            <a:r>
              <a:rPr lang="sv-SE" sz="3600" b="1" dirty="0">
                <a:solidFill>
                  <a:srgbClr val="FF0000"/>
                </a:solidFill>
              </a:rPr>
              <a:t>Välkomna!</a:t>
            </a:r>
          </a:p>
        </p:txBody>
      </p:sp>
    </p:spTree>
    <p:extLst>
      <p:ext uri="{BB962C8B-B14F-4D97-AF65-F5344CB8AC3E}">
        <p14:creationId xmlns:p14="http://schemas.microsoft.com/office/powerpoint/2010/main" val="331191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FA60C6-2B5F-4C8C-A89A-A5F5DDA67A52}"/>
              </a:ext>
            </a:extLst>
          </p:cNvPr>
          <p:cNvSpPr>
            <a:spLocks noGrp="1"/>
          </p:cNvSpPr>
          <p:nvPr>
            <p:ph type="title"/>
          </p:nvPr>
        </p:nvSpPr>
        <p:spPr/>
        <p:txBody>
          <a:bodyPr/>
          <a:lstStyle/>
          <a:p>
            <a:r>
              <a:rPr lang="sv-SE" dirty="0"/>
              <a:t>Vad är långvarig smärta?</a:t>
            </a:r>
          </a:p>
        </p:txBody>
      </p:sp>
      <p:sp>
        <p:nvSpPr>
          <p:cNvPr id="3" name="Platshållare för innehåll 2">
            <a:extLst>
              <a:ext uri="{FF2B5EF4-FFF2-40B4-BE49-F238E27FC236}">
                <a16:creationId xmlns:a16="http://schemas.microsoft.com/office/drawing/2014/main" id="{AD5BCDA2-6359-4FAE-83FD-FC19501BCCCC}"/>
              </a:ext>
            </a:extLst>
          </p:cNvPr>
          <p:cNvSpPr>
            <a:spLocks noGrp="1"/>
          </p:cNvSpPr>
          <p:nvPr>
            <p:ph idx="1"/>
          </p:nvPr>
        </p:nvSpPr>
        <p:spPr/>
        <p:txBody>
          <a:bodyPr/>
          <a:lstStyle/>
          <a:p>
            <a:r>
              <a:rPr lang="sv-SE" dirty="0"/>
              <a:t>Smärta som varar längre än tre månader</a:t>
            </a:r>
          </a:p>
          <a:p>
            <a:r>
              <a:rPr lang="sv-SE" dirty="0"/>
              <a:t>Smärta som kvarstår när eventuell skada läkt</a:t>
            </a:r>
          </a:p>
          <a:p>
            <a:r>
              <a:rPr lang="sv-SE" dirty="0"/>
              <a:t>Flera förändringar kan ske i nervsystemet</a:t>
            </a:r>
          </a:p>
        </p:txBody>
      </p:sp>
    </p:spTree>
    <p:extLst>
      <p:ext uri="{BB962C8B-B14F-4D97-AF65-F5344CB8AC3E}">
        <p14:creationId xmlns:p14="http://schemas.microsoft.com/office/powerpoint/2010/main" val="1593274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4DEF58-25DE-4363-99E7-FA6FAF6C0B0F}"/>
              </a:ext>
            </a:extLst>
          </p:cNvPr>
          <p:cNvSpPr>
            <a:spLocks noGrp="1"/>
          </p:cNvSpPr>
          <p:nvPr>
            <p:ph type="title"/>
          </p:nvPr>
        </p:nvSpPr>
        <p:spPr/>
        <p:txBody>
          <a:bodyPr/>
          <a:lstStyle/>
          <a:p>
            <a:r>
              <a:rPr lang="sv-SE" dirty="0"/>
              <a:t>Definition smärta</a:t>
            </a:r>
          </a:p>
        </p:txBody>
      </p:sp>
      <p:sp>
        <p:nvSpPr>
          <p:cNvPr id="3" name="Platshållare för innehåll 2">
            <a:extLst>
              <a:ext uri="{FF2B5EF4-FFF2-40B4-BE49-F238E27FC236}">
                <a16:creationId xmlns:a16="http://schemas.microsoft.com/office/drawing/2014/main" id="{D8543456-F8F7-46D4-A7D8-E3A375F50EC7}"/>
              </a:ext>
            </a:extLst>
          </p:cNvPr>
          <p:cNvSpPr>
            <a:spLocks noGrp="1"/>
          </p:cNvSpPr>
          <p:nvPr>
            <p:ph idx="1"/>
          </p:nvPr>
        </p:nvSpPr>
        <p:spPr/>
        <p:txBody>
          <a:bodyPr/>
          <a:lstStyle/>
          <a:p>
            <a:r>
              <a:rPr lang="sv-SE" dirty="0"/>
              <a:t>En plågsam upplevelse</a:t>
            </a:r>
          </a:p>
          <a:p>
            <a:r>
              <a:rPr lang="sv-SE" dirty="0"/>
              <a:t>Förenad med verklig eller möjlig vävnadsskada</a:t>
            </a:r>
          </a:p>
          <a:p>
            <a:r>
              <a:rPr lang="sv-SE" dirty="0"/>
              <a:t>Med sensoriska, känslomässiga och sociala komponenter</a:t>
            </a:r>
          </a:p>
          <a:p>
            <a:r>
              <a:rPr lang="sv-SE" dirty="0"/>
              <a:t>Kognitiva</a:t>
            </a:r>
          </a:p>
        </p:txBody>
      </p:sp>
    </p:spTree>
    <p:extLst>
      <p:ext uri="{BB962C8B-B14F-4D97-AF65-F5344CB8AC3E}">
        <p14:creationId xmlns:p14="http://schemas.microsoft.com/office/powerpoint/2010/main" val="3131491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4DEF58-25DE-4363-99E7-FA6FAF6C0B0F}"/>
              </a:ext>
            </a:extLst>
          </p:cNvPr>
          <p:cNvSpPr>
            <a:spLocks noGrp="1"/>
          </p:cNvSpPr>
          <p:nvPr>
            <p:ph type="title"/>
          </p:nvPr>
        </p:nvSpPr>
        <p:spPr/>
        <p:txBody>
          <a:bodyPr/>
          <a:lstStyle/>
          <a:p>
            <a:r>
              <a:rPr lang="sv-SE" dirty="0"/>
              <a:t>Definition smärta</a:t>
            </a:r>
          </a:p>
        </p:txBody>
      </p:sp>
      <p:sp>
        <p:nvSpPr>
          <p:cNvPr id="3" name="Platshållare för innehåll 2">
            <a:extLst>
              <a:ext uri="{FF2B5EF4-FFF2-40B4-BE49-F238E27FC236}">
                <a16:creationId xmlns:a16="http://schemas.microsoft.com/office/drawing/2014/main" id="{D8543456-F8F7-46D4-A7D8-E3A375F50EC7}"/>
              </a:ext>
            </a:extLst>
          </p:cNvPr>
          <p:cNvSpPr>
            <a:spLocks noGrp="1"/>
          </p:cNvSpPr>
          <p:nvPr>
            <p:ph idx="1"/>
          </p:nvPr>
        </p:nvSpPr>
        <p:spPr/>
        <p:txBody>
          <a:bodyPr/>
          <a:lstStyle/>
          <a:p>
            <a:r>
              <a:rPr lang="sv-SE" dirty="0"/>
              <a:t>En plågsam upplevelse</a:t>
            </a:r>
          </a:p>
          <a:p>
            <a:r>
              <a:rPr lang="sv-SE" dirty="0"/>
              <a:t>Förenad med verklig eller möjlig vävnadsskada</a:t>
            </a:r>
          </a:p>
          <a:p>
            <a:r>
              <a:rPr lang="sv-SE" dirty="0"/>
              <a:t>Med sensoriska, känslomässiga och sociala komponenter</a:t>
            </a:r>
          </a:p>
          <a:p>
            <a:r>
              <a:rPr lang="sv-SE" dirty="0"/>
              <a:t>Kognitiva</a:t>
            </a:r>
          </a:p>
        </p:txBody>
      </p:sp>
      <p:pic>
        <p:nvPicPr>
          <p:cNvPr id="5" name="Bildobjekt 4">
            <a:extLst>
              <a:ext uri="{FF2B5EF4-FFF2-40B4-BE49-F238E27FC236}">
                <a16:creationId xmlns:a16="http://schemas.microsoft.com/office/drawing/2014/main" id="{F37B6070-2787-4254-858C-C4D77BE26356}"/>
              </a:ext>
            </a:extLst>
          </p:cNvPr>
          <p:cNvPicPr>
            <a:picLocks noChangeAspect="1"/>
          </p:cNvPicPr>
          <p:nvPr/>
        </p:nvPicPr>
        <p:blipFill>
          <a:blip r:embed="rId3"/>
          <a:stretch>
            <a:fillRect/>
          </a:stretch>
        </p:blipFill>
        <p:spPr>
          <a:xfrm rot="20853109">
            <a:off x="3455316" y="3717032"/>
            <a:ext cx="2602228" cy="2415081"/>
          </a:xfrm>
          <a:prstGeom prst="rect">
            <a:avLst/>
          </a:prstGeom>
        </p:spPr>
      </p:pic>
    </p:spTree>
    <p:extLst>
      <p:ext uri="{BB962C8B-B14F-4D97-AF65-F5344CB8AC3E}">
        <p14:creationId xmlns:p14="http://schemas.microsoft.com/office/powerpoint/2010/main" val="2753713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668B29-102B-4145-A346-F7ECF3F3A8CB}"/>
              </a:ext>
            </a:extLst>
          </p:cNvPr>
          <p:cNvSpPr>
            <a:spLocks noGrp="1"/>
          </p:cNvSpPr>
          <p:nvPr>
            <p:ph type="title"/>
          </p:nvPr>
        </p:nvSpPr>
        <p:spPr/>
        <p:txBody>
          <a:bodyPr/>
          <a:lstStyle/>
          <a:p>
            <a:r>
              <a:rPr lang="sv-SE" dirty="0"/>
              <a:t>Vad är långvarig </a:t>
            </a:r>
            <a:r>
              <a:rPr lang="sv-SE" dirty="0" err="1"/>
              <a:t>smräta</a:t>
            </a:r>
            <a:endParaRPr lang="sv-SE" dirty="0"/>
          </a:p>
        </p:txBody>
      </p:sp>
      <p:pic>
        <p:nvPicPr>
          <p:cNvPr id="10" name="Platshållare för innehåll 9">
            <a:extLst>
              <a:ext uri="{FF2B5EF4-FFF2-40B4-BE49-F238E27FC236}">
                <a16:creationId xmlns:a16="http://schemas.microsoft.com/office/drawing/2014/main" id="{D8EA70E2-FF6B-490B-AE98-9BD53CB99EFC}"/>
              </a:ext>
            </a:extLst>
          </p:cNvPr>
          <p:cNvPicPr>
            <a:picLocks noGrp="1" noChangeAspect="1"/>
          </p:cNvPicPr>
          <p:nvPr>
            <p:ph sz="half" idx="10"/>
          </p:nvPr>
        </p:nvPicPr>
        <p:blipFill>
          <a:blip r:embed="rId3"/>
          <a:stretch>
            <a:fillRect/>
          </a:stretch>
        </p:blipFill>
        <p:spPr>
          <a:xfrm>
            <a:off x="4658400" y="4815178"/>
            <a:ext cx="2578571" cy="1543552"/>
          </a:xfrm>
        </p:spPr>
      </p:pic>
      <p:sp>
        <p:nvSpPr>
          <p:cNvPr id="3" name="Platshållare för innehåll 2">
            <a:extLst>
              <a:ext uri="{FF2B5EF4-FFF2-40B4-BE49-F238E27FC236}">
                <a16:creationId xmlns:a16="http://schemas.microsoft.com/office/drawing/2014/main" id="{3235DD85-A5CD-4191-AD9F-1B61EC5C695C}"/>
              </a:ext>
            </a:extLst>
          </p:cNvPr>
          <p:cNvSpPr>
            <a:spLocks noGrp="1"/>
          </p:cNvSpPr>
          <p:nvPr>
            <p:ph sz="half" idx="2"/>
          </p:nvPr>
        </p:nvSpPr>
        <p:spPr/>
        <p:txBody>
          <a:bodyPr/>
          <a:lstStyle/>
          <a:p>
            <a:r>
              <a:rPr lang="sv-SE" dirty="0" err="1"/>
              <a:t>Nociceptorn</a:t>
            </a:r>
            <a:r>
              <a:rPr lang="sv-SE" dirty="0"/>
              <a:t> mer känslig, reagerar på mindre stimuli</a:t>
            </a:r>
          </a:p>
          <a:p>
            <a:endParaRPr lang="sv-SE" dirty="0"/>
          </a:p>
          <a:p>
            <a:r>
              <a:rPr lang="sv-SE" dirty="0"/>
              <a:t>Fler signaler skickas ut, blir känsligare, smärtan kan sprida sig</a:t>
            </a:r>
          </a:p>
          <a:p>
            <a:endParaRPr lang="sv-SE" dirty="0"/>
          </a:p>
          <a:p>
            <a:endParaRPr lang="sv-SE" dirty="0"/>
          </a:p>
          <a:p>
            <a:r>
              <a:rPr lang="sv-SE" dirty="0"/>
              <a:t>Inhiberande smärtsystem försvagas</a:t>
            </a:r>
          </a:p>
          <a:p>
            <a:endParaRPr lang="sv-SE" dirty="0"/>
          </a:p>
          <a:p>
            <a:endParaRPr lang="sv-SE" dirty="0"/>
          </a:p>
          <a:p>
            <a:endParaRPr lang="sv-SE" dirty="0"/>
          </a:p>
          <a:p>
            <a:endParaRPr lang="sv-SE" dirty="0"/>
          </a:p>
          <a:p>
            <a:endParaRPr lang="sv-SE" dirty="0"/>
          </a:p>
        </p:txBody>
      </p:sp>
      <p:pic>
        <p:nvPicPr>
          <p:cNvPr id="5" name="Bildobjekt 4">
            <a:extLst>
              <a:ext uri="{FF2B5EF4-FFF2-40B4-BE49-F238E27FC236}">
                <a16:creationId xmlns:a16="http://schemas.microsoft.com/office/drawing/2014/main" id="{3BD9EDE7-A01F-4AD4-AC2D-51F057866BCF}"/>
              </a:ext>
            </a:extLst>
          </p:cNvPr>
          <p:cNvPicPr>
            <a:picLocks noChangeAspect="1"/>
          </p:cNvPicPr>
          <p:nvPr/>
        </p:nvPicPr>
        <p:blipFill>
          <a:blip r:embed="rId4"/>
          <a:stretch>
            <a:fillRect/>
          </a:stretch>
        </p:blipFill>
        <p:spPr>
          <a:xfrm>
            <a:off x="4658400" y="2050019"/>
            <a:ext cx="2145848" cy="1093168"/>
          </a:xfrm>
          <a:prstGeom prst="rect">
            <a:avLst/>
          </a:prstGeom>
        </p:spPr>
      </p:pic>
      <p:pic>
        <p:nvPicPr>
          <p:cNvPr id="7" name="Bildobjekt 6">
            <a:extLst>
              <a:ext uri="{FF2B5EF4-FFF2-40B4-BE49-F238E27FC236}">
                <a16:creationId xmlns:a16="http://schemas.microsoft.com/office/drawing/2014/main" id="{0950633D-5558-494F-A3DE-A399BFA662FA}"/>
              </a:ext>
            </a:extLst>
          </p:cNvPr>
          <p:cNvPicPr>
            <a:picLocks noChangeAspect="1"/>
          </p:cNvPicPr>
          <p:nvPr/>
        </p:nvPicPr>
        <p:blipFill>
          <a:blip r:embed="rId5"/>
          <a:stretch>
            <a:fillRect/>
          </a:stretch>
        </p:blipFill>
        <p:spPr>
          <a:xfrm>
            <a:off x="4658400" y="3257434"/>
            <a:ext cx="1503275" cy="1396811"/>
          </a:xfrm>
          <a:prstGeom prst="rect">
            <a:avLst/>
          </a:prstGeom>
        </p:spPr>
      </p:pic>
    </p:spTree>
    <p:extLst>
      <p:ext uri="{BB962C8B-B14F-4D97-AF65-F5344CB8AC3E}">
        <p14:creationId xmlns:p14="http://schemas.microsoft.com/office/powerpoint/2010/main" val="3522185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0996FC-87CE-4021-A114-39602246B598}"/>
              </a:ext>
            </a:extLst>
          </p:cNvPr>
          <p:cNvSpPr>
            <a:spLocks noGrp="1"/>
          </p:cNvSpPr>
          <p:nvPr>
            <p:ph type="title"/>
          </p:nvPr>
        </p:nvSpPr>
        <p:spPr>
          <a:xfrm>
            <a:off x="468313" y="476673"/>
            <a:ext cx="8229600" cy="792087"/>
          </a:xfrm>
        </p:spPr>
        <p:txBody>
          <a:bodyPr/>
          <a:lstStyle/>
          <a:p>
            <a:r>
              <a:rPr lang="sv-SE" dirty="0"/>
              <a:t>Smärtans olika kvaliteter</a:t>
            </a:r>
          </a:p>
        </p:txBody>
      </p:sp>
      <p:graphicFrame>
        <p:nvGraphicFramePr>
          <p:cNvPr id="4" name="Tabell 4">
            <a:extLst>
              <a:ext uri="{FF2B5EF4-FFF2-40B4-BE49-F238E27FC236}">
                <a16:creationId xmlns:a16="http://schemas.microsoft.com/office/drawing/2014/main" id="{5FA95EB9-97DA-406E-9C0A-9C4BFA2BEB8C}"/>
              </a:ext>
            </a:extLst>
          </p:cNvPr>
          <p:cNvGraphicFramePr>
            <a:graphicFrameLocks noGrp="1"/>
          </p:cNvGraphicFramePr>
          <p:nvPr>
            <p:ph idx="1"/>
          </p:nvPr>
        </p:nvGraphicFramePr>
        <p:xfrm>
          <a:off x="457200" y="1241512"/>
          <a:ext cx="8229600" cy="53086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889547767"/>
                    </a:ext>
                  </a:extLst>
                </a:gridCol>
                <a:gridCol w="4114800">
                  <a:extLst>
                    <a:ext uri="{9D8B030D-6E8A-4147-A177-3AD203B41FA5}">
                      <a16:colId xmlns:a16="http://schemas.microsoft.com/office/drawing/2014/main" val="3103636567"/>
                    </a:ext>
                  </a:extLst>
                </a:gridCol>
              </a:tblGrid>
              <a:tr h="370840">
                <a:tc>
                  <a:txBody>
                    <a:bodyPr/>
                    <a:lstStyle/>
                    <a:p>
                      <a:r>
                        <a:rPr lang="sv-SE" dirty="0"/>
                        <a:t>Kvalitet</a:t>
                      </a:r>
                    </a:p>
                  </a:txBody>
                  <a:tcPr/>
                </a:tc>
                <a:tc>
                  <a:txBody>
                    <a:bodyPr/>
                    <a:lstStyle/>
                    <a:p>
                      <a:r>
                        <a:rPr lang="sv-SE" dirty="0"/>
                        <a:t>Beskrivning</a:t>
                      </a:r>
                    </a:p>
                  </a:txBody>
                  <a:tcPr/>
                </a:tc>
                <a:extLst>
                  <a:ext uri="{0D108BD9-81ED-4DB2-BD59-A6C34878D82A}">
                    <a16:rowId xmlns:a16="http://schemas.microsoft.com/office/drawing/2014/main" val="1613812720"/>
                  </a:ext>
                </a:extLst>
              </a:tr>
              <a:tr h="370840">
                <a:tc>
                  <a:txBody>
                    <a:bodyPr/>
                    <a:lstStyle/>
                    <a:p>
                      <a:r>
                        <a:rPr lang="sv-SE" dirty="0"/>
                        <a:t>Sensoriska – kvaliteter som beskriver smärtans karaktär</a:t>
                      </a:r>
                    </a:p>
                  </a:txBody>
                  <a:tcPr/>
                </a:tc>
                <a:tc>
                  <a:txBody>
                    <a:bodyPr/>
                    <a:lstStyle/>
                    <a:p>
                      <a:r>
                        <a:rPr lang="sv-SE" dirty="0"/>
                        <a:t>Lokalisation</a:t>
                      </a:r>
                    </a:p>
                    <a:p>
                      <a:r>
                        <a:rPr lang="sv-SE" dirty="0"/>
                        <a:t>Intensitet</a:t>
                      </a:r>
                    </a:p>
                    <a:p>
                      <a:r>
                        <a:rPr lang="sv-SE" dirty="0"/>
                        <a:t>Karaktär</a:t>
                      </a:r>
                    </a:p>
                    <a:p>
                      <a:r>
                        <a:rPr lang="sv-SE" dirty="0"/>
                        <a:t>Typ av stimulus</a:t>
                      </a:r>
                    </a:p>
                    <a:p>
                      <a:r>
                        <a:rPr lang="sv-SE" dirty="0"/>
                        <a:t>Tidsmässigt förlopp</a:t>
                      </a:r>
                    </a:p>
                  </a:txBody>
                  <a:tcPr/>
                </a:tc>
                <a:extLst>
                  <a:ext uri="{0D108BD9-81ED-4DB2-BD59-A6C34878D82A}">
                    <a16:rowId xmlns:a16="http://schemas.microsoft.com/office/drawing/2014/main" val="3265469760"/>
                  </a:ext>
                </a:extLst>
              </a:tr>
              <a:tr h="370840">
                <a:tc>
                  <a:txBody>
                    <a:bodyPr/>
                    <a:lstStyle/>
                    <a:p>
                      <a:r>
                        <a:rPr lang="sv-SE" dirty="0"/>
                        <a:t>Emotionella - kvaliteter som beskriver hur smärtan påverkar känslomässigt</a:t>
                      </a:r>
                    </a:p>
                  </a:txBody>
                  <a:tcPr/>
                </a:tc>
                <a:tc>
                  <a:txBody>
                    <a:bodyPr/>
                    <a:lstStyle/>
                    <a:p>
                      <a:r>
                        <a:rPr lang="sv-SE" dirty="0"/>
                        <a:t>Stress</a:t>
                      </a:r>
                    </a:p>
                    <a:p>
                      <a:r>
                        <a:rPr lang="sv-SE" dirty="0"/>
                        <a:t>Rädsla/ångest</a:t>
                      </a:r>
                    </a:p>
                    <a:p>
                      <a:r>
                        <a:rPr lang="sv-SE" dirty="0"/>
                        <a:t>Nedstämdhet</a:t>
                      </a:r>
                    </a:p>
                    <a:p>
                      <a:r>
                        <a:rPr lang="sv-SE" dirty="0"/>
                        <a:t>Ilska, frustration</a:t>
                      </a:r>
                    </a:p>
                    <a:p>
                      <a:r>
                        <a:rPr lang="sv-SE" dirty="0"/>
                        <a:t>Vegetativa reaktioner</a:t>
                      </a:r>
                    </a:p>
                    <a:p>
                      <a:r>
                        <a:rPr lang="sv-SE" dirty="0"/>
                        <a:t>Psykomotoriska reaktioner</a:t>
                      </a:r>
                    </a:p>
                  </a:txBody>
                  <a:tcPr/>
                </a:tc>
                <a:extLst>
                  <a:ext uri="{0D108BD9-81ED-4DB2-BD59-A6C34878D82A}">
                    <a16:rowId xmlns:a16="http://schemas.microsoft.com/office/drawing/2014/main" val="2768329076"/>
                  </a:ext>
                </a:extLst>
              </a:tr>
              <a:tr h="370840">
                <a:tc>
                  <a:txBody>
                    <a:bodyPr/>
                    <a:lstStyle/>
                    <a:p>
                      <a:r>
                        <a:rPr lang="sv-SE" dirty="0"/>
                        <a:t>Kognitiva – kvaliteter som beskriver tankar kring smärtan</a:t>
                      </a:r>
                    </a:p>
                  </a:txBody>
                  <a:tcPr/>
                </a:tc>
                <a:tc>
                  <a:txBody>
                    <a:bodyPr/>
                    <a:lstStyle/>
                    <a:p>
                      <a:r>
                        <a:rPr lang="sv-SE" dirty="0"/>
                        <a:t>Orsak</a:t>
                      </a:r>
                    </a:p>
                    <a:p>
                      <a:r>
                        <a:rPr lang="sv-SE" dirty="0"/>
                        <a:t>Betydelse</a:t>
                      </a:r>
                    </a:p>
                    <a:p>
                      <a:r>
                        <a:rPr lang="sv-SE" dirty="0"/>
                        <a:t>Tidigare erfarenheter</a:t>
                      </a:r>
                    </a:p>
                    <a:p>
                      <a:r>
                        <a:rPr lang="sv-SE" dirty="0"/>
                        <a:t>Konsekvens</a:t>
                      </a:r>
                    </a:p>
                    <a:p>
                      <a:r>
                        <a:rPr lang="sv-SE" dirty="0"/>
                        <a:t>Val av strategi</a:t>
                      </a:r>
                    </a:p>
                    <a:p>
                      <a:r>
                        <a:rPr lang="sv-SE" dirty="0"/>
                        <a:t>Aktivering av skyddsreaktioner</a:t>
                      </a:r>
                    </a:p>
                  </a:txBody>
                  <a:tcPr/>
                </a:tc>
                <a:extLst>
                  <a:ext uri="{0D108BD9-81ED-4DB2-BD59-A6C34878D82A}">
                    <a16:rowId xmlns:a16="http://schemas.microsoft.com/office/drawing/2014/main" val="1584124606"/>
                  </a:ext>
                </a:extLst>
              </a:tr>
            </a:tbl>
          </a:graphicData>
        </a:graphic>
      </p:graphicFrame>
      <p:pic>
        <p:nvPicPr>
          <p:cNvPr id="5" name="Bildobjekt 4">
            <a:extLst>
              <a:ext uri="{FF2B5EF4-FFF2-40B4-BE49-F238E27FC236}">
                <a16:creationId xmlns:a16="http://schemas.microsoft.com/office/drawing/2014/main" id="{4FD3C8FB-AB9B-4490-A3DD-FA430BA36891}"/>
              </a:ext>
            </a:extLst>
          </p:cNvPr>
          <p:cNvPicPr>
            <a:picLocks noChangeAspect="1"/>
          </p:cNvPicPr>
          <p:nvPr/>
        </p:nvPicPr>
        <p:blipFill>
          <a:blip r:embed="rId3"/>
          <a:stretch>
            <a:fillRect/>
          </a:stretch>
        </p:blipFill>
        <p:spPr>
          <a:xfrm>
            <a:off x="2699792" y="5373216"/>
            <a:ext cx="1539339" cy="1093846"/>
          </a:xfrm>
          <a:prstGeom prst="rect">
            <a:avLst/>
          </a:prstGeom>
        </p:spPr>
      </p:pic>
    </p:spTree>
    <p:extLst>
      <p:ext uri="{BB962C8B-B14F-4D97-AF65-F5344CB8AC3E}">
        <p14:creationId xmlns:p14="http://schemas.microsoft.com/office/powerpoint/2010/main" val="2344196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BC31E7-B94F-4F93-8BCE-00B0962D78C6}"/>
              </a:ext>
            </a:extLst>
          </p:cNvPr>
          <p:cNvSpPr>
            <a:spLocks noGrp="1"/>
          </p:cNvSpPr>
          <p:nvPr>
            <p:ph type="title"/>
          </p:nvPr>
        </p:nvSpPr>
        <p:spPr>
          <a:xfrm>
            <a:off x="468313" y="1052215"/>
            <a:ext cx="8229600" cy="504577"/>
          </a:xfrm>
        </p:spPr>
        <p:txBody>
          <a:bodyPr/>
          <a:lstStyle/>
          <a:p>
            <a:r>
              <a:rPr lang="sv-SE" sz="3600" dirty="0"/>
              <a:t>Vad händer i hjärnan vid långvarig smärta?</a:t>
            </a:r>
          </a:p>
        </p:txBody>
      </p:sp>
      <p:sp>
        <p:nvSpPr>
          <p:cNvPr id="4" name="Platshållare för innehåll 3">
            <a:extLst>
              <a:ext uri="{FF2B5EF4-FFF2-40B4-BE49-F238E27FC236}">
                <a16:creationId xmlns:a16="http://schemas.microsoft.com/office/drawing/2014/main" id="{0AB74FF7-FC60-4A02-AE22-A5D59323ACCA}"/>
              </a:ext>
            </a:extLst>
          </p:cNvPr>
          <p:cNvSpPr>
            <a:spLocks noGrp="1"/>
          </p:cNvSpPr>
          <p:nvPr>
            <p:ph idx="1"/>
          </p:nvPr>
        </p:nvSpPr>
        <p:spPr>
          <a:xfrm>
            <a:off x="468313" y="1556792"/>
            <a:ext cx="8229600" cy="5040559"/>
          </a:xfrm>
        </p:spPr>
        <p:txBody>
          <a:bodyPr/>
          <a:lstStyle/>
          <a:p>
            <a:r>
              <a:rPr lang="sv-SE" dirty="0"/>
              <a:t>Vid akut smärta aktiveras litet område frontalt</a:t>
            </a:r>
          </a:p>
          <a:p>
            <a:r>
              <a:rPr lang="sv-SE" dirty="0"/>
              <a:t>Vid långvarig smärta aktiveras större område i frontalt</a:t>
            </a:r>
          </a:p>
          <a:p>
            <a:r>
              <a:rPr lang="sv-SE" dirty="0"/>
              <a:t>Även större område bakom centralfåran påverkas av långvarig smärta =&gt;</a:t>
            </a:r>
          </a:p>
          <a:p>
            <a:pPr lvl="1"/>
            <a:r>
              <a:rPr lang="sv-SE" dirty="0"/>
              <a:t>Ökad känslighet för ljud, ljus, lukt och smak </a:t>
            </a:r>
          </a:p>
          <a:p>
            <a:r>
              <a:rPr lang="sv-SE" dirty="0"/>
              <a:t>Limbiska systemet högre basaktivitet, går på högvarv</a:t>
            </a:r>
          </a:p>
          <a:p>
            <a:pPr lvl="1"/>
            <a:r>
              <a:rPr lang="sv-SE" dirty="0"/>
              <a:t>Ständig trötthet, energilöshet, stresshormon påverkas liksom fysisk aktivitet</a:t>
            </a:r>
          </a:p>
          <a:p>
            <a:pPr lvl="1"/>
            <a:r>
              <a:rPr lang="sv-SE" dirty="0" err="1"/>
              <a:t>Amygdala</a:t>
            </a:r>
            <a:r>
              <a:rPr lang="sv-SE" dirty="0"/>
              <a:t> -&gt; oro, obehag, rädsla, nedstämdhet</a:t>
            </a:r>
          </a:p>
          <a:p>
            <a:pPr lvl="1"/>
            <a:r>
              <a:rPr lang="sv-SE" dirty="0"/>
              <a:t>Hippocampus -&gt; minne, inlärning</a:t>
            </a:r>
          </a:p>
          <a:p>
            <a:pPr lvl="1"/>
            <a:r>
              <a:rPr lang="sv-SE" dirty="0"/>
              <a:t>Hypotalamus -&gt; </a:t>
            </a:r>
            <a:r>
              <a:rPr lang="sv-SE" dirty="0" err="1"/>
              <a:t>temperturreglering</a:t>
            </a:r>
            <a:r>
              <a:rPr lang="sv-SE" dirty="0"/>
              <a:t>, sömn</a:t>
            </a:r>
          </a:p>
          <a:p>
            <a:r>
              <a:rPr lang="sv-SE" dirty="0"/>
              <a:t>Lillhjärnan</a:t>
            </a:r>
          </a:p>
          <a:p>
            <a:pPr lvl="1"/>
            <a:r>
              <a:rPr lang="sv-SE" dirty="0"/>
              <a:t>Motorik – högre koncentration behövs</a:t>
            </a:r>
          </a:p>
        </p:txBody>
      </p:sp>
    </p:spTree>
    <p:extLst>
      <p:ext uri="{BB962C8B-B14F-4D97-AF65-F5344CB8AC3E}">
        <p14:creationId xmlns:p14="http://schemas.microsoft.com/office/powerpoint/2010/main" val="77045906"/>
      </p:ext>
    </p:extLst>
  </p:cSld>
  <p:clrMapOvr>
    <a:masterClrMapping/>
  </p:clrMapOvr>
</p:sld>
</file>

<file path=ppt/theme/theme1.xml><?xml version="1.0" encoding="utf-8"?>
<a:theme xmlns:a="http://schemas.openxmlformats.org/drawingml/2006/main" name="RVN Blå (Standard)">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CEF26347-2EBB-4F56-BC0C-0ED248B395F5}"/>
    </a:ext>
  </a:extLst>
</a:theme>
</file>

<file path=ppt/theme/theme2.xml><?xml version="1.0" encoding="utf-8"?>
<a:theme xmlns:a="http://schemas.openxmlformats.org/drawingml/2006/main" name="RVN Grön">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AC8F0FAD-47C7-49FD-895A-B0C52AFA1F18}"/>
    </a:ext>
  </a:extLst>
</a:theme>
</file>

<file path=ppt/theme/theme3.xml><?xml version="1.0" encoding="utf-8"?>
<a:theme xmlns:a="http://schemas.openxmlformats.org/drawingml/2006/main" name="RVN Gul">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FE51C29E-171E-45D7-AC17-76E4FA541FCC}"/>
    </a:ext>
  </a:extLst>
</a:theme>
</file>

<file path=ppt/theme/theme4.xml><?xml version="1.0" encoding="utf-8"?>
<a:theme xmlns:a="http://schemas.openxmlformats.org/drawingml/2006/main" name="RVN Lila">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4CAA1931-D01A-4275-B55E-BB46355E4A88}"/>
    </a:ext>
  </a:extLst>
</a:theme>
</file>

<file path=ppt/theme/theme5.xml><?xml version="1.0" encoding="utf-8"?>
<a:theme xmlns:a="http://schemas.openxmlformats.org/drawingml/2006/main" name="RVN Orange">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28AD6BA9-3606-484D-A330-0F9E90D241B3}"/>
    </a:ext>
  </a:extLst>
</a:theme>
</file>

<file path=ppt/theme/theme6.xml><?xml version="1.0" encoding="utf-8"?>
<a:theme xmlns:a="http://schemas.openxmlformats.org/drawingml/2006/main" name="RVN Blank med sidfot">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FF2255BA-94E9-44FD-996C-8BC2930B6D45}"/>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43a4422-3c3a-438f-a032-623ffbe8c90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0164579497484495FFE6D297651C21" ma:contentTypeVersion="2" ma:contentTypeDescription="Create a new document." ma:contentTypeScope="" ma:versionID="d22dbbe806a2e2b8b5d8cbdc10e6acd1">
  <xsd:schema xmlns:xsd="http://www.w3.org/2001/XMLSchema" xmlns:xs="http://www.w3.org/2001/XMLSchema" xmlns:p="http://schemas.microsoft.com/office/2006/metadata/properties" xmlns:ns2="f43a4422-3c3a-438f-a032-623ffbe8c904" targetNamespace="http://schemas.microsoft.com/office/2006/metadata/properties" ma:root="true" ma:fieldsID="d762db69803305e594ecbf5b76f33e68" ns2:_="">
    <xsd:import namespace="f43a4422-3c3a-438f-a032-623ffbe8c90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a4422-3c3a-438f-a032-623ffbe8c9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D0BC15-E58F-4798-B441-7B9BA92706EC}">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43a4422-3c3a-438f-a032-623ffbe8c904"/>
    <ds:schemaRef ds:uri="http://www.w3.org/XML/1998/namespace"/>
  </ds:schemaRefs>
</ds:datastoreItem>
</file>

<file path=customXml/itemProps2.xml><?xml version="1.0" encoding="utf-8"?>
<ds:datastoreItem xmlns:ds="http://schemas.openxmlformats.org/officeDocument/2006/customXml" ds:itemID="{8551EED2-69C7-4265-81C4-A1F87D13AF97}">
  <ds:schemaRefs>
    <ds:schemaRef ds:uri="http://schemas.microsoft.com/sharepoint/v3/contenttype/forms"/>
  </ds:schemaRefs>
</ds:datastoreItem>
</file>

<file path=customXml/itemProps3.xml><?xml version="1.0" encoding="utf-8"?>
<ds:datastoreItem xmlns:ds="http://schemas.openxmlformats.org/officeDocument/2006/customXml" ds:itemID="{61E4E6E8-8D15-4BAB-8C81-84698CD34A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3a4422-3c3a-438f-a032-623ffbe8c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RVN Powerpoint Mall</Template>
  <TotalTime>1369</TotalTime>
  <Words>1880</Words>
  <Application>Microsoft Office PowerPoint</Application>
  <PresentationFormat>Bildspel på skärmen (4:3)</PresentationFormat>
  <Paragraphs>278</Paragraphs>
  <Slides>30</Slides>
  <Notes>20</Notes>
  <HiddenSlides>1</HiddenSlides>
  <MMClips>0</MMClips>
  <ScaleCrop>false</ScaleCrop>
  <HeadingPairs>
    <vt:vector size="6" baseType="variant">
      <vt:variant>
        <vt:lpstr>Använt teckensnitt</vt:lpstr>
      </vt:variant>
      <vt:variant>
        <vt:i4>4</vt:i4>
      </vt:variant>
      <vt:variant>
        <vt:lpstr>Tema</vt:lpstr>
      </vt:variant>
      <vt:variant>
        <vt:i4>6</vt:i4>
      </vt:variant>
      <vt:variant>
        <vt:lpstr>Bildrubriker</vt:lpstr>
      </vt:variant>
      <vt:variant>
        <vt:i4>30</vt:i4>
      </vt:variant>
    </vt:vector>
  </HeadingPairs>
  <TitlesOfParts>
    <vt:vector size="40" baseType="lpstr">
      <vt:lpstr>Arial</vt:lpstr>
      <vt:lpstr>Calibri</vt:lpstr>
      <vt:lpstr>Lato</vt:lpstr>
      <vt:lpstr>Libre Franklin</vt:lpstr>
      <vt:lpstr>RVN Blå (Standard)</vt:lpstr>
      <vt:lpstr>RVN Grön</vt:lpstr>
      <vt:lpstr>RVN Gul</vt:lpstr>
      <vt:lpstr>RVN Lila</vt:lpstr>
      <vt:lpstr>RVN Orange</vt:lpstr>
      <vt:lpstr>RVN Blank med sidfot</vt:lpstr>
      <vt:lpstr>Långvarig smärta med ett läkemedelsperspektiv</vt:lpstr>
      <vt:lpstr>Agenda</vt:lpstr>
      <vt:lpstr>PowerPoint-presentation</vt:lpstr>
      <vt:lpstr>Vad är långvarig smärta?</vt:lpstr>
      <vt:lpstr>Definition smärta</vt:lpstr>
      <vt:lpstr>Definition smärta</vt:lpstr>
      <vt:lpstr>Vad är långvarig smräta</vt:lpstr>
      <vt:lpstr>Smärtans olika kvaliteter</vt:lpstr>
      <vt:lpstr>Vad händer i hjärnan vid långvarig smärta?</vt:lpstr>
      <vt:lpstr>Den bio-psyko-sociala modellen</vt:lpstr>
      <vt:lpstr>PowerPoint-presentation</vt:lpstr>
      <vt:lpstr>PowerPoint-presentation</vt:lpstr>
      <vt:lpstr>PowerPoint-presentation</vt:lpstr>
      <vt:lpstr>PowerPoint-presentation</vt:lpstr>
      <vt:lpstr>Läkemedel vid långvarig smärta</vt:lpstr>
      <vt:lpstr>PowerPoint-presentation</vt:lpstr>
      <vt:lpstr>PowerPoint-presentation</vt:lpstr>
      <vt:lpstr>Paracetamol</vt:lpstr>
      <vt:lpstr>Paracetamol</vt:lpstr>
      <vt:lpstr>NSAID</vt:lpstr>
      <vt:lpstr>Kortisonpreparat och långvarig smärta</vt:lpstr>
      <vt:lpstr>Opioidbehandling i praktiken</vt:lpstr>
      <vt:lpstr>PowerPoint-presentation</vt:lpstr>
      <vt:lpstr>Riskfaktorer för opioidberoende</vt:lpstr>
      <vt:lpstr>Antidepressiva på smärtindikation</vt:lpstr>
      <vt:lpstr>Antiepileptika</vt:lpstr>
      <vt:lpstr>Cannabispreparat vid långvarig smärta</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Kronisk smärta med läkemedelsperspektiv</dc:title>
  <dc:creator>Maria Alsén Lindström</dc:creator>
  <cp:lastModifiedBy>Maria Alsén Lindström</cp:lastModifiedBy>
  <cp:revision>8</cp:revision>
  <dcterms:created xsi:type="dcterms:W3CDTF">2022-09-25T07:07:12Z</dcterms:created>
  <dcterms:modified xsi:type="dcterms:W3CDTF">2022-10-05T08:30:01Z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0x010100C50164579497484495FFE6D297651C21</vt:lpwstr>
  </property>
</Properties>
</file>