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 id="2147483702" r:id="rId9"/>
  </p:sldMasterIdLst>
  <p:notesMasterIdLst>
    <p:notesMasterId r:id="rId19"/>
  </p:notesMasterIdLst>
  <p:handoutMasterIdLst>
    <p:handoutMasterId r:id="rId20"/>
  </p:handoutMasterIdLst>
  <p:sldIdLst>
    <p:sldId id="260" r:id="rId10"/>
    <p:sldId id="261" r:id="rId11"/>
    <p:sldId id="259" r:id="rId12"/>
    <p:sldId id="265" r:id="rId13"/>
    <p:sldId id="266" r:id="rId14"/>
    <p:sldId id="267" r:id="rId15"/>
    <p:sldId id="262" r:id="rId16"/>
    <p:sldId id="264" r:id="rId17"/>
    <p:sldId id="263"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p:cViewPr varScale="1">
        <p:scale>
          <a:sx n="80" d="100"/>
          <a:sy n="80" d="100"/>
        </p:scale>
        <p:origin x="10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05F134-0BBA-4269-943B-9BAD9ABD1DE4}" type="datetimeFigureOut">
              <a:rPr lang="sv-SE" smtClean="0"/>
              <a:t>2019-11-25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F8DC2-1DD8-49BC-A216-B09D2294E1D8}" type="datetimeFigureOut">
              <a:rPr lang="sv-SE" smtClean="0"/>
              <a:t>2019-11-25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211959"/>
            <a:ext cx="5486400" cy="4473253"/>
          </a:xfrm>
        </p:spPr>
        <p:txBody>
          <a:bodyPr/>
          <a:lstStyle/>
          <a:p>
            <a:r>
              <a:rPr lang="sv-SE" dirty="0"/>
              <a:t>Iordningställande av läkemedel innebär att man plockar fram, dispenserar i mugg eller dosett, häller upp flytande läkemedel, drar upp i spruta, löser upp eller späder ett injektions- eller infusionsläkemedel och så vidare</a:t>
            </a:r>
          </a:p>
          <a:p>
            <a:r>
              <a:rPr lang="sv-SE" dirty="0"/>
              <a:t>Hälso- och sjukvårdspersonal som iordningställer och administrerar eller överlämnar ett läkemedel till en patient ska ha tillgång till</a:t>
            </a:r>
          </a:p>
          <a:p>
            <a:pPr>
              <a:buFont typeface="Arial" panose="020B0604020202020204" pitchFamily="34" charset="0"/>
              <a:buChar char="•"/>
            </a:pPr>
            <a:r>
              <a:rPr lang="sv-SE" dirty="0"/>
              <a:t>de uppgifter om läkemedelsordinationen som har dokumenteras </a:t>
            </a:r>
          </a:p>
          <a:p>
            <a:pPr>
              <a:buFont typeface="Arial" panose="020B0604020202020204" pitchFamily="34" charset="0"/>
              <a:buChar char="•"/>
            </a:pPr>
            <a:r>
              <a:rPr lang="sv-SE" dirty="0"/>
              <a:t>uppgifter om vem som har ordinerat läkemedlet </a:t>
            </a:r>
          </a:p>
          <a:p>
            <a:pPr>
              <a:buFont typeface="Arial" panose="020B0604020202020204" pitchFamily="34" charset="0"/>
              <a:buChar char="•"/>
            </a:pPr>
            <a:r>
              <a:rPr lang="sv-SE" dirty="0"/>
              <a:t>uppgifter om tidpunkten för ordinationen. </a:t>
            </a:r>
          </a:p>
          <a:p>
            <a:r>
              <a:rPr lang="sv-SE" dirty="0"/>
              <a:t>Den som iordningsställer, administrerar eller överlämnar ett läkemedel till patient ska mot den dokumenterade ordinationen kontrollera</a:t>
            </a:r>
          </a:p>
          <a:p>
            <a:pPr>
              <a:buFont typeface="Arial" panose="020B0604020202020204" pitchFamily="34" charset="0"/>
              <a:buChar char="•"/>
            </a:pPr>
            <a:r>
              <a:rPr lang="sv-SE" dirty="0"/>
              <a:t>patientens identitet</a:t>
            </a:r>
          </a:p>
          <a:p>
            <a:pPr>
              <a:buFont typeface="Arial" panose="020B0604020202020204" pitchFamily="34" charset="0"/>
              <a:buChar char="•"/>
            </a:pPr>
            <a:r>
              <a:rPr lang="sv-SE" dirty="0"/>
              <a:t>läkemedelsnamn eller aktiv substans</a:t>
            </a:r>
          </a:p>
          <a:p>
            <a:pPr>
              <a:buFont typeface="Arial" panose="020B0604020202020204" pitchFamily="34" charset="0"/>
              <a:buChar char="•"/>
            </a:pPr>
            <a:r>
              <a:rPr lang="sv-SE" dirty="0"/>
              <a:t>läkemedelsform</a:t>
            </a:r>
          </a:p>
          <a:p>
            <a:pPr>
              <a:buFont typeface="Arial" panose="020B0604020202020204" pitchFamily="34" charset="0"/>
              <a:buChar char="•"/>
            </a:pPr>
            <a:r>
              <a:rPr lang="sv-SE" dirty="0"/>
              <a:t>läkemedlets styrka</a:t>
            </a:r>
          </a:p>
          <a:p>
            <a:pPr>
              <a:buFont typeface="Arial" panose="020B0604020202020204" pitchFamily="34" charset="0"/>
              <a:buChar char="•"/>
            </a:pPr>
            <a:r>
              <a:rPr lang="sv-SE" dirty="0"/>
              <a:t>dosering</a:t>
            </a:r>
          </a:p>
          <a:p>
            <a:pPr>
              <a:buFont typeface="Arial" panose="020B0604020202020204" pitchFamily="34" charset="0"/>
              <a:buChar char="•"/>
            </a:pPr>
            <a:r>
              <a:rPr lang="sv-SE" dirty="0"/>
              <a:t>administreringssätt</a:t>
            </a:r>
          </a:p>
          <a:p>
            <a:pPr>
              <a:buFont typeface="Arial" panose="020B0604020202020204" pitchFamily="34" charset="0"/>
              <a:buChar char="•"/>
            </a:pPr>
            <a:r>
              <a:rPr lang="sv-SE" dirty="0"/>
              <a:t>administreringstillfällen. </a:t>
            </a:r>
          </a:p>
          <a:p>
            <a:r>
              <a:rPr lang="sv-SE" dirty="0"/>
              <a:t>Vid iordningsställande i form av spädning av läkemedel ska särskild försiktighet iakttas. Den som iordningsställer ett läkemedel ska göra en rimlighetsbedömning av såväl den ordinerade som den iordningsställda dosen. </a:t>
            </a:r>
          </a:p>
          <a:p>
            <a:r>
              <a:rPr lang="sv-SE" dirty="0"/>
              <a:t>Ett iordningsställt läkemedel som inte omedelbart administreras eller överlämnas till patienten ska märkas med patientens identitet och läkemedlets namn eller aktiv substans, styrka, tidpunkt för iordningställande, administrering eller överlämnande, vem som har iordningställt samt dosering och administreringssätt . </a:t>
            </a:r>
          </a:p>
          <a:p>
            <a:endParaRPr lang="sv-SE" dirty="0"/>
          </a:p>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1</a:t>
            </a:fld>
            <a:endParaRPr lang="sv-SE"/>
          </a:p>
        </p:txBody>
      </p:sp>
    </p:spTree>
    <p:extLst>
      <p:ext uri="{BB962C8B-B14F-4D97-AF65-F5344CB8AC3E}">
        <p14:creationId xmlns:p14="http://schemas.microsoft.com/office/powerpoint/2010/main" val="33953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iordningställa, administrera och överlämna läkemedel är vanliga arbetsuppgifter som om det blir fel kan få allvarliga följder. </a:t>
            </a:r>
          </a:p>
        </p:txBody>
      </p:sp>
      <p:sp>
        <p:nvSpPr>
          <p:cNvPr id="4" name="Platshållare för bildnummer 3"/>
          <p:cNvSpPr>
            <a:spLocks noGrp="1"/>
          </p:cNvSpPr>
          <p:nvPr>
            <p:ph type="sldNum" sz="quarter" idx="5"/>
          </p:nvPr>
        </p:nvSpPr>
        <p:spPr/>
        <p:txBody>
          <a:bodyPr/>
          <a:lstStyle/>
          <a:p>
            <a:fld id="{FFB9C6D2-939D-48D2-A55F-2522CDF1D0B5}" type="slidenum">
              <a:rPr lang="sv-SE" smtClean="0"/>
              <a:t>2</a:t>
            </a:fld>
            <a:endParaRPr lang="sv-SE"/>
          </a:p>
        </p:txBody>
      </p:sp>
    </p:spTree>
    <p:extLst>
      <p:ext uri="{BB962C8B-B14F-4D97-AF65-F5344CB8AC3E}">
        <p14:creationId xmlns:p14="http://schemas.microsoft.com/office/powerpoint/2010/main" val="341816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 om fallen:</a:t>
            </a:r>
          </a:p>
          <a:p>
            <a:pPr marL="228600" indent="-228600">
              <a:buAutoNum type="arabicPeriod"/>
            </a:pPr>
            <a:r>
              <a:rPr lang="sv-SE" dirty="0"/>
              <a:t>Gunnar. Den </a:t>
            </a:r>
            <a:r>
              <a:rPr lang="sv-SE" dirty="0" err="1"/>
              <a:t>ssk</a:t>
            </a:r>
            <a:r>
              <a:rPr lang="sv-SE" dirty="0"/>
              <a:t> som skulle iordningställa Gunnars medicin hittade inte </a:t>
            </a:r>
            <a:r>
              <a:rPr lang="sv-SE" dirty="0" err="1"/>
              <a:t>enalapril</a:t>
            </a:r>
            <a:r>
              <a:rPr lang="sv-SE" dirty="0"/>
              <a:t> </a:t>
            </a:r>
            <a:r>
              <a:rPr lang="sv-SE" dirty="0" err="1"/>
              <a:t>comp</a:t>
            </a:r>
            <a:r>
              <a:rPr lang="sv-SE" dirty="0"/>
              <a:t>, eller uppmärksammade inte att </a:t>
            </a:r>
            <a:r>
              <a:rPr lang="sv-SE" dirty="0" err="1"/>
              <a:t>enalapril</a:t>
            </a:r>
            <a:r>
              <a:rPr lang="sv-SE" dirty="0"/>
              <a:t> som skulle ges var med </a:t>
            </a:r>
            <a:r>
              <a:rPr lang="sv-SE" dirty="0" err="1"/>
              <a:t>comp</a:t>
            </a:r>
            <a:r>
              <a:rPr lang="sv-SE" dirty="0"/>
              <a:t> – gav istället </a:t>
            </a:r>
            <a:r>
              <a:rPr lang="sv-SE" dirty="0" err="1"/>
              <a:t>enalapril</a:t>
            </a:r>
            <a:r>
              <a:rPr lang="sv-SE" dirty="0"/>
              <a:t> 5 mg. Be gruppen diskutera vad det innebär för den enskilda patienten, vad innebär det rent farmakologiskt? </a:t>
            </a:r>
            <a:r>
              <a:rPr lang="sv-SE" dirty="0" err="1"/>
              <a:t>Enalapril</a:t>
            </a:r>
            <a:r>
              <a:rPr lang="sv-SE" dirty="0"/>
              <a:t> </a:t>
            </a:r>
            <a:r>
              <a:rPr lang="sv-SE" dirty="0" err="1"/>
              <a:t>Comp</a:t>
            </a:r>
            <a:r>
              <a:rPr lang="sv-SE" dirty="0"/>
              <a:t> innehåller 20 mg </a:t>
            </a:r>
            <a:r>
              <a:rPr lang="sv-SE" dirty="0" err="1"/>
              <a:t>enalapril</a:t>
            </a:r>
            <a:r>
              <a:rPr lang="sv-SE" dirty="0"/>
              <a:t> och 6 mg </a:t>
            </a:r>
            <a:r>
              <a:rPr lang="sv-SE" dirty="0" err="1"/>
              <a:t>hydroklortiazid</a:t>
            </a:r>
            <a:r>
              <a:rPr lang="sv-SE" dirty="0"/>
              <a:t>. Patienten fick alltså bara ett av två ordinerade läkemedel och dessutom i alldeles för låg dos. Får antagligen inte önskad effekt, högre blodtryck som beroende på varför patienten ligger inne kan försämra tillståndet så patienten blir kvar längre. Vad innebär det för era patienter om trycket är för högt? Vad skulle hänt om det hade varit tvärt om, </a:t>
            </a:r>
            <a:r>
              <a:rPr lang="sv-SE" dirty="0" err="1"/>
              <a:t>pat</a:t>
            </a:r>
            <a:r>
              <a:rPr lang="sv-SE" dirty="0"/>
              <a:t> hade </a:t>
            </a:r>
            <a:r>
              <a:rPr lang="sv-SE" dirty="0" err="1"/>
              <a:t>enalapril</a:t>
            </a:r>
            <a:r>
              <a:rPr lang="sv-SE" dirty="0"/>
              <a:t> 5 mg ordinerat men fick </a:t>
            </a:r>
            <a:r>
              <a:rPr lang="sv-SE" dirty="0" err="1"/>
              <a:t>enalapril</a:t>
            </a:r>
            <a:r>
              <a:rPr lang="sv-SE" dirty="0"/>
              <a:t> </a:t>
            </a:r>
            <a:r>
              <a:rPr lang="sv-SE" dirty="0" err="1"/>
              <a:t>comp</a:t>
            </a:r>
            <a:r>
              <a:rPr lang="sv-SE" dirty="0"/>
              <a:t>? På en patient med dåligt njurfunktion skulle man kunnat få en akut njursvikt. </a:t>
            </a:r>
          </a:p>
          <a:p>
            <a:pPr marL="228600" indent="-228600">
              <a:buAutoNum type="arabicPeriod"/>
            </a:pPr>
            <a:r>
              <a:rPr lang="sv-SE" dirty="0" err="1"/>
              <a:t>Ssk</a:t>
            </a:r>
            <a:r>
              <a:rPr lang="sv-SE" dirty="0"/>
              <a:t> blev ombedd av annan </a:t>
            </a:r>
            <a:r>
              <a:rPr lang="sv-SE" dirty="0" err="1"/>
              <a:t>ssk</a:t>
            </a:r>
            <a:r>
              <a:rPr lang="sv-SE" dirty="0"/>
              <a:t> att ge insulin till Kerstin Nilsson. De hade inte noterat att det fanns två på avdelningen, missade att kontrollera fullständig identitet på patienten innan administration. Skulle det kunna hända hos er? Finns andra risktillfällen där man skulle kunna förväxla patienter? Hur undviker man att förväxla patienter och läkemedel till patienter? Vad händer om man ger insulin till </a:t>
            </a:r>
            <a:r>
              <a:rPr lang="sv-SE" dirty="0" err="1"/>
              <a:t>ickediabetiker</a:t>
            </a:r>
            <a:r>
              <a:rPr lang="sv-SE" dirty="0"/>
              <a:t>?</a:t>
            </a:r>
          </a:p>
          <a:p>
            <a:pPr marL="228600" indent="-228600">
              <a:buAutoNum type="arabicPeriod"/>
            </a:pPr>
            <a:r>
              <a:rPr lang="sv-SE" dirty="0"/>
              <a:t>Vid </a:t>
            </a:r>
            <a:r>
              <a:rPr lang="sv-SE" dirty="0" err="1"/>
              <a:t>em</a:t>
            </a:r>
            <a:r>
              <a:rPr lang="sv-SE" dirty="0"/>
              <a:t>-rond hade </a:t>
            </a:r>
            <a:r>
              <a:rPr lang="sv-SE" dirty="0" err="1"/>
              <a:t>pk</a:t>
            </a:r>
            <a:r>
              <a:rPr lang="sv-SE" dirty="0"/>
              <a:t> inte kommit och ingen </a:t>
            </a:r>
            <a:r>
              <a:rPr lang="sv-SE" dirty="0" err="1"/>
              <a:t>waranordination</a:t>
            </a:r>
            <a:r>
              <a:rPr lang="sv-SE" dirty="0"/>
              <a:t> fanns. Jouren var erkänt otrevlig och </a:t>
            </a:r>
            <a:r>
              <a:rPr lang="sv-SE" dirty="0" err="1"/>
              <a:t>ssk</a:t>
            </a:r>
            <a:r>
              <a:rPr lang="sv-SE" dirty="0"/>
              <a:t> ville inte störa. Valde att ge samma dos som dagen innan – risker? Valde att låta bli att ge medicinen eftersom ordination saknades – risker?</a:t>
            </a:r>
          </a:p>
        </p:txBody>
      </p:sp>
      <p:sp>
        <p:nvSpPr>
          <p:cNvPr id="4" name="Platshållare för bildnummer 3"/>
          <p:cNvSpPr>
            <a:spLocks noGrp="1"/>
          </p:cNvSpPr>
          <p:nvPr>
            <p:ph type="sldNum" sz="quarter" idx="5"/>
          </p:nvPr>
        </p:nvSpPr>
        <p:spPr/>
        <p:txBody>
          <a:bodyPr/>
          <a:lstStyle/>
          <a:p>
            <a:fld id="{FFB9C6D2-939D-48D2-A55F-2522CDF1D0B5}" type="slidenum">
              <a:rPr lang="sv-SE" smtClean="0"/>
              <a:t>3</a:t>
            </a:fld>
            <a:endParaRPr lang="sv-SE"/>
          </a:p>
        </p:txBody>
      </p:sp>
    </p:spTree>
    <p:extLst>
      <p:ext uri="{BB962C8B-B14F-4D97-AF65-F5344CB8AC3E}">
        <p14:creationId xmlns:p14="http://schemas.microsoft.com/office/powerpoint/2010/main" val="3566751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2622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0069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4064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66362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303870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23711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29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0460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316195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47241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534191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673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dirty="0"/>
              <a:t>Klicka här för att ändra format</a:t>
            </a:r>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354724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82660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a:noFill/>
        </p:spPr>
        <p:txBody>
          <a:bodyPr bIns="0" anchor="b" anchorCtr="0"/>
          <a:lstStyle>
            <a:lvl1pPr algn="l">
              <a:lnSpc>
                <a:spcPts val="4200"/>
              </a:lnSpc>
              <a:defRPr b="0" cap="none" spc="0">
                <a:ln>
                  <a:noFill/>
                </a:ln>
                <a:solidFill>
                  <a:srgbClr val="7F7F7F"/>
                </a:solidFill>
                <a:effectLst/>
              </a:defRPr>
            </a:lvl1pPr>
          </a:lstStyle>
          <a:p>
            <a:r>
              <a:rPr kumimoji="0" lang="sv-SE" sz="4200" b="0" i="0" u="none" strike="noStrike" kern="1200" cap="none" spc="0" normalizeH="0" baseline="0" noProof="0" dirty="0">
                <a:ln>
                  <a:noFill/>
                </a:ln>
                <a:solidFill>
                  <a:srgbClr val="FFFFFF">
                    <a:lumMod val="50000"/>
                  </a:srgbClr>
                </a:solidFill>
                <a:effectLst/>
                <a:uLnTx/>
                <a:uFillTx/>
                <a:latin typeface="+mj-lt"/>
                <a:ea typeface="+mj-ea"/>
                <a:cs typeface="+mj-cs"/>
              </a:rPr>
              <a:t>Klicka här för att ändra format</a:t>
            </a:r>
            <a:endParaRPr lang="sv-SE" dirty="0"/>
          </a:p>
        </p:txBody>
      </p:sp>
    </p:spTree>
    <p:extLst>
      <p:ext uri="{BB962C8B-B14F-4D97-AF65-F5344CB8AC3E}">
        <p14:creationId xmlns:p14="http://schemas.microsoft.com/office/powerpoint/2010/main" val="11019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mall för rubrikformat</a:t>
            </a:r>
            <a:endParaRPr lang="sv-SE" dirty="0"/>
          </a:p>
        </p:txBody>
      </p:sp>
      <p:sp>
        <p:nvSpPr>
          <p:cNvPr id="4" name="Platshållare för innehåll 2"/>
          <p:cNvSpPr>
            <a:spLocks noGrp="1"/>
          </p:cNvSpPr>
          <p:nvPr>
            <p:ph sz="half" idx="10"/>
          </p:nvPr>
        </p:nvSpPr>
        <p:spPr>
          <a:xfrm>
            <a:off x="4658400" y="2050792"/>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75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1052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58642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7801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0588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image" Target="../media/image10.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6" r:id="rId3"/>
    <p:sldLayoutId id="2147483748" r:id="rId4"/>
    <p:sldLayoutId id="2147483750"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69" r:id="rId3"/>
    <p:sldLayoutId id="2147483754" r:id="rId4"/>
    <p:sldLayoutId id="2147483766"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70" r:id="rId3"/>
    <p:sldLayoutId id="2147483759" r:id="rId4"/>
    <p:sldLayoutId id="2147483767"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10"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71" r:id="rId3"/>
    <p:sldLayoutId id="2147483764" r:id="rId4"/>
    <p:sldLayoutId id="214748376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
        <p:nvSpPr>
          <p:cNvPr id="7"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8"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7753148"/>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spcBef>
          <a:spcPct val="0"/>
        </a:spcBef>
        <a:buNone/>
        <a:defRPr sz="4200" b="0" kern="1200" cap="none" spc="0">
          <a:ln>
            <a:noFill/>
          </a:ln>
          <a:solidFill>
            <a:srgbClr val="7F7F7F"/>
          </a:solidFill>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494B8B12-5939-450A-8C63-D81DF4D401A4}"/>
              </a:ext>
            </a:extLst>
          </p:cNvPr>
          <p:cNvSpPr>
            <a:spLocks noGrp="1"/>
          </p:cNvSpPr>
          <p:nvPr>
            <p:ph type="subTitle" idx="1"/>
          </p:nvPr>
        </p:nvSpPr>
        <p:spPr/>
        <p:txBody>
          <a:bodyPr/>
          <a:lstStyle/>
          <a:p>
            <a:r>
              <a:rPr lang="sv-SE" dirty="0"/>
              <a:t>Säker läkemedelshantering</a:t>
            </a:r>
          </a:p>
          <a:p>
            <a:r>
              <a:rPr lang="sv-SE" dirty="0"/>
              <a:t>Avsnitt 3</a:t>
            </a:r>
          </a:p>
          <a:p>
            <a:r>
              <a:rPr lang="sv-SE" dirty="0"/>
              <a:t>2019</a:t>
            </a:r>
          </a:p>
        </p:txBody>
      </p:sp>
      <p:sp>
        <p:nvSpPr>
          <p:cNvPr id="4" name="Rubrik 3">
            <a:extLst>
              <a:ext uri="{FF2B5EF4-FFF2-40B4-BE49-F238E27FC236}">
                <a16:creationId xmlns:a16="http://schemas.microsoft.com/office/drawing/2014/main" id="{B648EA7B-E042-45EB-A88A-D3E0E2F2B024}"/>
              </a:ext>
            </a:extLst>
          </p:cNvPr>
          <p:cNvSpPr>
            <a:spLocks noGrp="1"/>
          </p:cNvSpPr>
          <p:nvPr>
            <p:ph type="title"/>
          </p:nvPr>
        </p:nvSpPr>
        <p:spPr/>
        <p:txBody>
          <a:bodyPr/>
          <a:lstStyle/>
          <a:p>
            <a:r>
              <a:rPr lang="sv-SE" dirty="0"/>
              <a:t>Iordningställande, administration och överlämnande av läkemedel</a:t>
            </a:r>
          </a:p>
        </p:txBody>
      </p:sp>
    </p:spTree>
    <p:extLst>
      <p:ext uri="{BB962C8B-B14F-4D97-AF65-F5344CB8AC3E}">
        <p14:creationId xmlns:p14="http://schemas.microsoft.com/office/powerpoint/2010/main" val="237880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2ACA3-4686-42C5-885B-FA41A0536701}"/>
              </a:ext>
            </a:extLst>
          </p:cNvPr>
          <p:cNvSpPr>
            <a:spLocks noGrp="1"/>
          </p:cNvSpPr>
          <p:nvPr>
            <p:ph type="title"/>
          </p:nvPr>
        </p:nvSpPr>
        <p:spPr/>
        <p:txBody>
          <a:bodyPr/>
          <a:lstStyle/>
          <a:p>
            <a:r>
              <a:rPr lang="sv-SE" dirty="0"/>
              <a:t>Syfte med avsnittet</a:t>
            </a:r>
          </a:p>
        </p:txBody>
      </p:sp>
      <p:sp>
        <p:nvSpPr>
          <p:cNvPr id="3" name="Platshållare för innehåll 2">
            <a:extLst>
              <a:ext uri="{FF2B5EF4-FFF2-40B4-BE49-F238E27FC236}">
                <a16:creationId xmlns:a16="http://schemas.microsoft.com/office/drawing/2014/main" id="{6F706F9B-8F53-480B-BEE2-1FC2DE762618}"/>
              </a:ext>
            </a:extLst>
          </p:cNvPr>
          <p:cNvSpPr>
            <a:spLocks noGrp="1"/>
          </p:cNvSpPr>
          <p:nvPr>
            <p:ph idx="1"/>
          </p:nvPr>
        </p:nvSpPr>
        <p:spPr/>
        <p:txBody>
          <a:bodyPr/>
          <a:lstStyle/>
          <a:p>
            <a:r>
              <a:rPr lang="sv-SE" dirty="0"/>
              <a:t>En patient som får fel läkemedel kan få biverkningar, interaktioner med andra läkemedel och också bli kvar på vårdavdelningen längre än planerat.</a:t>
            </a:r>
          </a:p>
          <a:p>
            <a:endParaRPr lang="sv-SE" dirty="0"/>
          </a:p>
          <a:p>
            <a:r>
              <a:rPr lang="sv-SE" dirty="0"/>
              <a:t>Diskutera vad som krävs för att kunna iordningställa, administrera och överlämna läkemedel på ett patientsäkert sätt på vår enhet.</a:t>
            </a:r>
          </a:p>
        </p:txBody>
      </p:sp>
    </p:spTree>
    <p:extLst>
      <p:ext uri="{BB962C8B-B14F-4D97-AF65-F5344CB8AC3E}">
        <p14:creationId xmlns:p14="http://schemas.microsoft.com/office/powerpoint/2010/main" val="270814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solidFill>
                  <a:schemeClr val="tx1"/>
                </a:solidFill>
              </a:rPr>
              <a:t>Gunnar 73 år – </a:t>
            </a:r>
            <a:r>
              <a:rPr lang="sv-SE" sz="2000" dirty="0" err="1">
                <a:solidFill>
                  <a:schemeClr val="tx1"/>
                </a:solidFill>
              </a:rPr>
              <a:t>Enalapril</a:t>
            </a:r>
            <a:r>
              <a:rPr lang="sv-SE" sz="2000" dirty="0">
                <a:solidFill>
                  <a:schemeClr val="tx1"/>
                </a:solidFill>
              </a:rPr>
              <a:t> </a:t>
            </a:r>
            <a:r>
              <a:rPr lang="sv-SE" sz="2000" dirty="0" err="1">
                <a:solidFill>
                  <a:schemeClr val="tx1"/>
                </a:solidFill>
              </a:rPr>
              <a:t>comp</a:t>
            </a:r>
            <a:r>
              <a:rPr lang="sv-SE" sz="2000" dirty="0">
                <a:solidFill>
                  <a:schemeClr val="tx1"/>
                </a:solidFill>
              </a:rPr>
              <a:t> fanns inte, fick istället </a:t>
            </a:r>
            <a:r>
              <a:rPr lang="sv-SE" sz="2000" dirty="0" err="1">
                <a:solidFill>
                  <a:schemeClr val="tx1"/>
                </a:solidFill>
              </a:rPr>
              <a:t>Enalapril</a:t>
            </a:r>
            <a:r>
              <a:rPr lang="sv-SE" sz="2000" dirty="0">
                <a:solidFill>
                  <a:schemeClr val="tx1"/>
                </a:solidFill>
              </a:rPr>
              <a:t> 5 mg</a:t>
            </a:r>
            <a:br>
              <a:rPr lang="sv-SE" dirty="0"/>
            </a:br>
            <a:endParaRPr lang="sv-SE" dirty="0"/>
          </a:p>
        </p:txBody>
      </p:sp>
      <p:sp>
        <p:nvSpPr>
          <p:cNvPr id="5" name="Platshållare för innehåll 4">
            <a:extLst>
              <a:ext uri="{FF2B5EF4-FFF2-40B4-BE49-F238E27FC236}">
                <a16:creationId xmlns:a16="http://schemas.microsoft.com/office/drawing/2014/main" id="{296901D2-63BE-4026-B0C7-D0FEB946CEDF}"/>
              </a:ext>
            </a:extLst>
          </p:cNvPr>
          <p:cNvSpPr>
            <a:spLocks noGrp="1"/>
          </p:cNvSpPr>
          <p:nvPr>
            <p:ph idx="1"/>
          </p:nvPr>
        </p:nvSpPr>
        <p:spPr/>
        <p:txBody>
          <a:bodyPr/>
          <a:lstStyle/>
          <a:p>
            <a:endParaRPr lang="sv-SE" dirty="0"/>
          </a:p>
          <a:p>
            <a:endParaRPr lang="sv-SE" dirty="0"/>
          </a:p>
          <a:p>
            <a:endParaRPr lang="sv-SE" dirty="0"/>
          </a:p>
          <a:p>
            <a:endParaRPr lang="sv-SE" dirty="0"/>
          </a:p>
          <a:p>
            <a:endParaRPr lang="sv-SE" dirty="0"/>
          </a:p>
        </p:txBody>
      </p:sp>
      <p:pic>
        <p:nvPicPr>
          <p:cNvPr id="6" name="Bildobjekt 5">
            <a:extLst>
              <a:ext uri="{FF2B5EF4-FFF2-40B4-BE49-F238E27FC236}">
                <a16:creationId xmlns:a16="http://schemas.microsoft.com/office/drawing/2014/main" id="{B1C961EF-7F34-401B-83F0-69F3B507D141}"/>
              </a:ext>
            </a:extLst>
          </p:cNvPr>
          <p:cNvPicPr>
            <a:picLocks noChangeAspect="1"/>
          </p:cNvPicPr>
          <p:nvPr/>
        </p:nvPicPr>
        <p:blipFill>
          <a:blip r:embed="rId3"/>
          <a:stretch>
            <a:fillRect/>
          </a:stretch>
        </p:blipFill>
        <p:spPr>
          <a:xfrm>
            <a:off x="1907704" y="1884154"/>
            <a:ext cx="4221458" cy="3777094"/>
          </a:xfrm>
          <a:prstGeom prst="rect">
            <a:avLst/>
          </a:prstGeom>
        </p:spPr>
      </p:pic>
    </p:spTree>
    <p:extLst>
      <p:ext uri="{BB962C8B-B14F-4D97-AF65-F5344CB8AC3E}">
        <p14:creationId xmlns:p14="http://schemas.microsoft.com/office/powerpoint/2010/main" val="262173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2722D7-92C7-4E8F-9E72-0195A45CDFF6}"/>
              </a:ext>
            </a:extLst>
          </p:cNvPr>
          <p:cNvSpPr>
            <a:spLocks noGrp="1"/>
          </p:cNvSpPr>
          <p:nvPr>
            <p:ph type="title"/>
          </p:nvPr>
        </p:nvSpPr>
        <p:spPr>
          <a:xfrm>
            <a:off x="468313" y="1052215"/>
            <a:ext cx="8229600" cy="1512689"/>
          </a:xfrm>
        </p:spPr>
        <p:txBody>
          <a:bodyPr/>
          <a:lstStyle/>
          <a:p>
            <a:r>
              <a:rPr lang="sv-SE" sz="2000" dirty="0">
                <a:solidFill>
                  <a:schemeClr val="tx1"/>
                </a:solidFill>
              </a:rPr>
              <a:t>Kerstin Nilsson låg både i säng 5:2 (KN f 1948) och 7:3 (KN f 1943). </a:t>
            </a:r>
            <a:br>
              <a:rPr lang="sv-SE" sz="2000" dirty="0">
                <a:solidFill>
                  <a:schemeClr val="tx1"/>
                </a:solidFill>
              </a:rPr>
            </a:br>
            <a:r>
              <a:rPr lang="sv-SE" sz="2000" dirty="0">
                <a:solidFill>
                  <a:schemeClr val="tx1"/>
                </a:solidFill>
              </a:rPr>
              <a:t>Säng 5:2 fick insulinet som skulle till 7:3</a:t>
            </a:r>
            <a:br>
              <a:rPr lang="sv-SE" dirty="0"/>
            </a:br>
            <a:endParaRPr lang="sv-SE" dirty="0"/>
          </a:p>
        </p:txBody>
      </p:sp>
      <p:pic>
        <p:nvPicPr>
          <p:cNvPr id="4" name="Platshållare för innehåll 3">
            <a:extLst>
              <a:ext uri="{FF2B5EF4-FFF2-40B4-BE49-F238E27FC236}">
                <a16:creationId xmlns:a16="http://schemas.microsoft.com/office/drawing/2014/main" id="{D76FE150-DD2B-4BD0-AE4E-AD5F5777EB67}"/>
              </a:ext>
            </a:extLst>
          </p:cNvPr>
          <p:cNvPicPr>
            <a:picLocks noGrp="1" noChangeAspect="1"/>
          </p:cNvPicPr>
          <p:nvPr>
            <p:ph idx="1"/>
          </p:nvPr>
        </p:nvPicPr>
        <p:blipFill>
          <a:blip r:embed="rId2"/>
          <a:stretch>
            <a:fillRect/>
          </a:stretch>
        </p:blipFill>
        <p:spPr>
          <a:xfrm>
            <a:off x="1691684" y="2062163"/>
            <a:ext cx="5782857" cy="4103687"/>
          </a:xfrm>
          <a:prstGeom prst="rect">
            <a:avLst/>
          </a:prstGeom>
        </p:spPr>
      </p:pic>
    </p:spTree>
    <p:extLst>
      <p:ext uri="{BB962C8B-B14F-4D97-AF65-F5344CB8AC3E}">
        <p14:creationId xmlns:p14="http://schemas.microsoft.com/office/powerpoint/2010/main" val="184563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22A27-80A9-43CD-B304-A30C92D158FE}"/>
              </a:ext>
            </a:extLst>
          </p:cNvPr>
          <p:cNvSpPr>
            <a:spLocks noGrp="1"/>
          </p:cNvSpPr>
          <p:nvPr>
            <p:ph type="title"/>
          </p:nvPr>
        </p:nvSpPr>
        <p:spPr>
          <a:xfrm>
            <a:off x="468313" y="1052215"/>
            <a:ext cx="8229600" cy="2088753"/>
          </a:xfrm>
        </p:spPr>
        <p:txBody>
          <a:bodyPr/>
          <a:lstStyle/>
          <a:p>
            <a:r>
              <a:rPr lang="sv-SE" sz="2400" dirty="0">
                <a:solidFill>
                  <a:schemeClr val="tx1"/>
                </a:solidFill>
              </a:rPr>
              <a:t>Ove 64 år – Står på </a:t>
            </a:r>
            <a:r>
              <a:rPr lang="sv-SE" sz="2400" dirty="0" err="1">
                <a:solidFill>
                  <a:schemeClr val="tx1"/>
                </a:solidFill>
              </a:rPr>
              <a:t>Waran</a:t>
            </a:r>
            <a:r>
              <a:rPr lang="sv-SE" sz="2400" dirty="0">
                <a:solidFill>
                  <a:schemeClr val="tx1"/>
                </a:solidFill>
              </a:rPr>
              <a:t>, ordination saknas</a:t>
            </a:r>
            <a:br>
              <a:rPr lang="sv-SE" sz="2400" dirty="0">
                <a:solidFill>
                  <a:schemeClr val="tx1"/>
                </a:solidFill>
              </a:rPr>
            </a:br>
            <a:r>
              <a:rPr lang="sv-SE" sz="2400" dirty="0">
                <a:solidFill>
                  <a:schemeClr val="tx1"/>
                </a:solidFill>
              </a:rPr>
              <a:t>- Fick gårdagens dos</a:t>
            </a:r>
            <a:br>
              <a:rPr lang="sv-SE" sz="2400" dirty="0">
                <a:solidFill>
                  <a:schemeClr val="tx1"/>
                </a:solidFill>
              </a:rPr>
            </a:br>
            <a:r>
              <a:rPr lang="sv-SE" sz="2400" dirty="0">
                <a:solidFill>
                  <a:schemeClr val="tx1"/>
                </a:solidFill>
              </a:rPr>
              <a:t>- Fick ingen dos</a:t>
            </a:r>
            <a:br>
              <a:rPr lang="sv-SE" dirty="0"/>
            </a:br>
            <a:endParaRPr lang="sv-SE" dirty="0"/>
          </a:p>
        </p:txBody>
      </p:sp>
      <p:sp>
        <p:nvSpPr>
          <p:cNvPr id="3" name="Platshållare för innehåll 2">
            <a:extLst>
              <a:ext uri="{FF2B5EF4-FFF2-40B4-BE49-F238E27FC236}">
                <a16:creationId xmlns:a16="http://schemas.microsoft.com/office/drawing/2014/main" id="{E184F368-D797-4356-A6DF-1DA1ABC72013}"/>
              </a:ext>
            </a:extLst>
          </p:cNvPr>
          <p:cNvSpPr>
            <a:spLocks noGrp="1"/>
          </p:cNvSpPr>
          <p:nvPr>
            <p:ph idx="1"/>
          </p:nvPr>
        </p:nvSpPr>
        <p:spPr>
          <a:xfrm>
            <a:off x="468313" y="2636912"/>
            <a:ext cx="8229600" cy="3528392"/>
          </a:xfrm>
        </p:spPr>
        <p:txBody>
          <a:bodyPr/>
          <a:lstStyle/>
          <a:p>
            <a:pPr marL="457200" lvl="1" indent="0">
              <a:buNone/>
            </a:pPr>
            <a:r>
              <a:rPr lang="sv-SE" sz="4000" dirty="0"/>
              <a:t>			</a:t>
            </a:r>
            <a:r>
              <a:rPr lang="sv-SE" sz="4000" dirty="0">
                <a:solidFill>
                  <a:schemeClr val="accent6"/>
                </a:solidFill>
              </a:rPr>
              <a:t>A – ansikte</a:t>
            </a:r>
          </a:p>
          <a:p>
            <a:pPr marL="457200" lvl="1" indent="0">
              <a:buNone/>
            </a:pPr>
            <a:r>
              <a:rPr lang="sv-SE" sz="4000" dirty="0"/>
              <a:t>			</a:t>
            </a:r>
            <a:r>
              <a:rPr lang="sv-SE" sz="4000" dirty="0">
                <a:solidFill>
                  <a:schemeClr val="accent5"/>
                </a:solidFill>
              </a:rPr>
              <a:t>K – kroppsdel</a:t>
            </a:r>
          </a:p>
          <a:p>
            <a:pPr marL="457200" lvl="1" indent="0">
              <a:buNone/>
            </a:pPr>
            <a:r>
              <a:rPr lang="sv-SE" sz="4000" dirty="0"/>
              <a:t>			</a:t>
            </a:r>
            <a:r>
              <a:rPr lang="sv-SE" sz="4000" dirty="0">
                <a:solidFill>
                  <a:schemeClr val="accent3"/>
                </a:solidFill>
              </a:rPr>
              <a:t>U – uttal</a:t>
            </a:r>
          </a:p>
          <a:p>
            <a:pPr marL="457200" lvl="1" indent="0">
              <a:buNone/>
            </a:pPr>
            <a:r>
              <a:rPr lang="sv-SE" sz="4000" dirty="0"/>
              <a:t>			</a:t>
            </a:r>
            <a:r>
              <a:rPr lang="sv-SE" sz="4000" dirty="0">
                <a:solidFill>
                  <a:srgbClr val="FF0000"/>
                </a:solidFill>
              </a:rPr>
              <a:t>T – tid</a:t>
            </a:r>
          </a:p>
          <a:p>
            <a:pPr marL="457200" lvl="1" indent="0">
              <a:buNone/>
            </a:pPr>
            <a:r>
              <a:rPr lang="sv-SE" sz="4000" dirty="0"/>
              <a:t>		</a:t>
            </a:r>
          </a:p>
          <a:p>
            <a:pPr marL="457200" lvl="1" indent="0">
              <a:buNone/>
            </a:pPr>
            <a:endParaRPr lang="sv-SE" dirty="0"/>
          </a:p>
        </p:txBody>
      </p:sp>
    </p:spTree>
    <p:extLst>
      <p:ext uri="{BB962C8B-B14F-4D97-AF65-F5344CB8AC3E}">
        <p14:creationId xmlns:p14="http://schemas.microsoft.com/office/powerpoint/2010/main" val="26495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DEF01A-4EF0-4B68-8EBA-C8C9EEBBC954}"/>
              </a:ext>
            </a:extLst>
          </p:cNvPr>
          <p:cNvSpPr>
            <a:spLocks noGrp="1"/>
          </p:cNvSpPr>
          <p:nvPr>
            <p:ph type="title"/>
          </p:nvPr>
        </p:nvSpPr>
        <p:spPr>
          <a:xfrm>
            <a:off x="468313" y="1052214"/>
            <a:ext cx="8229600" cy="1224657"/>
          </a:xfrm>
        </p:spPr>
        <p:txBody>
          <a:bodyPr/>
          <a:lstStyle/>
          <a:p>
            <a:r>
              <a:rPr lang="sv-SE" sz="2400" dirty="0" err="1">
                <a:solidFill>
                  <a:schemeClr val="tx1"/>
                </a:solidFill>
              </a:rPr>
              <a:t>Ssk</a:t>
            </a:r>
            <a:r>
              <a:rPr lang="sv-SE" sz="2400" dirty="0">
                <a:solidFill>
                  <a:schemeClr val="tx1"/>
                </a:solidFill>
              </a:rPr>
              <a:t> som iordningställer kvällsmedicinerna till Signe 93 år ber </a:t>
            </a:r>
            <a:r>
              <a:rPr lang="sv-SE" sz="2400" dirty="0" err="1">
                <a:solidFill>
                  <a:schemeClr val="tx1"/>
                </a:solidFill>
              </a:rPr>
              <a:t>usk</a:t>
            </a:r>
            <a:r>
              <a:rPr lang="sv-SE" sz="2400" dirty="0">
                <a:solidFill>
                  <a:schemeClr val="tx1"/>
                </a:solidFill>
              </a:rPr>
              <a:t> att ge Signe medicinen. </a:t>
            </a:r>
            <a:r>
              <a:rPr lang="sv-SE" sz="2400" dirty="0" err="1">
                <a:solidFill>
                  <a:schemeClr val="tx1"/>
                </a:solidFill>
              </a:rPr>
              <a:t>Usk</a:t>
            </a:r>
            <a:r>
              <a:rPr lang="sv-SE" sz="2400" dirty="0">
                <a:solidFill>
                  <a:schemeClr val="tx1"/>
                </a:solidFill>
              </a:rPr>
              <a:t> ställde in burken på bordet men tänkte inte på att se att hon tog medicinerna</a:t>
            </a:r>
          </a:p>
        </p:txBody>
      </p:sp>
      <p:pic>
        <p:nvPicPr>
          <p:cNvPr id="4" name="Platshållare för innehåll 3">
            <a:extLst>
              <a:ext uri="{FF2B5EF4-FFF2-40B4-BE49-F238E27FC236}">
                <a16:creationId xmlns:a16="http://schemas.microsoft.com/office/drawing/2014/main" id="{427FC11F-8378-4F84-B15B-BBAD62A56180}"/>
              </a:ext>
            </a:extLst>
          </p:cNvPr>
          <p:cNvPicPr>
            <a:picLocks noGrp="1" noChangeAspect="1"/>
          </p:cNvPicPr>
          <p:nvPr>
            <p:ph idx="1"/>
          </p:nvPr>
        </p:nvPicPr>
        <p:blipFill>
          <a:blip r:embed="rId2"/>
          <a:stretch>
            <a:fillRect/>
          </a:stretch>
        </p:blipFill>
        <p:spPr>
          <a:xfrm>
            <a:off x="1547664" y="2918336"/>
            <a:ext cx="4752528" cy="3103002"/>
          </a:xfrm>
          <a:prstGeom prst="rect">
            <a:avLst/>
          </a:prstGeom>
        </p:spPr>
      </p:pic>
    </p:spTree>
    <p:extLst>
      <p:ext uri="{BB962C8B-B14F-4D97-AF65-F5344CB8AC3E}">
        <p14:creationId xmlns:p14="http://schemas.microsoft.com/office/powerpoint/2010/main" val="211892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AF1876-DB17-4D9B-8E58-4A55BF3C0DC8}"/>
              </a:ext>
            </a:extLst>
          </p:cNvPr>
          <p:cNvSpPr>
            <a:spLocks noGrp="1"/>
          </p:cNvSpPr>
          <p:nvPr>
            <p:ph type="title"/>
          </p:nvPr>
        </p:nvSpPr>
        <p:spPr>
          <a:xfrm>
            <a:off x="468313" y="836713"/>
            <a:ext cx="8229600" cy="1152127"/>
          </a:xfrm>
        </p:spPr>
        <p:txBody>
          <a:bodyPr/>
          <a:lstStyle/>
          <a:p>
            <a:r>
              <a:rPr lang="sv-SE" sz="3200" dirty="0"/>
              <a:t>Att diskutera: Iordningställande, administration och överlämnande av läkemedel</a:t>
            </a:r>
          </a:p>
        </p:txBody>
      </p:sp>
      <p:sp>
        <p:nvSpPr>
          <p:cNvPr id="3" name="Platshållare för innehåll 2">
            <a:extLst>
              <a:ext uri="{FF2B5EF4-FFF2-40B4-BE49-F238E27FC236}">
                <a16:creationId xmlns:a16="http://schemas.microsoft.com/office/drawing/2014/main" id="{503AAD50-D609-48F5-A17F-58D973D30435}"/>
              </a:ext>
            </a:extLst>
          </p:cNvPr>
          <p:cNvSpPr>
            <a:spLocks noGrp="1"/>
          </p:cNvSpPr>
          <p:nvPr>
            <p:ph idx="1"/>
          </p:nvPr>
        </p:nvSpPr>
        <p:spPr>
          <a:xfrm>
            <a:off x="468313" y="2061618"/>
            <a:ext cx="8229600" cy="3959670"/>
          </a:xfrm>
        </p:spPr>
        <p:txBody>
          <a:bodyPr/>
          <a:lstStyle/>
          <a:p>
            <a:r>
              <a:rPr lang="sv-SE" sz="2800" dirty="0"/>
              <a:t>Vad har vi för rutiner idag?</a:t>
            </a:r>
          </a:p>
          <a:p>
            <a:r>
              <a:rPr lang="sv-SE" sz="2800" dirty="0"/>
              <a:t>Finns det risksituationer i vår verksamhet?</a:t>
            </a:r>
          </a:p>
          <a:p>
            <a:r>
              <a:rPr lang="sv-SE" sz="2800" dirty="0"/>
              <a:t>Finns det något vi behöver förändra?</a:t>
            </a:r>
          </a:p>
          <a:p>
            <a:endParaRPr lang="sv-SE" dirty="0"/>
          </a:p>
        </p:txBody>
      </p:sp>
    </p:spTree>
    <p:extLst>
      <p:ext uri="{BB962C8B-B14F-4D97-AF65-F5344CB8AC3E}">
        <p14:creationId xmlns:p14="http://schemas.microsoft.com/office/powerpoint/2010/main" val="11676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F9AB0-C3F0-4B79-96F4-8931DC0BD19B}"/>
              </a:ext>
            </a:extLst>
          </p:cNvPr>
          <p:cNvSpPr>
            <a:spLocks noGrp="1"/>
          </p:cNvSpPr>
          <p:nvPr>
            <p:ph type="title"/>
          </p:nvPr>
        </p:nvSpPr>
        <p:spPr/>
        <p:txBody>
          <a:bodyPr/>
          <a:lstStyle/>
          <a:p>
            <a:r>
              <a:rPr lang="sv-SE" sz="4400" dirty="0"/>
              <a:t>Hur går vi vidare?</a:t>
            </a:r>
          </a:p>
        </p:txBody>
      </p:sp>
      <p:sp>
        <p:nvSpPr>
          <p:cNvPr id="3" name="Platshållare för innehåll 2">
            <a:extLst>
              <a:ext uri="{FF2B5EF4-FFF2-40B4-BE49-F238E27FC236}">
                <a16:creationId xmlns:a16="http://schemas.microsoft.com/office/drawing/2014/main" id="{CF84784C-04D8-4280-AD2A-B4235E6EAA6F}"/>
              </a:ext>
            </a:extLst>
          </p:cNvPr>
          <p:cNvSpPr>
            <a:spLocks noGrp="1"/>
          </p:cNvSpPr>
          <p:nvPr>
            <p:ph idx="1"/>
          </p:nvPr>
        </p:nvSpPr>
        <p:spPr/>
        <p:txBody>
          <a:bodyPr/>
          <a:lstStyle/>
          <a:p>
            <a:r>
              <a:rPr lang="sv-SE" sz="2800" dirty="0"/>
              <a:t>Åtgärder för säkrare:</a:t>
            </a:r>
          </a:p>
          <a:p>
            <a:pPr lvl="1"/>
            <a:r>
              <a:rPr lang="sv-SE" sz="2800" dirty="0"/>
              <a:t> Iordningställande, </a:t>
            </a:r>
          </a:p>
          <a:p>
            <a:pPr lvl="1"/>
            <a:r>
              <a:rPr lang="sv-SE" sz="2800" dirty="0"/>
              <a:t>Administration och </a:t>
            </a:r>
          </a:p>
          <a:p>
            <a:pPr lvl="1"/>
            <a:r>
              <a:rPr lang="sv-SE" sz="2800" dirty="0"/>
              <a:t>Överlämnande av läkemedel</a:t>
            </a:r>
          </a:p>
          <a:p>
            <a:r>
              <a:rPr lang="sv-SE" sz="2800" dirty="0"/>
              <a:t>Datum för uppföljning?</a:t>
            </a:r>
          </a:p>
        </p:txBody>
      </p:sp>
    </p:spTree>
    <p:extLst>
      <p:ext uri="{BB962C8B-B14F-4D97-AF65-F5344CB8AC3E}">
        <p14:creationId xmlns:p14="http://schemas.microsoft.com/office/powerpoint/2010/main" val="237826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180E4-755C-4D20-8356-C35D6C3AE15D}"/>
              </a:ext>
            </a:extLst>
          </p:cNvPr>
          <p:cNvSpPr>
            <a:spLocks noGrp="1"/>
          </p:cNvSpPr>
          <p:nvPr>
            <p:ph type="title"/>
          </p:nvPr>
        </p:nvSpPr>
        <p:spPr>
          <a:xfrm>
            <a:off x="468313" y="836713"/>
            <a:ext cx="8229600" cy="792087"/>
          </a:xfrm>
        </p:spPr>
        <p:txBody>
          <a:bodyPr/>
          <a:lstStyle/>
          <a:p>
            <a:r>
              <a:rPr lang="sv-SE" sz="4400" dirty="0"/>
              <a:t>Sammanfattning</a:t>
            </a:r>
          </a:p>
        </p:txBody>
      </p:sp>
      <p:sp>
        <p:nvSpPr>
          <p:cNvPr id="3" name="Platshållare för innehåll 2">
            <a:extLst>
              <a:ext uri="{FF2B5EF4-FFF2-40B4-BE49-F238E27FC236}">
                <a16:creationId xmlns:a16="http://schemas.microsoft.com/office/drawing/2014/main" id="{8E83CC0F-93FD-4791-A6FD-57E253B1AB49}"/>
              </a:ext>
            </a:extLst>
          </p:cNvPr>
          <p:cNvSpPr>
            <a:spLocks noGrp="1"/>
          </p:cNvSpPr>
          <p:nvPr>
            <p:ph idx="1"/>
          </p:nvPr>
        </p:nvSpPr>
        <p:spPr>
          <a:xfrm>
            <a:off x="468313" y="1700807"/>
            <a:ext cx="8229600" cy="4464497"/>
          </a:xfrm>
        </p:spPr>
        <p:txBody>
          <a:bodyPr/>
          <a:lstStyle/>
          <a:p>
            <a:pPr lvl="0"/>
            <a:r>
              <a:rPr lang="sv-SE" dirty="0"/>
              <a:t>Rätt patient</a:t>
            </a:r>
          </a:p>
          <a:p>
            <a:pPr lvl="0"/>
            <a:r>
              <a:rPr lang="sv-SE" dirty="0"/>
              <a:t>Rätt läkemedel</a:t>
            </a:r>
          </a:p>
          <a:p>
            <a:pPr lvl="0"/>
            <a:r>
              <a:rPr lang="sv-SE" dirty="0"/>
              <a:t>Rätt läkemedelsform</a:t>
            </a:r>
          </a:p>
          <a:p>
            <a:pPr lvl="0"/>
            <a:r>
              <a:rPr lang="sv-SE" dirty="0"/>
              <a:t>Rätt läkemedlets styrka</a:t>
            </a:r>
          </a:p>
          <a:p>
            <a:pPr lvl="0"/>
            <a:r>
              <a:rPr lang="sv-SE" dirty="0"/>
              <a:t>Rätt dosering</a:t>
            </a:r>
          </a:p>
          <a:p>
            <a:pPr lvl="0"/>
            <a:r>
              <a:rPr lang="sv-SE" dirty="0"/>
              <a:t>Rätt administreringssätt</a:t>
            </a:r>
          </a:p>
          <a:p>
            <a:r>
              <a:rPr lang="sv-SE" dirty="0"/>
              <a:t>Rätt administreringstillfällen</a:t>
            </a:r>
          </a:p>
          <a:p>
            <a:r>
              <a:rPr lang="sv-SE" dirty="0"/>
              <a:t>Rätt tid</a:t>
            </a:r>
          </a:p>
        </p:txBody>
      </p:sp>
      <p:pic>
        <p:nvPicPr>
          <p:cNvPr id="4" name="Bildobjekt 3">
            <a:extLst>
              <a:ext uri="{FF2B5EF4-FFF2-40B4-BE49-F238E27FC236}">
                <a16:creationId xmlns:a16="http://schemas.microsoft.com/office/drawing/2014/main" id="{D6B54651-88A3-4C0E-8D24-83D12D436C3E}"/>
              </a:ext>
            </a:extLst>
          </p:cNvPr>
          <p:cNvPicPr>
            <a:picLocks noChangeAspect="1"/>
          </p:cNvPicPr>
          <p:nvPr/>
        </p:nvPicPr>
        <p:blipFill>
          <a:blip r:embed="rId2"/>
          <a:stretch>
            <a:fillRect/>
          </a:stretch>
        </p:blipFill>
        <p:spPr>
          <a:xfrm rot="20506113">
            <a:off x="3787579" y="1900084"/>
            <a:ext cx="4462659" cy="1225402"/>
          </a:xfrm>
          <a:prstGeom prst="rect">
            <a:avLst/>
          </a:prstGeom>
        </p:spPr>
      </p:pic>
      <p:pic>
        <p:nvPicPr>
          <p:cNvPr id="5" name="Bildobjekt 4">
            <a:extLst>
              <a:ext uri="{FF2B5EF4-FFF2-40B4-BE49-F238E27FC236}">
                <a16:creationId xmlns:a16="http://schemas.microsoft.com/office/drawing/2014/main" id="{685DAA3E-C48D-4841-9124-991E0A363669}"/>
              </a:ext>
            </a:extLst>
          </p:cNvPr>
          <p:cNvPicPr>
            <a:picLocks noChangeAspect="1"/>
          </p:cNvPicPr>
          <p:nvPr/>
        </p:nvPicPr>
        <p:blipFill>
          <a:blip r:embed="rId3"/>
          <a:stretch>
            <a:fillRect/>
          </a:stretch>
        </p:blipFill>
        <p:spPr>
          <a:xfrm rot="19773862">
            <a:off x="4617693" y="3554654"/>
            <a:ext cx="4029075" cy="571500"/>
          </a:xfrm>
          <a:prstGeom prst="rect">
            <a:avLst/>
          </a:prstGeom>
        </p:spPr>
      </p:pic>
    </p:spTree>
    <p:extLst>
      <p:ext uri="{BB962C8B-B14F-4D97-AF65-F5344CB8AC3E}">
        <p14:creationId xmlns:p14="http://schemas.microsoft.com/office/powerpoint/2010/main" val="3645207968"/>
      </p:ext>
    </p:extLst>
  </p:cSld>
  <p:clrMapOvr>
    <a:masterClrMapping/>
  </p:clrMapOvr>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CEF26347-2EBB-4F56-BC0C-0ED248B395F5}"/>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AC8F0FAD-47C7-49FD-895A-B0C52AFA1F18}"/>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E51C29E-171E-45D7-AC17-76E4FA541FCC}"/>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4CAA1931-D01A-4275-B55E-BB46355E4A88}"/>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28AD6BA9-3606-484D-A330-0F9E90D241B3}"/>
    </a:ext>
  </a:extLst>
</a:theme>
</file>

<file path=ppt/theme/theme6.xml><?xml version="1.0" encoding="utf-8"?>
<a:theme xmlns:a="http://schemas.openxmlformats.org/drawingml/2006/main" name="RVN Blank med sidfot">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F2255BA-94E9-44FD-996C-8BC2930B6D4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1EED2-69C7-4265-81C4-A1F87D13AF97}">
  <ds:schemaRefs>
    <ds:schemaRef ds:uri="http://schemas.microsoft.com/sharepoint/v3/contenttype/forms"/>
  </ds:schemaRefs>
</ds:datastoreItem>
</file>

<file path=customXml/itemProps2.xml><?xml version="1.0" encoding="utf-8"?>
<ds:datastoreItem xmlns:ds="http://schemas.openxmlformats.org/officeDocument/2006/customXml" ds:itemID="{69D0BC15-E58F-4798-B441-7B9BA92706EC}">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f43a4422-3c3a-438f-a032-623ffbe8c904"/>
    <ds:schemaRef ds:uri="http://www.w3.org/XML/1998/namespace"/>
  </ds:schemaRefs>
</ds:datastoreItem>
</file>

<file path=customXml/itemProps3.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RVN Powerpoint Mall</Template>
  <TotalTime>216</TotalTime>
  <Words>556</Words>
  <Application>Microsoft Office PowerPoint</Application>
  <PresentationFormat>Bildspel på skärmen (4:3)</PresentationFormat>
  <Paragraphs>62</Paragraphs>
  <Slides>9</Slides>
  <Notes>3</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9</vt:i4>
      </vt:variant>
    </vt:vector>
  </HeadingPairs>
  <TitlesOfParts>
    <vt:vector size="17" baseType="lpstr">
      <vt:lpstr>Arial</vt:lpstr>
      <vt:lpstr>Calibri</vt:lpstr>
      <vt:lpstr>RVN Blå (Standard)</vt:lpstr>
      <vt:lpstr>RVN Grön</vt:lpstr>
      <vt:lpstr>RVN Gul</vt:lpstr>
      <vt:lpstr>RVN Lila</vt:lpstr>
      <vt:lpstr>RVN Orange</vt:lpstr>
      <vt:lpstr>RVN Blank med sidfot</vt:lpstr>
      <vt:lpstr>Iordningställande, administration och överlämnande av läkemedel</vt:lpstr>
      <vt:lpstr>Syfte med avsnittet</vt:lpstr>
      <vt:lpstr>Gunnar 73 år – Enalapril comp fanns inte, fick istället Enalapril 5 mg </vt:lpstr>
      <vt:lpstr>Kerstin Nilsson låg både i säng 5:2 (KN f 1948) och 7:3 (KN f 1943).  Säng 5:2 fick insulinet som skulle till 7:3 </vt:lpstr>
      <vt:lpstr>Ove 64 år – Står på Waran, ordination saknas - Fick gårdagens dos - Fick ingen dos </vt:lpstr>
      <vt:lpstr>Ssk som iordningställer kvällsmedicinerna till Signe 93 år ber usk att ge Signe medicinen. Usk ställde in burken på bordet men tänkte inte på att se att hon tog medicinerna</vt:lpstr>
      <vt:lpstr>Att diskutera: Iordningställande, administration och överlämnande av läkemedel</vt:lpstr>
      <vt:lpstr>Hur går vi vidare?</vt:lpstr>
      <vt:lpstr>Sammanfattning</vt:lpstr>
    </vt:vector>
  </TitlesOfParts>
  <Company>Landstinget Västernorrland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Alsén Lindström</dc:creator>
  <cp:lastModifiedBy>Maria Vestman</cp:lastModifiedBy>
  <cp:revision>23</cp:revision>
  <dcterms:created xsi:type="dcterms:W3CDTF">2019-04-05T11:03:26Z</dcterms:created>
  <dcterms:modified xsi:type="dcterms:W3CDTF">2019-11-25T12:45:14Z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