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9" r:id="rId2"/>
    <p:sldId id="282" r:id="rId3"/>
    <p:sldId id="293" r:id="rId4"/>
    <p:sldId id="294" r:id="rId5"/>
    <p:sldId id="295" r:id="rId6"/>
    <p:sldId id="296" r:id="rId7"/>
    <p:sldId id="297" r:id="rId8"/>
    <p:sldId id="292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99" autoAdjust="0"/>
    <p:restoredTop sz="94825" autoAdjust="0"/>
  </p:normalViewPr>
  <p:slideViewPr>
    <p:cSldViewPr>
      <p:cViewPr>
        <p:scale>
          <a:sx n="150" d="100"/>
          <a:sy n="150" d="100"/>
        </p:scale>
        <p:origin x="784" y="-10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5" d="100"/>
        <a:sy n="8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0A93F-FF3C-2A48-9FFC-1F3961394327}" type="datetimeFigureOut">
              <a:rPr lang="sv-SE" smtClean="0"/>
              <a:t>2017-06-29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D7A87-9A4A-A749-AF27-F8F3BE754FD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5590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D7A87-9A4A-A749-AF27-F8F3BE754FD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319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D7A87-9A4A-A749-AF27-F8F3BE754FD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2216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D7A87-9A4A-A749-AF27-F8F3BE754FD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1329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D7A87-9A4A-A749-AF27-F8F3BE754FD1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5792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D7A87-9A4A-A749-AF27-F8F3BE754FD1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785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D7A87-9A4A-A749-AF27-F8F3BE754FD1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879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D7A87-9A4A-A749-AF27-F8F3BE754FD1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9754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D7A87-9A4A-A749-AF27-F8F3BE754FD1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7798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11375-8ED5-44EF-84C7-FD57C3274415}" type="slidenum">
              <a:rPr lang="sv-SE">
                <a:solidFill>
                  <a:srgbClr val="000000"/>
                </a:solidFill>
              </a:rPr>
              <a:pPr/>
              <a:t>‹Nr.›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980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54E7E-61A8-4EE5-ABB9-D4213B56F0A3}" type="slidenum">
              <a:rPr lang="sv-SE">
                <a:solidFill>
                  <a:srgbClr val="000000"/>
                </a:solidFill>
              </a:rPr>
              <a:pPr/>
              <a:t>‹Nr.›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93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F254F-E34F-41F4-9476-3F7D03ACA87D}" type="slidenum">
              <a:rPr lang="sv-SE">
                <a:solidFill>
                  <a:srgbClr val="000000"/>
                </a:solidFill>
              </a:rPr>
              <a:pPr/>
              <a:t>‹Nr.›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79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8E450-D7CD-495F-A10F-CD2C42109B21}" type="slidenum">
              <a:rPr lang="sv-SE">
                <a:solidFill>
                  <a:srgbClr val="000000"/>
                </a:solidFill>
              </a:rPr>
              <a:pPr/>
              <a:t>‹Nr.›</a:t>
            </a:fld>
            <a:endParaRPr lang="sv-SE">
              <a:solidFill>
                <a:srgbClr val="000000"/>
              </a:solidFill>
            </a:endParaRPr>
          </a:p>
        </p:txBody>
      </p:sp>
      <p:pic>
        <p:nvPicPr>
          <p:cNvPr id="10" name="Bild 2" descr="cid:image002.jpg@01CE47E9.0B21F550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94" y="6084912"/>
            <a:ext cx="6589662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d0666440-67a6-4369-84bf-4e7fe315f06a" descr="cid:B577C23B-52D8-43C4-BB76-3C29FAE99034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093296"/>
            <a:ext cx="1619250" cy="40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94" y="6021288"/>
            <a:ext cx="1736059" cy="402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970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316B8-FEF8-4137-912E-26578785739E}" type="slidenum">
              <a:rPr lang="sv-SE">
                <a:solidFill>
                  <a:srgbClr val="000000"/>
                </a:solidFill>
              </a:rPr>
              <a:pPr/>
              <a:t>‹Nr.›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08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1B36C-CB00-4994-A4D7-A131B2739FFB}" type="slidenum">
              <a:rPr lang="sv-SE">
                <a:solidFill>
                  <a:srgbClr val="000000"/>
                </a:solidFill>
              </a:rPr>
              <a:pPr/>
              <a:t>‹Nr.›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18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0F21A-77A7-45B4-A32A-AF0A9C7936E3}" type="slidenum">
              <a:rPr lang="sv-SE">
                <a:solidFill>
                  <a:srgbClr val="000000"/>
                </a:solidFill>
              </a:rPr>
              <a:pPr/>
              <a:t>‹Nr.›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14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34BCC-FB9E-421F-B7F4-F8D44F5188B2}" type="slidenum">
              <a:rPr lang="sv-SE">
                <a:solidFill>
                  <a:srgbClr val="000000"/>
                </a:solidFill>
              </a:rPr>
              <a:pPr/>
              <a:t>‹Nr.›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23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8E891-8E2C-450B-8850-0268895B8443}" type="slidenum">
              <a:rPr lang="sv-SE">
                <a:solidFill>
                  <a:srgbClr val="000000"/>
                </a:solidFill>
              </a:rPr>
              <a:pPr/>
              <a:t>‹Nr.›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4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0A4C5-CAFC-430C-A9D5-F1934A432502}" type="slidenum">
              <a:rPr lang="sv-SE">
                <a:solidFill>
                  <a:srgbClr val="000000"/>
                </a:solidFill>
              </a:rPr>
              <a:pPr/>
              <a:t>‹Nr.›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03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497D6-2680-4806-A6F6-3B77B446FB4F}" type="slidenum">
              <a:rPr lang="sv-SE">
                <a:solidFill>
                  <a:srgbClr val="000000"/>
                </a:solidFill>
              </a:rPr>
              <a:pPr/>
              <a:t>‹Nr.›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99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67854B-FAA7-4E80-B473-C343DACF685D}" type="slidenum">
              <a:rPr lang="sv-S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15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39580" tIns="45720" rIns="91440" bIns="177744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sz="28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sz="280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255"/>
          <a:stretch/>
        </p:blipFill>
        <p:spPr>
          <a:xfrm>
            <a:off x="179512" y="177180"/>
            <a:ext cx="8784976" cy="797768"/>
          </a:xfrm>
          <a:prstGeom prst="rect">
            <a:avLst/>
          </a:prstGeom>
        </p:spPr>
      </p:pic>
      <p:pic>
        <p:nvPicPr>
          <p:cNvPr id="7" name="Bild 2" descr="cid:image002.jpg@01CE47E9.0B21F55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6084912"/>
            <a:ext cx="4680520" cy="15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ubrik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18" charset="0"/>
              </a:defRPr>
            </a:lvl9pPr>
          </a:lstStyle>
          <a:p>
            <a:r>
              <a:rPr lang="sv-SE" sz="3600" dirty="0" smtClean="0">
                <a:latin typeface="Arial" charset="0"/>
              </a:rPr>
              <a:t>Trygg</a:t>
            </a:r>
            <a:r>
              <a:rPr lang="sv-SE" sz="3600" dirty="0">
                <a:latin typeface="Arial" charset="0"/>
              </a:rPr>
              <a:t>, säker och samordnad vård- och </a:t>
            </a:r>
            <a:r>
              <a:rPr lang="sv-SE" sz="3600" dirty="0" smtClean="0">
                <a:latin typeface="Arial" charset="0"/>
              </a:rPr>
              <a:t>omsorgsprocess</a:t>
            </a:r>
            <a:endParaRPr lang="sv-SE" sz="3600" kern="0" dirty="0"/>
          </a:p>
        </p:txBody>
      </p:sp>
      <p:sp>
        <p:nvSpPr>
          <p:cNvPr id="9" name="Underrubrik 2"/>
          <p:cNvSpPr txBox="1">
            <a:spLocks/>
          </p:cNvSpPr>
          <p:nvPr/>
        </p:nvSpPr>
        <p:spPr bwMode="auto">
          <a:xfrm>
            <a:off x="1043608" y="3717032"/>
            <a:ext cx="7704856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Char char="-"/>
            </a:pPr>
            <a:r>
              <a:rPr lang="sv-SE" sz="2200" i="1" dirty="0" smtClean="0"/>
              <a:t>Ett </a:t>
            </a:r>
            <a:r>
              <a:rPr lang="sv-SE" sz="2200" i="1" dirty="0"/>
              <a:t>projekt om samordning och samverkan mellan kommuner och landsting kring patienter/brukare där det finns ett gemensamt </a:t>
            </a:r>
            <a:r>
              <a:rPr lang="sv-SE" sz="2200" i="1" dirty="0" smtClean="0"/>
              <a:t>vårdansvar</a:t>
            </a:r>
          </a:p>
          <a:p>
            <a:pPr marL="0" indent="0">
              <a:buNone/>
            </a:pPr>
            <a:r>
              <a:rPr lang="sv-SE" sz="2200" i="1" dirty="0" smtClean="0"/>
              <a:t> </a:t>
            </a:r>
          </a:p>
          <a:p>
            <a:pPr marL="0" indent="0">
              <a:buNone/>
            </a:pPr>
            <a:r>
              <a:rPr lang="sv-SE" sz="2200" b="1" dirty="0" smtClean="0">
                <a:latin typeface="Arial" charset="0"/>
              </a:rPr>
              <a:t>	</a:t>
            </a:r>
            <a:r>
              <a:rPr lang="sv-SE" sz="2200" b="1" dirty="0" smtClean="0">
                <a:latin typeface="Arial" charset="0"/>
              </a:rPr>
              <a:t>Information </a:t>
            </a:r>
            <a:r>
              <a:rPr lang="sv-SE" sz="2200" b="1" dirty="0" smtClean="0">
                <a:latin typeface="Arial" charset="0"/>
              </a:rPr>
              <a:t>– </a:t>
            </a:r>
            <a:r>
              <a:rPr lang="sv-SE" sz="2200" b="1" dirty="0">
                <a:latin typeface="Arial" charset="0"/>
              </a:rPr>
              <a:t>J</a:t>
            </a:r>
            <a:r>
              <a:rPr lang="sv-SE" sz="2200" b="1" dirty="0" smtClean="0">
                <a:latin typeface="Arial" charset="0"/>
              </a:rPr>
              <a:t>uni </a:t>
            </a:r>
            <a:r>
              <a:rPr lang="sv-SE" sz="2200" b="1" dirty="0" smtClean="0">
                <a:latin typeface="Arial" charset="0"/>
              </a:rPr>
              <a:t>2017</a:t>
            </a:r>
            <a:endParaRPr lang="sv-SE" sz="2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46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-171400"/>
            <a:ext cx="7772400" cy="1143000"/>
          </a:xfrm>
        </p:spPr>
        <p:txBody>
          <a:bodyPr/>
          <a:lstStyle/>
          <a:p>
            <a:r>
              <a:rPr lang="sv-SE" sz="3800" dirty="0" smtClean="0"/>
              <a:t>Bakgrund</a:t>
            </a:r>
            <a:endParaRPr lang="sv-SE" sz="3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908720"/>
            <a:ext cx="8496944" cy="4351338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lang="sv-SE" sz="2200" dirty="0"/>
              <a:t>Projektet har initierats av beredningsgruppen till </a:t>
            </a:r>
            <a:r>
              <a:rPr lang="sv-SE" sz="2200" dirty="0" err="1" smtClean="0"/>
              <a:t>SocialKola</a:t>
            </a:r>
            <a:r>
              <a:rPr lang="sv-SE" sz="2200" dirty="0" smtClean="0"/>
              <a:t> och består av styrgrupp, projektgrupp och referensgrupperingar med representanter från kommuner, primärvård och specialistsjukvård. </a:t>
            </a:r>
          </a:p>
          <a:p>
            <a:pPr>
              <a:buFont typeface="Arial"/>
              <a:buChar char="•"/>
              <a:defRPr/>
            </a:pPr>
            <a:endParaRPr lang="sv-SE" sz="2200" dirty="0"/>
          </a:p>
          <a:p>
            <a:pPr>
              <a:buFont typeface="Arial"/>
              <a:buChar char="•"/>
              <a:defRPr/>
            </a:pPr>
            <a:r>
              <a:rPr lang="sv-SE" sz="2200" dirty="0" smtClean="0"/>
              <a:t>Projektets </a:t>
            </a:r>
            <a:r>
              <a:rPr lang="sv-SE" sz="2200" dirty="0"/>
              <a:t>övergripande mål är att utveckla </a:t>
            </a:r>
            <a:r>
              <a:rPr lang="sv-SE" sz="2200" dirty="0" smtClean="0"/>
              <a:t>samordning och samverkan inom vård</a:t>
            </a:r>
            <a:r>
              <a:rPr lang="sv-SE" sz="2200" dirty="0"/>
              <a:t>- och omsorgsprocessen för patienter/brukare där sjukvårdshuvudmännen har ett gemensamt vårdansvar. </a:t>
            </a:r>
            <a:endParaRPr lang="sv-SE" sz="2200" dirty="0" smtClean="0"/>
          </a:p>
          <a:p>
            <a:pPr>
              <a:buFont typeface="Arial"/>
              <a:buChar char="•"/>
              <a:defRPr/>
            </a:pPr>
            <a:endParaRPr lang="sv-SE" sz="2200" dirty="0"/>
          </a:p>
          <a:p>
            <a:pPr>
              <a:buFont typeface="Arial"/>
              <a:buChar char="•"/>
              <a:defRPr/>
            </a:pPr>
            <a:r>
              <a:rPr lang="sv-SE" sz="2200" dirty="0" smtClean="0"/>
              <a:t>Införande av </a:t>
            </a:r>
            <a:r>
              <a:rPr lang="sv-SE" sz="2200" dirty="0" smtClean="0"/>
              <a:t>ny lag om samverkan vid utskrivning från sluten </a:t>
            </a:r>
            <a:r>
              <a:rPr lang="sv-SE" sz="2200" dirty="0" err="1" smtClean="0"/>
              <a:t>hälos</a:t>
            </a:r>
            <a:r>
              <a:rPr lang="sv-SE" sz="2200" dirty="0" smtClean="0"/>
              <a:t>- och sjukvård </a:t>
            </a:r>
            <a:r>
              <a:rPr lang="sv-SE" sz="2200" dirty="0" smtClean="0"/>
              <a:t>som träder i kraft 1 jan 2018 kopplat </a:t>
            </a:r>
            <a:r>
              <a:rPr lang="sv-SE" sz="2200" dirty="0"/>
              <a:t>till </a:t>
            </a:r>
            <a:r>
              <a:rPr lang="sv-SE" sz="2200" dirty="0" smtClean="0"/>
              <a:t>propositionen </a:t>
            </a:r>
            <a:r>
              <a:rPr lang="sv-SE" sz="2200" dirty="0" smtClean="0"/>
              <a:t>ska </a:t>
            </a:r>
            <a:r>
              <a:rPr lang="sv-SE" sz="2200" dirty="0" smtClean="0"/>
              <a:t>hanteras av projektet och är projektets primära fokusområde under 2017. </a:t>
            </a:r>
          </a:p>
          <a:p>
            <a:pPr>
              <a:buFont typeface="Arial"/>
              <a:buChar char="•"/>
              <a:defRPr/>
            </a:pPr>
            <a:endParaRPr lang="sv-SE" sz="1600" dirty="0" smtClean="0"/>
          </a:p>
          <a:p>
            <a:pPr marL="0" indent="0">
              <a:buNone/>
              <a:defRPr/>
            </a:pPr>
            <a:r>
              <a:rPr lang="sv-SE" sz="2000" dirty="0" smtClean="0"/>
              <a:t>  </a:t>
            </a:r>
            <a:endParaRPr lang="sv-SE" sz="20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685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-144829" y="332656"/>
            <a:ext cx="9324528" cy="605483"/>
          </a:xfrm>
        </p:spPr>
        <p:txBody>
          <a:bodyPr/>
          <a:lstStyle/>
          <a:p>
            <a:r>
              <a:rPr lang="sv-SE" sz="3600" dirty="0" smtClean="0"/>
              <a:t>Sammanfattning av ny lag (förslag)</a:t>
            </a:r>
            <a:endParaRPr lang="sv-SE" sz="3600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268963" y="947064"/>
            <a:ext cx="8496944" cy="43513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200" dirty="0"/>
              <a:t>Inskrivningsmeddelande och planering</a:t>
            </a:r>
          </a:p>
          <a:p>
            <a:pPr lvl="1">
              <a:buFont typeface="Courier New" charset="0"/>
              <a:buChar char="o"/>
            </a:pPr>
            <a:r>
              <a:rPr lang="sv-SE" sz="2000" dirty="0"/>
              <a:t>Skickas </a:t>
            </a:r>
            <a:r>
              <a:rPr lang="sv-SE" sz="2000" dirty="0" smtClean="0"/>
              <a:t>inom </a:t>
            </a:r>
            <a:r>
              <a:rPr lang="sv-SE" sz="2000" dirty="0"/>
              <a:t>24 </a:t>
            </a:r>
            <a:r>
              <a:rPr lang="sv-SE" sz="2000" dirty="0" smtClean="0"/>
              <a:t>timmar </a:t>
            </a:r>
          </a:p>
          <a:p>
            <a:pPr lvl="1">
              <a:buFont typeface="Courier New" charset="0"/>
              <a:buChar char="o"/>
            </a:pPr>
            <a:r>
              <a:rPr lang="sv-SE" sz="2000" dirty="0" smtClean="0"/>
              <a:t>Initierar </a:t>
            </a:r>
            <a:r>
              <a:rPr lang="sv-SE" sz="2000" dirty="0"/>
              <a:t>planeringen för berörda enheter</a:t>
            </a:r>
          </a:p>
          <a:p>
            <a:pPr lvl="1">
              <a:buFont typeface="Courier New" charset="0"/>
              <a:buChar char="o"/>
            </a:pPr>
            <a:r>
              <a:rPr lang="sv-SE" sz="2000" dirty="0"/>
              <a:t>Ska innehålla planerat datum för utskrivning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200" dirty="0"/>
              <a:t>Fast vårdkontakt utses av den landstingsfinansierade öppenvården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200" dirty="0"/>
              <a:t>Planering inför patientens utskrivning</a:t>
            </a:r>
          </a:p>
          <a:p>
            <a:pPr lvl="1">
              <a:buFont typeface="Courier New" charset="0"/>
              <a:buChar char="o"/>
            </a:pPr>
            <a:r>
              <a:rPr lang="sv-SE" sz="2000" dirty="0"/>
              <a:t>En viktig distinktion måste göras mellan den egna planeringen och den gemensamma planeringen som syftar till att samordna insatserna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200" dirty="0"/>
              <a:t>Åtgärder vid utskrivning</a:t>
            </a:r>
          </a:p>
          <a:p>
            <a:pPr lvl="1">
              <a:buFont typeface="Courier New" charset="0"/>
              <a:buChar char="o"/>
            </a:pPr>
            <a:r>
              <a:rPr lang="sv-SE" sz="2000" dirty="0"/>
              <a:t>Underrättelse om att patienten är utskrivningsklar</a:t>
            </a:r>
          </a:p>
          <a:p>
            <a:pPr lvl="1">
              <a:buFont typeface="Courier New" charset="0"/>
              <a:buChar char="o"/>
            </a:pPr>
            <a:r>
              <a:rPr lang="sv-SE" sz="2000" dirty="0"/>
              <a:t>Informationsöverföring</a:t>
            </a:r>
          </a:p>
          <a:p>
            <a:pPr lvl="1">
              <a:buFont typeface="Courier New" charset="0"/>
              <a:buChar char="o"/>
            </a:pPr>
            <a:r>
              <a:rPr lang="sv-SE" sz="2000" dirty="0"/>
              <a:t>Information till patienten</a:t>
            </a:r>
          </a:p>
          <a:p>
            <a:pPr>
              <a:buFont typeface="Arial"/>
              <a:buChar char="•"/>
            </a:pPr>
            <a:endParaRPr lang="sv-SE" sz="2000" dirty="0"/>
          </a:p>
          <a:p>
            <a:pPr>
              <a:buFont typeface="Arial"/>
              <a:buChar char="•"/>
            </a:pPr>
            <a:endParaRPr lang="sv-SE" sz="1600" dirty="0" smtClean="0"/>
          </a:p>
          <a:p>
            <a:pPr lvl="1">
              <a:buFont typeface="Arial"/>
              <a:buChar char="•"/>
            </a:pPr>
            <a:endParaRPr lang="sv-SE" sz="1600" dirty="0" smtClean="0"/>
          </a:p>
          <a:p>
            <a:pPr marL="0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63470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-108520" y="404664"/>
            <a:ext cx="9324528" cy="605483"/>
          </a:xfrm>
        </p:spPr>
        <p:txBody>
          <a:bodyPr/>
          <a:lstStyle/>
          <a:p>
            <a:r>
              <a:rPr lang="sv-SE" sz="3600" dirty="0" smtClean="0"/>
              <a:t>Sammanfattning av ny lag (förslag)</a:t>
            </a:r>
            <a:endParaRPr lang="sv-SE" sz="3600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233264" y="1196752"/>
            <a:ext cx="8803232" cy="43513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200" dirty="0" smtClean="0"/>
              <a:t>Samverkan </a:t>
            </a:r>
            <a:r>
              <a:rPr lang="sv-SE" sz="2200" dirty="0"/>
              <a:t>mellan landsting och kommun</a:t>
            </a:r>
          </a:p>
          <a:p>
            <a:pPr lvl="1">
              <a:buFont typeface="Courier New" charset="0"/>
              <a:buChar char="o"/>
            </a:pPr>
            <a:r>
              <a:rPr lang="sv-SE" sz="2000" dirty="0" smtClean="0"/>
              <a:t>SIP (samordnad individuell plan) </a:t>
            </a:r>
            <a:r>
              <a:rPr lang="sv-SE" sz="2000" dirty="0"/>
              <a:t>enligt HSL och </a:t>
            </a:r>
            <a:r>
              <a:rPr lang="sv-SE" sz="2000" dirty="0" err="1"/>
              <a:t>SoL</a:t>
            </a:r>
            <a:r>
              <a:rPr lang="sv-SE" sz="2000" dirty="0"/>
              <a:t> blir verktyget för den gemensamma planeringen</a:t>
            </a:r>
          </a:p>
          <a:p>
            <a:pPr lvl="1">
              <a:buFont typeface="Courier New" charset="0"/>
              <a:buChar char="o"/>
            </a:pPr>
            <a:r>
              <a:rPr lang="sv-SE" sz="2000" dirty="0"/>
              <a:t>Den fasta vårdkontakten inom landstingets öppenvård har kallelseansvaret </a:t>
            </a:r>
            <a:r>
              <a:rPr lang="sv-SE" sz="2000" dirty="0" smtClean="0"/>
              <a:t>senast tre dagar efter att patient är utskrivningsklar</a:t>
            </a:r>
            <a:endParaRPr lang="sv-SE" sz="2000" dirty="0"/>
          </a:p>
          <a:p>
            <a:pPr lvl="1">
              <a:buFont typeface="Courier New" charset="0"/>
              <a:buChar char="o"/>
            </a:pPr>
            <a:r>
              <a:rPr lang="sv-SE" sz="2000" dirty="0"/>
              <a:t>Riktlinjer och överenskommelser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200" dirty="0"/>
              <a:t>Bestämmelser för när kommunens betalningsansvar inträder</a:t>
            </a:r>
          </a:p>
          <a:p>
            <a:pPr lvl="1">
              <a:buFont typeface="Courier New" charset="0"/>
              <a:buChar char="o"/>
            </a:pPr>
            <a:r>
              <a:rPr lang="sv-SE" sz="2000" dirty="0" smtClean="0"/>
              <a:t>3 dagar efter utskrivning om </a:t>
            </a:r>
            <a:r>
              <a:rPr lang="sv-SE" sz="2000" dirty="0"/>
              <a:t>inte huvudmännen kommer </a:t>
            </a:r>
            <a:r>
              <a:rPr lang="sv-SE" sz="2000" dirty="0" smtClean="0"/>
              <a:t>överens om annat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200" dirty="0" smtClean="0"/>
              <a:t>Ikraftträdande </a:t>
            </a:r>
            <a:endParaRPr lang="sv-SE" sz="2200" dirty="0"/>
          </a:p>
          <a:p>
            <a:pPr lvl="1">
              <a:buFont typeface="Courier New" charset="0"/>
              <a:buChar char="o"/>
            </a:pPr>
            <a:r>
              <a:rPr lang="sv-SE" sz="2000" dirty="0"/>
              <a:t>1 januari 2018 för </a:t>
            </a:r>
            <a:r>
              <a:rPr lang="sv-SE" sz="2000" dirty="0" err="1"/>
              <a:t>somatiken</a:t>
            </a:r>
            <a:endParaRPr lang="sv-SE" sz="2000" dirty="0"/>
          </a:p>
          <a:p>
            <a:pPr lvl="1">
              <a:buFont typeface="Courier New" charset="0"/>
              <a:buChar char="o"/>
            </a:pPr>
            <a:r>
              <a:rPr lang="sv-SE" sz="2000" dirty="0" smtClean="0"/>
              <a:t>Troligtvis 1 </a:t>
            </a:r>
            <a:r>
              <a:rPr lang="sv-SE" sz="2000" dirty="0"/>
              <a:t>januari </a:t>
            </a:r>
            <a:r>
              <a:rPr lang="sv-SE" sz="2000" dirty="0" smtClean="0"/>
              <a:t>2018 </a:t>
            </a:r>
            <a:r>
              <a:rPr lang="sv-SE" sz="2000" dirty="0"/>
              <a:t>för psykiatrin </a:t>
            </a:r>
            <a:r>
              <a:rPr lang="sv-SE" sz="2000" dirty="0" smtClean="0"/>
              <a:t>och rättspsykiatrin (</a:t>
            </a:r>
            <a:r>
              <a:rPr lang="sv-SE" sz="2000" dirty="0" smtClean="0"/>
              <a:t>tilläggsproposition behandlas av riksdagen under hösten 2017)</a:t>
            </a:r>
            <a:endParaRPr lang="sv-SE" sz="2000" dirty="0"/>
          </a:p>
          <a:p>
            <a:pPr>
              <a:buFont typeface="Arial"/>
              <a:buChar char="•"/>
            </a:pPr>
            <a:endParaRPr lang="sv-SE" sz="1600" dirty="0" smtClean="0"/>
          </a:p>
          <a:p>
            <a:pPr lvl="1">
              <a:buFont typeface="Arial"/>
              <a:buChar char="•"/>
            </a:pPr>
            <a:endParaRPr lang="sv-SE" sz="1600" dirty="0" smtClean="0"/>
          </a:p>
          <a:p>
            <a:pPr marL="0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29391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-108520" y="15205"/>
            <a:ext cx="9324528" cy="605483"/>
          </a:xfrm>
        </p:spPr>
        <p:txBody>
          <a:bodyPr/>
          <a:lstStyle/>
          <a:p>
            <a:r>
              <a:rPr lang="sv-SE" sz="3800" dirty="0"/>
              <a:t>G</a:t>
            </a:r>
            <a:r>
              <a:rPr lang="sv-SE" sz="3800" dirty="0" smtClean="0"/>
              <a:t>emensam process enligt lagförslag</a:t>
            </a:r>
            <a:endParaRPr lang="sv-SE" sz="3800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268461" y="2828925"/>
            <a:ext cx="1189648" cy="930275"/>
          </a:xfrm>
          <a:prstGeom prst="homePlate">
            <a:avLst>
              <a:gd name="adj" fmla="val 2979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1200" dirty="0" smtClean="0">
                <a:latin typeface="Calibri" panose="020F0502020204030204" pitchFamily="34" charset="0"/>
              </a:rPr>
              <a:t>Inskrivning och skicka inskrivnings-meddelande</a:t>
            </a:r>
            <a:endParaRPr lang="sv-SE" altLang="sv-SE" sz="1200" dirty="0">
              <a:latin typeface="Calibri" panose="020F0502020204030204" pitchFamily="34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4211960" y="2991519"/>
            <a:ext cx="926828" cy="762000"/>
          </a:xfrm>
          <a:prstGeom prst="homePlate">
            <a:avLst>
              <a:gd name="adj" fmla="val 28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dirty="0" smtClean="0">
                <a:latin typeface="Calibri" panose="020F0502020204030204" pitchFamily="34" charset="0"/>
              </a:rPr>
              <a:t>Utskrivnings- klar</a:t>
            </a:r>
            <a:endParaRPr lang="sv-SE" altLang="sv-SE" sz="1200" dirty="0">
              <a:latin typeface="Calibri" panose="020F0502020204030204" pitchFamily="34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6516216" y="2991519"/>
            <a:ext cx="719138" cy="762000"/>
          </a:xfrm>
          <a:prstGeom prst="homePlat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dirty="0" smtClean="0">
                <a:latin typeface="Calibri" panose="020F0502020204030204" pitchFamily="34" charset="0"/>
              </a:rPr>
              <a:t>Upprätta SIP</a:t>
            </a:r>
            <a:endParaRPr lang="sv-SE" altLang="sv-SE" sz="1200" dirty="0">
              <a:latin typeface="Calibri" panose="020F0502020204030204" pitchFamily="34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5450440" y="2993274"/>
            <a:ext cx="863600" cy="762000"/>
          </a:xfrm>
          <a:prstGeom prst="homePlate">
            <a:avLst>
              <a:gd name="adj" fmla="val 2812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dirty="0" smtClean="0">
                <a:latin typeface="Calibri" panose="020F0502020204030204" pitchFamily="34" charset="0"/>
              </a:rPr>
              <a:t>Utskrivning från sjukhus</a:t>
            </a:r>
            <a:endParaRPr lang="sv-SE" altLang="sv-SE" sz="1200" dirty="0">
              <a:latin typeface="Calibri" panose="020F0502020204030204" pitchFamily="34" charset="0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2843808" y="2420888"/>
            <a:ext cx="1008112" cy="762000"/>
          </a:xfrm>
          <a:prstGeom prst="homePlate">
            <a:avLst>
              <a:gd name="adj" fmla="val 2838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>
                <a:latin typeface="Calibri" panose="020F0502020204030204" pitchFamily="34" charset="0"/>
              </a:rPr>
              <a:t>Förbereda </a:t>
            </a:r>
            <a:r>
              <a:rPr lang="sv-SE" altLang="sv-SE" sz="1200" smtClean="0">
                <a:latin typeface="Calibri" panose="020F0502020204030204" pitchFamily="34" charset="0"/>
              </a:rPr>
              <a:t>insatser efter utskrivning</a:t>
            </a:r>
            <a:endParaRPr lang="sv-SE" altLang="sv-SE" sz="1200" dirty="0">
              <a:latin typeface="Calibri" panose="020F0502020204030204" pitchFamily="34" charset="0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2843808" y="3335808"/>
            <a:ext cx="974669" cy="762000"/>
          </a:xfrm>
          <a:prstGeom prst="homePlat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dirty="0" smtClean="0">
                <a:latin typeface="Calibri" panose="020F0502020204030204" pitchFamily="34" charset="0"/>
              </a:rPr>
              <a:t>Sjukhusvård</a:t>
            </a:r>
            <a:endParaRPr lang="sv-SE" altLang="sv-SE" sz="1200" dirty="0">
              <a:latin typeface="Calibri" panose="020F0502020204030204" pitchFamily="34" charset="0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107504" y="4491136"/>
            <a:ext cx="3528392" cy="954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 smtClean="0">
              <a:solidFill>
                <a:schemeClr val="tx1"/>
              </a:solidFill>
            </a:endParaRP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Inom 24 h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Fast vårdkontakt utses av landstingsfinansierad öppenvård</a:t>
            </a:r>
          </a:p>
          <a:p>
            <a:pPr marL="285750" indent="-285750" algn="ctr">
              <a:buFontTx/>
              <a:buChar char="-"/>
            </a:pPr>
            <a:endParaRPr lang="sv-SE" dirty="0">
              <a:solidFill>
                <a:schemeClr val="tx1"/>
              </a:solidFill>
            </a:endParaRPr>
          </a:p>
        </p:txBody>
      </p:sp>
      <p:cxnSp>
        <p:nvCxnSpPr>
          <p:cNvPr id="14" name="Rak pil 13"/>
          <p:cNvCxnSpPr/>
          <p:nvPr/>
        </p:nvCxnSpPr>
        <p:spPr>
          <a:xfrm>
            <a:off x="1835696" y="3753519"/>
            <a:ext cx="360040" cy="7376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ktangel 14"/>
          <p:cNvSpPr/>
          <p:nvPr/>
        </p:nvSpPr>
        <p:spPr>
          <a:xfrm>
            <a:off x="4067944" y="4365104"/>
            <a:ext cx="187220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Meddela berörda enheter</a:t>
            </a:r>
            <a:endParaRPr lang="sv-SE" dirty="0">
              <a:solidFill>
                <a:schemeClr val="tx1"/>
              </a:solidFill>
            </a:endParaRPr>
          </a:p>
        </p:txBody>
      </p:sp>
      <p:cxnSp>
        <p:nvCxnSpPr>
          <p:cNvPr id="16" name="Rak pil 15"/>
          <p:cNvCxnSpPr/>
          <p:nvPr/>
        </p:nvCxnSpPr>
        <p:spPr>
          <a:xfrm>
            <a:off x="4567425" y="3753519"/>
            <a:ext cx="472540" cy="6115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ktangel 16"/>
          <p:cNvSpPr/>
          <p:nvPr/>
        </p:nvSpPr>
        <p:spPr>
          <a:xfrm>
            <a:off x="6372200" y="4365104"/>
            <a:ext cx="2304753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Arbetet ska påbörjas utan dröjsmål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Fasta vårdkontakten skickar kallelse</a:t>
            </a:r>
            <a:endParaRPr lang="sv-SE" dirty="0">
              <a:solidFill>
                <a:schemeClr val="tx1"/>
              </a:solidFill>
            </a:endParaRPr>
          </a:p>
        </p:txBody>
      </p:sp>
      <p:cxnSp>
        <p:nvCxnSpPr>
          <p:cNvPr id="18" name="Rak pil 17"/>
          <p:cNvCxnSpPr>
            <a:stCxn id="9" idx="2"/>
            <a:endCxn id="17" idx="0"/>
          </p:cNvCxnSpPr>
          <p:nvPr/>
        </p:nvCxnSpPr>
        <p:spPr>
          <a:xfrm>
            <a:off x="6785893" y="3753519"/>
            <a:ext cx="738684" cy="6115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ktangel 24"/>
          <p:cNvSpPr/>
          <p:nvPr/>
        </p:nvSpPr>
        <p:spPr>
          <a:xfrm>
            <a:off x="1835696" y="925206"/>
            <a:ext cx="2664296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Planering av insatser av socialtjänst och hälso-sjukvården</a:t>
            </a:r>
            <a:endParaRPr lang="sv-SE" dirty="0">
              <a:solidFill>
                <a:schemeClr val="tx1"/>
              </a:solidFill>
            </a:endParaRPr>
          </a:p>
        </p:txBody>
      </p:sp>
      <p:cxnSp>
        <p:nvCxnSpPr>
          <p:cNvPr id="26" name="Rak pil 25"/>
          <p:cNvCxnSpPr>
            <a:stCxn id="11" idx="0"/>
          </p:cNvCxnSpPr>
          <p:nvPr/>
        </p:nvCxnSpPr>
        <p:spPr>
          <a:xfrm flipV="1">
            <a:off x="3239717" y="1999471"/>
            <a:ext cx="324171" cy="4214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ktangel 30"/>
          <p:cNvSpPr/>
          <p:nvPr/>
        </p:nvSpPr>
        <p:spPr>
          <a:xfrm>
            <a:off x="4961366" y="908720"/>
            <a:ext cx="2562962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Samlad information till patienten i samband med utskrivning</a:t>
            </a:r>
            <a:endParaRPr lang="sv-SE" dirty="0">
              <a:solidFill>
                <a:schemeClr val="tx1"/>
              </a:solidFill>
            </a:endParaRPr>
          </a:p>
        </p:txBody>
      </p:sp>
      <p:cxnSp>
        <p:nvCxnSpPr>
          <p:cNvPr id="32" name="Rak pil 31"/>
          <p:cNvCxnSpPr>
            <a:stCxn id="10" idx="0"/>
            <a:endCxn id="31" idx="2"/>
          </p:cNvCxnSpPr>
          <p:nvPr/>
        </p:nvCxnSpPr>
        <p:spPr>
          <a:xfrm flipV="1">
            <a:off x="5775091" y="1988840"/>
            <a:ext cx="467756" cy="10044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99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-171400"/>
            <a:ext cx="7772400" cy="1143000"/>
          </a:xfrm>
        </p:spPr>
        <p:txBody>
          <a:bodyPr/>
          <a:lstStyle/>
          <a:p>
            <a:r>
              <a:rPr lang="sv-SE" sz="3800" dirty="0" smtClean="0"/>
              <a:t>Åtgärder som utförs av projektet</a:t>
            </a:r>
            <a:endParaRPr lang="sv-SE" sz="3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908720"/>
            <a:ext cx="8496944" cy="4351338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Inom projektet </a:t>
            </a:r>
            <a:r>
              <a:rPr lang="sv-SE" sz="2000" dirty="0" smtClean="0"/>
              <a:t>kommer </a:t>
            </a:r>
            <a:r>
              <a:rPr lang="sv-SE" sz="2000" dirty="0"/>
              <a:t>i huvudsak följande åtgärder att genomföras </a:t>
            </a:r>
            <a:r>
              <a:rPr lang="sv-SE" sz="2000" dirty="0" smtClean="0"/>
              <a:t>för </a:t>
            </a:r>
            <a:r>
              <a:rPr lang="sv-SE" sz="2000" dirty="0"/>
              <a:t>att stödja införandet av förändrad lagstiftning:</a:t>
            </a:r>
          </a:p>
          <a:p>
            <a:pPr lvl="0"/>
            <a:r>
              <a:rPr lang="sv-SE" sz="1800" dirty="0" smtClean="0"/>
              <a:t>Ta fram länsövergripande överenskommelse </a:t>
            </a:r>
            <a:r>
              <a:rPr lang="sv-SE" sz="1800" dirty="0"/>
              <a:t>om samverkan vid </a:t>
            </a:r>
            <a:r>
              <a:rPr lang="sv-SE" sz="1800" dirty="0" smtClean="0"/>
              <a:t>utskrivning</a:t>
            </a:r>
          </a:p>
          <a:p>
            <a:pPr lvl="0"/>
            <a:endParaRPr lang="sv-SE" sz="600" dirty="0"/>
          </a:p>
          <a:p>
            <a:pPr lvl="0"/>
            <a:r>
              <a:rPr lang="sv-SE" sz="1800" dirty="0" smtClean="0"/>
              <a:t>Genomföra anpassningar </a:t>
            </a:r>
            <a:r>
              <a:rPr lang="sv-SE" sz="1800" dirty="0"/>
              <a:t>av IT-stödet </a:t>
            </a:r>
            <a:r>
              <a:rPr lang="sv-SE" sz="1800" dirty="0" smtClean="0"/>
              <a:t>Prator</a:t>
            </a:r>
          </a:p>
          <a:p>
            <a:pPr lvl="0"/>
            <a:endParaRPr lang="sv-SE" sz="600" dirty="0"/>
          </a:p>
          <a:p>
            <a:pPr lvl="0"/>
            <a:r>
              <a:rPr lang="sv-SE" sz="1800" dirty="0" smtClean="0"/>
              <a:t>Revidera länsövergripande riktlinje för kommunikation, informationsöverföring och planering, se </a:t>
            </a:r>
            <a:r>
              <a:rPr lang="sv-SE" sz="1800" dirty="0"/>
              <a:t>dokumentet ”</a:t>
            </a:r>
            <a:r>
              <a:rPr lang="sv-SE" sz="1800" i="1" dirty="0"/>
              <a:t>Riktlinjer för samverkan vid informationsöverföring och samordnad vårdplanering mellan kommuner och landsting i Västernorrlands län 2014</a:t>
            </a:r>
            <a:r>
              <a:rPr lang="sv-SE" sz="1800" i="1" dirty="0" smtClean="0"/>
              <a:t>”.</a:t>
            </a:r>
          </a:p>
          <a:p>
            <a:pPr lvl="0"/>
            <a:endParaRPr lang="sv-SE" sz="600" dirty="0"/>
          </a:p>
          <a:p>
            <a:pPr lvl="0"/>
            <a:r>
              <a:rPr lang="sv-SE" sz="1800" dirty="0" smtClean="0"/>
              <a:t>Genomföra </a:t>
            </a:r>
            <a:r>
              <a:rPr lang="sv-SE" sz="1800" dirty="0"/>
              <a:t>allmän utbildning </a:t>
            </a:r>
            <a:r>
              <a:rPr lang="sv-SE" sz="1800" dirty="0" smtClean="0"/>
              <a:t>som </a:t>
            </a:r>
            <a:r>
              <a:rPr lang="sv-SE" sz="1800" dirty="0"/>
              <a:t>berör lag, process, </a:t>
            </a:r>
            <a:r>
              <a:rPr lang="sv-SE" sz="1800" dirty="0" err="1"/>
              <a:t>it-stödet</a:t>
            </a:r>
            <a:r>
              <a:rPr lang="sv-SE" sz="1800" dirty="0"/>
              <a:t> Prator och riktas till berörda medarbetare inom alla organisationer. En fördjupad och riktad utbildning i </a:t>
            </a:r>
            <a:r>
              <a:rPr lang="sv-SE" sz="1800" dirty="0" err="1"/>
              <a:t>it-stödet</a:t>
            </a:r>
            <a:r>
              <a:rPr lang="sv-SE" sz="1800" dirty="0"/>
              <a:t> Prator kan även bli aktuell för några målgrupper som tidigare inte arbetat i </a:t>
            </a:r>
            <a:r>
              <a:rPr lang="sv-SE" sz="1800" dirty="0" smtClean="0"/>
              <a:t>systemet. </a:t>
            </a:r>
          </a:p>
          <a:p>
            <a:pPr lvl="0"/>
            <a:endParaRPr lang="sv-SE" sz="600" dirty="0"/>
          </a:p>
          <a:p>
            <a:pPr lvl="0"/>
            <a:r>
              <a:rPr lang="sv-SE" sz="1800" dirty="0" smtClean="0"/>
              <a:t>Genomföra </a:t>
            </a:r>
            <a:r>
              <a:rPr lang="sv-SE" sz="1800" dirty="0"/>
              <a:t>generella informationsinsatser mot allmänhet och </a:t>
            </a:r>
            <a:r>
              <a:rPr lang="sv-SE" sz="1800" dirty="0" smtClean="0"/>
              <a:t>ta fram </a:t>
            </a:r>
            <a:r>
              <a:rPr lang="sv-SE" sz="1800" dirty="0"/>
              <a:t>informationsprodukter till patient enligt kommunikationsplan.</a:t>
            </a:r>
          </a:p>
          <a:p>
            <a:pPr>
              <a:buFont typeface="Arial"/>
              <a:buChar char="•"/>
              <a:defRPr/>
            </a:pPr>
            <a:endParaRPr lang="sv-SE" sz="1600" dirty="0" smtClean="0"/>
          </a:p>
          <a:p>
            <a:pPr marL="0" indent="0">
              <a:buNone/>
              <a:defRPr/>
            </a:pPr>
            <a:r>
              <a:rPr lang="sv-SE" sz="2000" dirty="0" smtClean="0"/>
              <a:t>  </a:t>
            </a:r>
            <a:endParaRPr lang="sv-SE" sz="20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01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-171400"/>
            <a:ext cx="9036496" cy="1143000"/>
          </a:xfrm>
        </p:spPr>
        <p:txBody>
          <a:bodyPr/>
          <a:lstStyle/>
          <a:p>
            <a:r>
              <a:rPr lang="sv-SE" sz="3800" dirty="0" smtClean="0"/>
              <a:t>Att hantera internt inom organisationer</a:t>
            </a:r>
            <a:endParaRPr lang="sv-SE" sz="3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733846"/>
            <a:ext cx="8496944" cy="4351338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sv-SE" sz="1600" dirty="0" smtClean="0">
                <a:solidFill>
                  <a:schemeClr val="tx2"/>
                </a:solidFill>
              </a:rPr>
              <a:t>Kommuner</a:t>
            </a:r>
            <a:endParaRPr lang="sv-SE" sz="1600" dirty="0">
              <a:solidFill>
                <a:schemeClr val="tx2"/>
              </a:solidFill>
            </a:endParaRPr>
          </a:p>
          <a:p>
            <a:pPr lvl="1">
              <a:buFont typeface="Courier New" charset="0"/>
              <a:buChar char="o"/>
            </a:pPr>
            <a:r>
              <a:rPr lang="sv-SE" sz="1500" dirty="0"/>
              <a:t>Arbetssätt och organisation för sjuksköterskor kopplat till genomförande av SIP </a:t>
            </a:r>
          </a:p>
          <a:p>
            <a:pPr lvl="1">
              <a:buFont typeface="Courier New" charset="0"/>
              <a:buChar char="o"/>
            </a:pPr>
            <a:r>
              <a:rPr lang="sv-SE" sz="1500" dirty="0"/>
              <a:t>Organisation och arbetssätt för biståndshandläggare</a:t>
            </a:r>
          </a:p>
          <a:p>
            <a:pPr lvl="1">
              <a:buFont typeface="Courier New" charset="0"/>
              <a:buChar char="o"/>
            </a:pPr>
            <a:r>
              <a:rPr lang="sv-SE" sz="1500" dirty="0"/>
              <a:t>Hemtjänstens uppdrag vid mottagande efter utskrivning</a:t>
            </a:r>
          </a:p>
          <a:p>
            <a:pPr>
              <a:buFont typeface="Arial"/>
              <a:buChar char="•"/>
            </a:pPr>
            <a:endParaRPr lang="sv-SE" sz="600" dirty="0">
              <a:solidFill>
                <a:schemeClr val="tx2"/>
              </a:solidFill>
            </a:endParaRPr>
          </a:p>
          <a:p>
            <a:pPr>
              <a:buFont typeface="Arial"/>
              <a:buChar char="•"/>
            </a:pPr>
            <a:r>
              <a:rPr lang="sv-SE" sz="1600" dirty="0">
                <a:solidFill>
                  <a:schemeClr val="tx2"/>
                </a:solidFill>
              </a:rPr>
              <a:t>Landstingsfinansierad öppenvård </a:t>
            </a:r>
          </a:p>
          <a:p>
            <a:pPr lvl="1">
              <a:buFont typeface="Courier New" charset="0"/>
              <a:buChar char="o"/>
            </a:pPr>
            <a:r>
              <a:rPr lang="sv-SE" sz="1500" dirty="0"/>
              <a:t>Fastställa fast vårdkontakt</a:t>
            </a:r>
          </a:p>
          <a:p>
            <a:pPr lvl="1">
              <a:buFont typeface="Courier New" charset="0"/>
              <a:buChar char="o"/>
            </a:pPr>
            <a:r>
              <a:rPr lang="sv-SE" sz="1500" dirty="0"/>
              <a:t>Fastställa rutin när det förekommer flera fasta vårdkontakter. </a:t>
            </a:r>
          </a:p>
          <a:p>
            <a:pPr lvl="1">
              <a:buFont typeface="Courier New" charset="0"/>
              <a:buChar char="o"/>
            </a:pPr>
            <a:r>
              <a:rPr lang="sv-SE" sz="1500" dirty="0"/>
              <a:t>Övrig organisation och arbetssätt kring informationsöverföring och SIP?</a:t>
            </a:r>
          </a:p>
          <a:p>
            <a:pPr lvl="1">
              <a:buFont typeface="Arial"/>
              <a:buChar char="•"/>
            </a:pPr>
            <a:endParaRPr lang="sv-SE" sz="600" dirty="0"/>
          </a:p>
          <a:p>
            <a:pPr>
              <a:buFont typeface="Arial"/>
              <a:buChar char="•"/>
            </a:pPr>
            <a:r>
              <a:rPr lang="sv-SE" sz="1600" dirty="0">
                <a:solidFill>
                  <a:schemeClr val="tx2"/>
                </a:solidFill>
              </a:rPr>
              <a:t>Specialistsjukvård</a:t>
            </a:r>
          </a:p>
          <a:p>
            <a:pPr lvl="1">
              <a:buFont typeface="Courier New" charset="0"/>
              <a:buChar char="o"/>
            </a:pPr>
            <a:r>
              <a:rPr lang="sv-SE" sz="1600" dirty="0"/>
              <a:t>Arbetssätt och organisation för att säkra informationsöverföring till patienter och enheter </a:t>
            </a:r>
          </a:p>
          <a:p>
            <a:pPr lvl="1">
              <a:buFont typeface="Courier New" charset="0"/>
              <a:buChar char="o"/>
            </a:pPr>
            <a:r>
              <a:rPr lang="sv-SE" sz="1600" dirty="0"/>
              <a:t>Arbetssätt och organisation för tidig involvering av FT/AT på vårdavdelning för bedömningar.</a:t>
            </a:r>
          </a:p>
          <a:p>
            <a:pPr lvl="1">
              <a:buFont typeface="Courier New" charset="0"/>
              <a:buChar char="o"/>
            </a:pPr>
            <a:r>
              <a:rPr lang="sv-SE" sz="1600" dirty="0"/>
              <a:t>Införa användning av Prator på akutmottagningar</a:t>
            </a:r>
          </a:p>
          <a:p>
            <a:pPr lvl="1">
              <a:buFont typeface="Courier New" charset="0"/>
              <a:buChar char="o"/>
            </a:pPr>
            <a:r>
              <a:rPr lang="sv-SE" sz="1600" dirty="0"/>
              <a:t>Rondinnehåll utifrån den nya lagen.</a:t>
            </a:r>
          </a:p>
          <a:p>
            <a:pPr lvl="1">
              <a:buFont typeface="Arial"/>
              <a:buChar char="•"/>
            </a:pPr>
            <a:endParaRPr lang="sv-SE" sz="600" dirty="0"/>
          </a:p>
          <a:p>
            <a:pPr>
              <a:buFont typeface="Arial"/>
              <a:buChar char="•"/>
            </a:pPr>
            <a:r>
              <a:rPr lang="sv-SE" sz="1600" dirty="0">
                <a:solidFill>
                  <a:schemeClr val="tx2"/>
                </a:solidFill>
              </a:rPr>
              <a:t>Rättspsykiatri</a:t>
            </a:r>
          </a:p>
          <a:p>
            <a:pPr lvl="1">
              <a:buFont typeface="Courier New" charset="0"/>
              <a:buChar char="o"/>
            </a:pPr>
            <a:r>
              <a:rPr lang="sv-SE" sz="1600" dirty="0"/>
              <a:t>Interna rutiner för samordnad vårdplanering </a:t>
            </a:r>
          </a:p>
          <a:p>
            <a:pPr>
              <a:buFont typeface="Arial"/>
              <a:buChar char="•"/>
              <a:defRPr/>
            </a:pPr>
            <a:endParaRPr lang="sv-SE" sz="1600" dirty="0" smtClean="0"/>
          </a:p>
          <a:p>
            <a:pPr marL="0" indent="0">
              <a:buNone/>
              <a:defRPr/>
            </a:pPr>
            <a:r>
              <a:rPr lang="sv-SE" sz="2000" dirty="0" smtClean="0"/>
              <a:t>  </a:t>
            </a:r>
            <a:endParaRPr lang="sv-SE" sz="20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51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-108520" y="15205"/>
            <a:ext cx="9324528" cy="605483"/>
          </a:xfrm>
        </p:spPr>
        <p:txBody>
          <a:bodyPr/>
          <a:lstStyle/>
          <a:p>
            <a:r>
              <a:rPr lang="sv-SE" sz="2800" dirty="0" smtClean="0"/>
              <a:t>Några övriga frågor som behandlas i beredningsgruppen</a:t>
            </a:r>
            <a:endParaRPr lang="sv-SE" sz="2800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323528" y="1093886"/>
            <a:ext cx="8496944" cy="4351338"/>
          </a:xfrm>
        </p:spPr>
        <p:txBody>
          <a:bodyPr/>
          <a:lstStyle/>
          <a:p>
            <a:pPr lvl="0" fontAlgn="ctr"/>
            <a:r>
              <a:rPr lang="sv-SE" sz="2400" dirty="0"/>
              <a:t>Tillämpning av ny lag vid helger (och behov av helgtjänstgöring</a:t>
            </a:r>
            <a:r>
              <a:rPr lang="sv-SE" sz="2400" dirty="0" smtClean="0"/>
              <a:t>)</a:t>
            </a:r>
            <a:endParaRPr lang="sv-SE" sz="2400" dirty="0"/>
          </a:p>
          <a:p>
            <a:pPr>
              <a:buFont typeface="Arial"/>
              <a:buChar char="•"/>
            </a:pPr>
            <a:endParaRPr lang="sv-SE" sz="2400" dirty="0"/>
          </a:p>
          <a:p>
            <a:pPr lvl="0" fontAlgn="ctr"/>
            <a:r>
              <a:rPr lang="sv-SE" sz="2400" dirty="0"/>
              <a:t>Digitala lösningar för mötesdeltagande vid </a:t>
            </a:r>
            <a:r>
              <a:rPr lang="sv-SE" sz="2400" dirty="0" smtClean="0"/>
              <a:t>SIP</a:t>
            </a:r>
            <a:endParaRPr lang="sv-SE" sz="2400" dirty="0"/>
          </a:p>
          <a:p>
            <a:pPr>
              <a:buFont typeface="Arial"/>
              <a:buChar char="•"/>
            </a:pPr>
            <a:endParaRPr lang="sv-SE" sz="2400" dirty="0"/>
          </a:p>
          <a:p>
            <a:pPr>
              <a:buFont typeface="Arial"/>
              <a:buChar char="•"/>
            </a:pPr>
            <a:r>
              <a:rPr lang="sv-SE" sz="2400" dirty="0" smtClean="0"/>
              <a:t>Leverans av hjälpmedel (tidpunkt, frekvens)</a:t>
            </a:r>
          </a:p>
          <a:p>
            <a:pPr>
              <a:buFont typeface="Arial"/>
              <a:buChar char="•"/>
            </a:pPr>
            <a:endParaRPr lang="sv-SE" sz="2400" dirty="0" smtClean="0"/>
          </a:p>
          <a:p>
            <a:pPr>
              <a:buFont typeface="Arial"/>
              <a:buChar char="•"/>
            </a:pPr>
            <a:r>
              <a:rPr lang="sv-SE" sz="2400" dirty="0" smtClean="0"/>
              <a:t>Sjuktransporter (tidpunkt, frekvens)</a:t>
            </a:r>
            <a:endParaRPr lang="sv-SE" sz="2400" dirty="0"/>
          </a:p>
          <a:p>
            <a:pPr>
              <a:buFont typeface="Arial"/>
              <a:buChar char="•"/>
            </a:pPr>
            <a:endParaRPr lang="sv-SE" sz="2000" dirty="0" smtClean="0"/>
          </a:p>
          <a:p>
            <a:pPr>
              <a:buFont typeface="Arial"/>
              <a:buChar char="•"/>
            </a:pPr>
            <a:endParaRPr lang="sv-SE" sz="1600" dirty="0" smtClean="0"/>
          </a:p>
          <a:p>
            <a:pPr lvl="1">
              <a:buFont typeface="Arial"/>
              <a:buChar char="•"/>
            </a:pPr>
            <a:endParaRPr lang="sv-SE" sz="1600" dirty="0" smtClean="0"/>
          </a:p>
          <a:p>
            <a:pPr marL="0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92194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U_PP_mall_utan_startbild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Studie Utvecklingsledarna BG 150130</Template>
  <TotalTime>8229</TotalTime>
  <Words>584</Words>
  <Application>Microsoft Macintosh PowerPoint</Application>
  <PresentationFormat>Bildspel på skärmen (4:3)</PresentationFormat>
  <Paragraphs>104</Paragraphs>
  <Slides>8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Arial Black</vt:lpstr>
      <vt:lpstr>Courier New</vt:lpstr>
      <vt:lpstr>Times</vt:lpstr>
      <vt:lpstr>Arial</vt:lpstr>
      <vt:lpstr>Calibri</vt:lpstr>
      <vt:lpstr>FoU_PP_mall_utan_startbild</vt:lpstr>
      <vt:lpstr>PowerPoint-presentation</vt:lpstr>
      <vt:lpstr>Bakgrund</vt:lpstr>
      <vt:lpstr>Sammanfattning av ny lag (förslag)</vt:lpstr>
      <vt:lpstr>Sammanfattning av ny lag (förslag)</vt:lpstr>
      <vt:lpstr>Gemensam process enligt lagförslag</vt:lpstr>
      <vt:lpstr>Åtgärder som utförs av projektet</vt:lpstr>
      <vt:lpstr>Att hantera internt inom organisationer</vt:lpstr>
      <vt:lpstr>Några övriga frågor som behandlas i beredningsgruppen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Engelholm</dc:creator>
  <cp:lastModifiedBy>Henrik Hammarström</cp:lastModifiedBy>
  <cp:revision>121</cp:revision>
  <cp:lastPrinted>2016-08-19T09:08:10Z</cp:lastPrinted>
  <dcterms:created xsi:type="dcterms:W3CDTF">2015-11-24T13:37:30Z</dcterms:created>
  <dcterms:modified xsi:type="dcterms:W3CDTF">2017-06-29T07:05:15Z</dcterms:modified>
</cp:coreProperties>
</file>