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4204" r:id="rId5"/>
    <p:sldId id="4206" r:id="rId6"/>
    <p:sldId id="4201" r:id="rId7"/>
    <p:sldId id="4224" r:id="rId8"/>
    <p:sldId id="4225" r:id="rId9"/>
    <p:sldId id="4214" r:id="rId10"/>
    <p:sldId id="4227" r:id="rId11"/>
    <p:sldId id="4219" r:id="rId12"/>
    <p:sldId id="4208"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Pettersson" initials="IP" lastIdx="1" clrIdx="0">
    <p:extLst>
      <p:ext uri="{19B8F6BF-5375-455C-9EA6-DF929625EA0E}">
        <p15:presenceInfo xmlns:p15="http://schemas.microsoft.com/office/powerpoint/2012/main" userId="S::ida.pettersson@kfvn.se::2d791af5-cc1e-4585-a237-6a104f5702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38FA4"/>
    <a:srgbClr val="2EA2A2"/>
    <a:srgbClr val="92627F"/>
    <a:srgbClr val="F4896C"/>
    <a:srgbClr val="F5987F"/>
    <a:srgbClr val="3E6DC2"/>
    <a:srgbClr val="68A042"/>
    <a:srgbClr val="0072C8"/>
    <a:srgbClr val="1391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5911" autoAdjust="0"/>
  </p:normalViewPr>
  <p:slideViewPr>
    <p:cSldViewPr snapToGrid="0">
      <p:cViewPr varScale="1">
        <p:scale>
          <a:sx n="83" d="100"/>
          <a:sy n="83" d="100"/>
        </p:scale>
        <p:origin x="15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9346DC-5FC0-4A69-8DCE-FE921DD87FB3}" type="datetimeFigureOut">
              <a:rPr lang="sv-SE" smtClean="0"/>
              <a:t>2022-01-31</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95988C-2F82-43A4-BD32-3FBF9E38175B}" type="slidenum">
              <a:rPr lang="sv-SE" smtClean="0"/>
              <a:t>‹#›</a:t>
            </a:fld>
            <a:endParaRPr lang="sv-SE" dirty="0"/>
          </a:p>
        </p:txBody>
      </p:sp>
    </p:spTree>
    <p:extLst>
      <p:ext uri="{BB962C8B-B14F-4D97-AF65-F5344CB8AC3E}">
        <p14:creationId xmlns:p14="http://schemas.microsoft.com/office/powerpoint/2010/main" val="295095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Syfte: Information om programmet i sammanhang med nationella perspektivet. Med exempel (länseget utvecklingsprojekt). </a:t>
            </a:r>
            <a:endParaRPr lang="sv-SE" dirty="0"/>
          </a:p>
          <a:p>
            <a:endParaRPr lang="sv-SE" dirty="0"/>
          </a:p>
        </p:txBody>
      </p:sp>
      <p:sp>
        <p:nvSpPr>
          <p:cNvPr id="4" name="Platshållare för bildnummer 3"/>
          <p:cNvSpPr>
            <a:spLocks noGrp="1"/>
          </p:cNvSpPr>
          <p:nvPr>
            <p:ph type="sldNum" sz="quarter" idx="5"/>
          </p:nvPr>
        </p:nvSpPr>
        <p:spPr/>
        <p:txBody>
          <a:bodyPr/>
          <a:lstStyle/>
          <a:p>
            <a:fld id="{5195988C-2F82-43A4-BD32-3FBF9E38175B}" type="slidenum">
              <a:rPr lang="sv-SE" smtClean="0"/>
              <a:t>1</a:t>
            </a:fld>
            <a:endParaRPr lang="sv-SE" dirty="0"/>
          </a:p>
        </p:txBody>
      </p:sp>
    </p:spTree>
    <p:extLst>
      <p:ext uri="{BB962C8B-B14F-4D97-AF65-F5344CB8AC3E}">
        <p14:creationId xmlns:p14="http://schemas.microsoft.com/office/powerpoint/2010/main" val="3463991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 Nära vård är ett </a:t>
            </a:r>
            <a:r>
              <a:rPr lang="sv-SE" sz="1200" b="1" dirty="0"/>
              <a:t>nationellt omställningsarbete</a:t>
            </a:r>
            <a:r>
              <a:rPr lang="sv-SE" sz="1200" dirty="0"/>
              <a:t>, en fokusförflyttning från behandling av sjukdom i senare skeden till mer hälsofrämjande och förebyggande </a:t>
            </a:r>
            <a:r>
              <a:rPr lang="sv-SE" sz="1200" b="1" dirty="0"/>
              <a:t>insatser med den primära vården som nav</a:t>
            </a:r>
            <a:r>
              <a:rPr lang="sv-SE"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Det är ett förhållningsätt som ska </a:t>
            </a:r>
            <a:r>
              <a:rPr lang="sv-SE" sz="1200" b="1" dirty="0"/>
              <a:t>genomsyra allt vårt arbete där målet för omställningen är att skapa arbetssätt som gör att vården och omsorgen upplevs kontinuerlig och tillgänglig för våra invånare</a:t>
            </a:r>
            <a:r>
              <a:rPr lang="sv-SE" sz="1200" dirty="0"/>
              <a:t>.</a:t>
            </a:r>
            <a:br>
              <a:rPr lang="sv-SE" sz="1200" dirty="0"/>
            </a:br>
            <a:r>
              <a:rPr lang="sv-SE" sz="1200" dirty="0"/>
              <a:t>Det betyder att alla delar av vård- och omsorgskedjan är viktiga: specialistvård, primärvård, egenvård och omsorgen (för alla åldrar). Med den primära vården avses både kommunal hälso- och sjukvård och den regiondrivna (inkl. vårdval). </a:t>
            </a:r>
          </a:p>
          <a:p>
            <a:pPr marL="0" marR="0" lvl="0" indent="0" algn="l" defTabSz="914400" rtl="0" eaLnBrk="1" fontAlgn="auto" latinLnBrk="0" hangingPunct="1">
              <a:lnSpc>
                <a:spcPct val="100000"/>
              </a:lnSpc>
              <a:spcBef>
                <a:spcPts val="0"/>
              </a:spcBef>
              <a:spcAft>
                <a:spcPts val="0"/>
              </a:spcAft>
              <a:buClrTx/>
              <a:buSzTx/>
              <a:buFontTx/>
              <a:buNone/>
              <a:tabLst/>
              <a:defRPr/>
            </a:pPr>
            <a:br>
              <a:rPr lang="sv-SE" sz="1200" dirty="0"/>
            </a:b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 Nära Vård är också mer än bara hälso- och sjukvård och omsorg, för att skapa kontinuitet och arbeta förebyggande behöver vi också samverka mer med andra samhällsaktörer. Det kan handla om teknisk infrastruktur eller samarbete med intresseföreningar. </a:t>
            </a:r>
            <a:br>
              <a:rPr lang="sv-SE" sz="1200" dirty="0"/>
            </a:b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 ett förhållningsätt med fokus på det helheten och det relationella, Ett system där vi samverkar mer med varandra utifrån individens behov och inte hur organisationen är uppbyggd. Vi är jätteduktig på många delar men konstaterat sedan lång tid, inte på patientinvolvering och kontinuitet. </a:t>
            </a:r>
            <a:br>
              <a:rPr lang="sv-SE" sz="1200" dirty="0"/>
            </a:b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Ej en ny organisationsform eller benämning på dagens primärvård.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 </a:t>
            </a:r>
            <a:endParaRPr lang="sv-SE" dirty="0"/>
          </a:p>
        </p:txBody>
      </p:sp>
      <p:sp>
        <p:nvSpPr>
          <p:cNvPr id="4" name="Platshållare för bildnummer 3"/>
          <p:cNvSpPr>
            <a:spLocks noGrp="1"/>
          </p:cNvSpPr>
          <p:nvPr>
            <p:ph type="sldNum" sz="quarter" idx="5"/>
          </p:nvPr>
        </p:nvSpPr>
        <p:spPr/>
        <p:txBody>
          <a:bodyPr/>
          <a:lstStyle/>
          <a:p>
            <a:fld id="{42316D9B-C1BE-460D-B087-193491B80828}" type="slidenum">
              <a:rPr lang="sv-SE" smtClean="0"/>
              <a:t>2</a:t>
            </a:fld>
            <a:endParaRPr lang="sv-SE" dirty="0"/>
          </a:p>
        </p:txBody>
      </p:sp>
    </p:spTree>
    <p:extLst>
      <p:ext uri="{BB962C8B-B14F-4D97-AF65-F5344CB8AC3E}">
        <p14:creationId xmlns:p14="http://schemas.microsoft.com/office/powerpoint/2010/main" val="225017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solidFill>
                  <a:schemeClr val="accent6">
                    <a:lumMod val="75000"/>
                  </a:schemeClr>
                </a:solidFill>
                <a:cs typeface="Arial" panose="020B0604020202020204" pitchFamily="34" charset="0"/>
              </a:rPr>
              <a:t>I Västernorrland har vi en gemensam målbild, god och nära vård i Västernorrland 2030 som tillsammans med en avsiktsförklaring säger att vi ska göra omställningen tillsammans.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dirty="0">
                <a:solidFill>
                  <a:schemeClr val="accent6">
                    <a:lumMod val="75000"/>
                  </a:schemeClr>
                </a:solidFill>
                <a:cs typeface="Arial" panose="020B0604020202020204" pitchFamily="34" charset="0"/>
              </a:rPr>
              <a:t>Kommun, region tillsammans med våra invånare och alla som kan och vill utveckla den goda och nära vården i länet. Det betyder att nära vård är ett gemensamt uppdrag som vi alla har. </a:t>
            </a:r>
            <a:br>
              <a:rPr lang="sv-SE" sz="1200" b="0" i="0" dirty="0">
                <a:solidFill>
                  <a:schemeClr val="accent6">
                    <a:lumMod val="75000"/>
                  </a:schemeClr>
                </a:solidFill>
                <a:cs typeface="Arial" panose="020B0604020202020204" pitchFamily="34" charset="0"/>
              </a:rPr>
            </a:br>
            <a:endParaRPr lang="sv-SE" sz="1200" b="0" i="0" dirty="0">
              <a:solidFill>
                <a:schemeClr val="accent6">
                  <a:lumMod val="75000"/>
                </a:schemeClr>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dirty="0">
                <a:solidFill>
                  <a:schemeClr val="accent6">
                    <a:lumMod val="75000"/>
                  </a:schemeClr>
                </a:solidFill>
                <a:cs typeface="Arial" panose="020B0604020202020204" pitchFamily="34" charset="0"/>
              </a:rPr>
              <a:t>Det här uppdraget har växt fram (2018-2021). Som en del i omställningsarbetet har ett länsgemensamt program inrättats som stöd till kommun och region. Där programmet riktar sig till den delen av omställningen som gäller utveckling i  samverkan mellan kommun och region.   </a:t>
            </a:r>
          </a:p>
          <a:p>
            <a:endParaRPr lang="sv-SE" dirty="0"/>
          </a:p>
        </p:txBody>
      </p:sp>
      <p:sp>
        <p:nvSpPr>
          <p:cNvPr id="4" name="Platshållare för bildnummer 3"/>
          <p:cNvSpPr>
            <a:spLocks noGrp="1"/>
          </p:cNvSpPr>
          <p:nvPr>
            <p:ph type="sldNum" sz="quarter" idx="5"/>
          </p:nvPr>
        </p:nvSpPr>
        <p:spPr/>
        <p:txBody>
          <a:bodyPr/>
          <a:lstStyle/>
          <a:p>
            <a:fld id="{42316D9B-C1BE-460D-B087-193491B80828}" type="slidenum">
              <a:rPr lang="sv-SE" smtClean="0"/>
              <a:t>3</a:t>
            </a:fld>
            <a:endParaRPr lang="sv-SE" dirty="0"/>
          </a:p>
        </p:txBody>
      </p:sp>
    </p:spTree>
    <p:extLst>
      <p:ext uri="{BB962C8B-B14F-4D97-AF65-F5344CB8AC3E}">
        <p14:creationId xmlns:p14="http://schemas.microsoft.com/office/powerpoint/2010/main" val="1490205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Kompetensförsörjning: så att våra gemensamma resurser ska räcka till </a:t>
            </a:r>
          </a:p>
          <a:p>
            <a:r>
              <a:rPr lang="sv-SE" dirty="0"/>
              <a:t>Kontinuitet/trygghet: WHO, EU, Regeringens olika betänkanden (2013 =&gt;), Myndigheten för vård- och omsorgsanalys, Nationella patientenkäten o.s.v. o.s.v.</a:t>
            </a:r>
          </a:p>
        </p:txBody>
      </p:sp>
      <p:sp>
        <p:nvSpPr>
          <p:cNvPr id="4" name="Platshållare för bildnummer 3"/>
          <p:cNvSpPr>
            <a:spLocks noGrp="1"/>
          </p:cNvSpPr>
          <p:nvPr>
            <p:ph type="sldNum" sz="quarter" idx="5"/>
          </p:nvPr>
        </p:nvSpPr>
        <p:spPr/>
        <p:txBody>
          <a:bodyPr/>
          <a:lstStyle/>
          <a:p>
            <a:fld id="{5195988C-2F82-43A4-BD32-3FBF9E38175B}" type="slidenum">
              <a:rPr lang="sv-SE" smtClean="0"/>
              <a:t>4</a:t>
            </a:fld>
            <a:endParaRPr lang="sv-SE" dirty="0"/>
          </a:p>
        </p:txBody>
      </p:sp>
    </p:spTree>
    <p:extLst>
      <p:ext uri="{BB962C8B-B14F-4D97-AF65-F5344CB8AC3E}">
        <p14:creationId xmlns:p14="http://schemas.microsoft.com/office/powerpoint/2010/main" val="863056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Personcentrerad vård: </a:t>
            </a:r>
            <a:r>
              <a:rPr lang="sv-SE" b="1" dirty="0"/>
              <a:t>Hälso- och sjukvården organiseras kring dig där du får en stärkt roll och ett större inflytande.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000000"/>
                </a:solidFill>
                <a:effectLst/>
                <a:latin typeface="acumin-pro"/>
              </a:rPr>
              <a:t>Personcentrerad vård grundas i att du är expert på dig själv och har erfarenhet av hur din hälsa, dina mediciner och annat påverkar dig och din livssituation. De som jobbar inom vården är experter på det medicinska. Ni arbetar tillsammans i partnerskap. </a:t>
            </a:r>
            <a:r>
              <a:rPr lang="sv-SE" dirty="0"/>
              <a:t>För att skapa delaktighet, motivation och träffa mer rätt. </a:t>
            </a:r>
          </a:p>
          <a:p>
            <a:pPr marL="0" indent="0">
              <a:buFontTx/>
              <a:buNone/>
            </a:pPr>
            <a:endParaRPr lang="sv-SE" b="0" i="0" dirty="0">
              <a:solidFill>
                <a:srgbClr val="000000"/>
              </a:solidFill>
              <a:effectLst/>
              <a:latin typeface="acumin-pro"/>
            </a:endParaRP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r>
              <a:rPr lang="sv-SE" dirty="0"/>
              <a:t>trygghet, nöjdare, kortare behandlingstider, mindre medicinering etc. </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endParaRPr lang="sv-SE" dirty="0"/>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sv-SE" u="sng" dirty="0"/>
              <a:t>Tre nyckelbegrepp: </a:t>
            </a:r>
            <a:endParaRPr lang="sv-SE" b="0" i="0" u="sng" dirty="0">
              <a:solidFill>
                <a:srgbClr val="000000"/>
              </a:solidFill>
              <a:effectLst/>
              <a:latin typeface="acumin-pro"/>
            </a:endParaRPr>
          </a:p>
          <a:p>
            <a:pPr marL="228600" indent="-228600">
              <a:buFontTx/>
              <a:buAutoNum type="arabicParenR"/>
            </a:pPr>
            <a:r>
              <a:rPr lang="sv-SE" b="0" i="0" dirty="0">
                <a:solidFill>
                  <a:srgbClr val="000000"/>
                </a:solidFill>
                <a:effectLst/>
                <a:latin typeface="acumin-pro"/>
              </a:rPr>
              <a:t>Berättelsen</a:t>
            </a:r>
          </a:p>
          <a:p>
            <a:pPr marL="228600" indent="-228600">
              <a:buFontTx/>
              <a:buAutoNum type="arabicParenR"/>
            </a:pPr>
            <a:r>
              <a:rPr lang="sv-SE" b="0" i="0" dirty="0">
                <a:solidFill>
                  <a:srgbClr val="000000"/>
                </a:solidFill>
                <a:effectLst/>
                <a:latin typeface="acumin-pro"/>
              </a:rPr>
              <a:t>Partnerskapet (där berättelsen vägs samman med professionen/övriga undersökningar)</a:t>
            </a:r>
          </a:p>
          <a:p>
            <a:pPr marL="228600" indent="-228600">
              <a:buFontTx/>
              <a:buAutoNum type="arabicParenR"/>
            </a:pPr>
            <a:r>
              <a:rPr lang="sv-SE" b="0" i="0" dirty="0">
                <a:solidFill>
                  <a:srgbClr val="000000"/>
                </a:solidFill>
                <a:effectLst/>
                <a:latin typeface="acumin-pro"/>
              </a:rPr>
              <a:t>Dokumentationen (lättformulerad, levande och som stöd tillegenvård. Följs kontinuerligt genom alla instanser). </a:t>
            </a:r>
            <a:endParaRPr lang="sv-SE" dirty="0"/>
          </a:p>
          <a:p>
            <a:br>
              <a:rPr lang="sv-SE" dirty="0"/>
            </a:br>
            <a:r>
              <a:rPr lang="sv-SE" dirty="0"/>
              <a:t>- Berättelsen och individens behov (andliga, existentiella, sociala, och psykiska behov i lika stor utsträckning som det fysiska). Ej objektifieras till sjuk kropp, ett tillstånd eller en diagnos. </a:t>
            </a:r>
          </a:p>
          <a:p>
            <a:r>
              <a:rPr lang="sv-SE" dirty="0"/>
              <a:t>- Partnerskapet (sammanfattning om vad som gjorts och kommer att göras). Gemensam/sammanhållen vård- eller omsorgsplan (professionen, patient/brukare, anhörig). Personcentrering betyder att hela människan, en unik individ snarare än en patient med olika symptom. </a:t>
            </a:r>
          </a:p>
          <a:p>
            <a:pPr marL="0" indent="0">
              <a:buFontTx/>
              <a:buNone/>
            </a:pPr>
            <a:endParaRPr lang="sv-SE" dirty="0"/>
          </a:p>
        </p:txBody>
      </p:sp>
      <p:sp>
        <p:nvSpPr>
          <p:cNvPr id="4" name="Platshållare för bildnummer 3"/>
          <p:cNvSpPr>
            <a:spLocks noGrp="1"/>
          </p:cNvSpPr>
          <p:nvPr>
            <p:ph type="sldNum" sz="quarter" idx="5"/>
          </p:nvPr>
        </p:nvSpPr>
        <p:spPr/>
        <p:txBody>
          <a:bodyPr/>
          <a:lstStyle/>
          <a:p>
            <a:fld id="{5195988C-2F82-43A4-BD32-3FBF9E38175B}" type="slidenum">
              <a:rPr lang="sv-SE" smtClean="0"/>
              <a:t>5</a:t>
            </a:fld>
            <a:endParaRPr lang="sv-SE" dirty="0"/>
          </a:p>
        </p:txBody>
      </p:sp>
    </p:spTree>
    <p:extLst>
      <p:ext uri="{BB962C8B-B14F-4D97-AF65-F5344CB8AC3E}">
        <p14:creationId xmlns:p14="http://schemas.microsoft.com/office/powerpoint/2010/main" val="38700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solidFill>
                  <a:srgbClr val="000000"/>
                </a:solidFill>
                <a:latin typeface="Calibri" panose="020F0502020204030204" pitchFamily="34" charset="0"/>
              </a:rPr>
              <a:t>Mobila team, länk mellan akut sjukvård och hemsjukvård SPOT-Specialist psykiatriskt omvårdnadsteam – Vuxenpsykiatrin hemsjukvårdsteam i länet. </a:t>
            </a:r>
          </a:p>
          <a:p>
            <a:r>
              <a:rPr lang="sv-SE" sz="1200" dirty="0">
                <a:solidFill>
                  <a:srgbClr val="000000"/>
                </a:solidFill>
                <a:latin typeface="Calibri" panose="020F0502020204030204" pitchFamily="34" charset="0"/>
              </a:rPr>
              <a:t>Patientkontrakt, SIP (samordnad individuell planering för  ökad patientinvolvering)</a:t>
            </a:r>
          </a:p>
          <a:p>
            <a:r>
              <a:rPr lang="sv-SE" sz="1200" dirty="0"/>
              <a:t>God och nära vård i landsbygd - Samverkan Sollefteå, Kramfors och regionen för två målgrupper (sköra äldre/psykisk hälsa för unga). Fem delprojekt. </a:t>
            </a:r>
          </a:p>
          <a:p>
            <a:pPr marL="0" indent="0">
              <a:buNone/>
            </a:pPr>
            <a:r>
              <a:rPr lang="sv-SE" sz="1200" b="1" dirty="0">
                <a:solidFill>
                  <a:schemeClr val="accent6"/>
                </a:solidFill>
                <a:latin typeface="Calibri" panose="020F0502020204030204" pitchFamily="34" charset="0"/>
              </a:rPr>
              <a:t>     </a:t>
            </a:r>
          </a:p>
          <a:p>
            <a:endParaRPr lang="sv-SE" dirty="0"/>
          </a:p>
        </p:txBody>
      </p:sp>
      <p:sp>
        <p:nvSpPr>
          <p:cNvPr id="4" name="Platshållare för bildnummer 3"/>
          <p:cNvSpPr>
            <a:spLocks noGrp="1"/>
          </p:cNvSpPr>
          <p:nvPr>
            <p:ph type="sldNum" sz="quarter" idx="5"/>
          </p:nvPr>
        </p:nvSpPr>
        <p:spPr/>
        <p:txBody>
          <a:bodyPr/>
          <a:lstStyle/>
          <a:p>
            <a:fld id="{5195988C-2F82-43A4-BD32-3FBF9E38175B}" type="slidenum">
              <a:rPr lang="sv-SE" smtClean="0"/>
              <a:t>6</a:t>
            </a:fld>
            <a:endParaRPr lang="sv-SE" dirty="0"/>
          </a:p>
        </p:txBody>
      </p:sp>
    </p:spTree>
    <p:extLst>
      <p:ext uri="{BB962C8B-B14F-4D97-AF65-F5344CB8AC3E}">
        <p14:creationId xmlns:p14="http://schemas.microsoft.com/office/powerpoint/2010/main" val="4029051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195988C-2F82-43A4-BD32-3FBF9E38175B}" type="slidenum">
              <a:rPr lang="sv-SE" smtClean="0"/>
              <a:t>7</a:t>
            </a:fld>
            <a:endParaRPr lang="sv-SE" dirty="0"/>
          </a:p>
        </p:txBody>
      </p:sp>
    </p:spTree>
    <p:extLst>
      <p:ext uri="{BB962C8B-B14F-4D97-AF65-F5344CB8AC3E}">
        <p14:creationId xmlns:p14="http://schemas.microsoft.com/office/powerpoint/2010/main" val="1699127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dirty="0"/>
              <a:t>Personcentrering leder till kortare vårdtider, mindre ångestdämpande medicinering, aktivare patienter, förre liggsår…</a:t>
            </a:r>
            <a:br>
              <a:rPr lang="sv-SE" sz="1200" i="1" dirty="0"/>
            </a:br>
            <a:r>
              <a:rPr lang="sv-SE" sz="1200" i="1" dirty="0"/>
              <a:t>GCPP m.fl.</a:t>
            </a:r>
            <a:br>
              <a:rPr lang="sv-SE" sz="1200" i="1" dirty="0"/>
            </a:br>
            <a:r>
              <a:rPr lang="sv-SE" sz="1200" i="1" dirty="0"/>
              <a:t>Personlig, ej privat. </a:t>
            </a:r>
          </a:p>
          <a:p>
            <a:endParaRPr lang="sv-SE" dirty="0"/>
          </a:p>
        </p:txBody>
      </p:sp>
      <p:sp>
        <p:nvSpPr>
          <p:cNvPr id="4" name="Platshållare för bildnummer 3"/>
          <p:cNvSpPr>
            <a:spLocks noGrp="1"/>
          </p:cNvSpPr>
          <p:nvPr>
            <p:ph type="sldNum" sz="quarter" idx="5"/>
          </p:nvPr>
        </p:nvSpPr>
        <p:spPr/>
        <p:txBody>
          <a:bodyPr/>
          <a:lstStyle/>
          <a:p>
            <a:fld id="{7DE8C89D-CC8A-47D0-AE56-17C8713205BA}" type="slidenum">
              <a:rPr lang="sv-SE" smtClean="0"/>
              <a:t>8</a:t>
            </a:fld>
            <a:endParaRPr lang="sv-SE" dirty="0"/>
          </a:p>
        </p:txBody>
      </p:sp>
    </p:spTree>
    <p:extLst>
      <p:ext uri="{BB962C8B-B14F-4D97-AF65-F5344CB8AC3E}">
        <p14:creationId xmlns:p14="http://schemas.microsoft.com/office/powerpoint/2010/main" val="3792094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Vad/hur vill ni att vi ska hjälpa er?</a:t>
            </a:r>
            <a:endParaRPr lang="sv-SE" sz="1200" dirty="0">
              <a:highlight>
                <a:srgbClr val="FFFF00"/>
              </a:highlight>
            </a:endParaRPr>
          </a:p>
          <a:p>
            <a:endParaRPr lang="sv-SE" dirty="0"/>
          </a:p>
        </p:txBody>
      </p:sp>
      <p:sp>
        <p:nvSpPr>
          <p:cNvPr id="4" name="Platshållare för bildnummer 3"/>
          <p:cNvSpPr>
            <a:spLocks noGrp="1"/>
          </p:cNvSpPr>
          <p:nvPr>
            <p:ph type="sldNum" sz="quarter" idx="5"/>
          </p:nvPr>
        </p:nvSpPr>
        <p:spPr/>
        <p:txBody>
          <a:bodyPr/>
          <a:lstStyle/>
          <a:p>
            <a:fld id="{5195988C-2F82-43A4-BD32-3FBF9E38175B}" type="slidenum">
              <a:rPr lang="sv-SE" smtClean="0"/>
              <a:t>9</a:t>
            </a:fld>
            <a:endParaRPr lang="sv-SE" dirty="0"/>
          </a:p>
        </p:txBody>
      </p:sp>
    </p:spTree>
    <p:extLst>
      <p:ext uri="{BB962C8B-B14F-4D97-AF65-F5344CB8AC3E}">
        <p14:creationId xmlns:p14="http://schemas.microsoft.com/office/powerpoint/2010/main" val="3797425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12C723-5F2A-4328-A3D7-6648B2C27DF3}"/>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037D9DC0-EAB4-45E9-AADA-B014E4F720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78CE073-DCD0-4158-87CE-CD088BA37231}"/>
              </a:ext>
            </a:extLst>
          </p:cNvPr>
          <p:cNvSpPr>
            <a:spLocks noGrp="1"/>
          </p:cNvSpPr>
          <p:nvPr>
            <p:ph type="dt" sz="half" idx="10"/>
          </p:nvPr>
        </p:nvSpPr>
        <p:spPr/>
        <p:txBody>
          <a:bodyPr/>
          <a:lstStyle/>
          <a:p>
            <a:fld id="{3DCAECB0-F6E4-49B9-ACD2-9FD83EA54461}" type="datetimeFigureOut">
              <a:rPr lang="sv-SE" smtClean="0"/>
              <a:t>2022-01-31</a:t>
            </a:fld>
            <a:endParaRPr lang="sv-SE" dirty="0"/>
          </a:p>
        </p:txBody>
      </p:sp>
      <p:sp>
        <p:nvSpPr>
          <p:cNvPr id="5" name="Platshållare för sidfot 4">
            <a:extLst>
              <a:ext uri="{FF2B5EF4-FFF2-40B4-BE49-F238E27FC236}">
                <a16:creationId xmlns:a16="http://schemas.microsoft.com/office/drawing/2014/main" id="{7DC8272B-86A1-4903-B442-5E3E3601E5DD}"/>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83DBF695-65A9-4339-A881-517F354FA8A7}"/>
              </a:ext>
            </a:extLst>
          </p:cNvPr>
          <p:cNvSpPr>
            <a:spLocks noGrp="1"/>
          </p:cNvSpPr>
          <p:nvPr>
            <p:ph type="sldNum" sz="quarter" idx="12"/>
          </p:nvPr>
        </p:nvSpPr>
        <p:spPr/>
        <p:txBody>
          <a:bodyPr/>
          <a:lstStyle/>
          <a:p>
            <a:fld id="{51B694DA-9810-4161-B582-82AC13A8A0B0}" type="slidenum">
              <a:rPr lang="sv-SE" smtClean="0"/>
              <a:t>‹#›</a:t>
            </a:fld>
            <a:endParaRPr lang="sv-SE" dirty="0"/>
          </a:p>
        </p:txBody>
      </p:sp>
    </p:spTree>
    <p:extLst>
      <p:ext uri="{BB962C8B-B14F-4D97-AF65-F5344CB8AC3E}">
        <p14:creationId xmlns:p14="http://schemas.microsoft.com/office/powerpoint/2010/main" val="3118791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9D81F2-46A0-4007-B188-C3F429C0BCA9}"/>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B962A5E-8947-4691-84B2-2F2952C7094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28ABCD6-025B-460B-91DA-1CA972899B51}"/>
              </a:ext>
            </a:extLst>
          </p:cNvPr>
          <p:cNvSpPr>
            <a:spLocks noGrp="1"/>
          </p:cNvSpPr>
          <p:nvPr>
            <p:ph type="dt" sz="half" idx="10"/>
          </p:nvPr>
        </p:nvSpPr>
        <p:spPr/>
        <p:txBody>
          <a:bodyPr/>
          <a:lstStyle/>
          <a:p>
            <a:fld id="{3DCAECB0-F6E4-49B9-ACD2-9FD83EA54461}" type="datetimeFigureOut">
              <a:rPr lang="sv-SE" smtClean="0"/>
              <a:t>2022-01-31</a:t>
            </a:fld>
            <a:endParaRPr lang="sv-SE" dirty="0"/>
          </a:p>
        </p:txBody>
      </p:sp>
      <p:sp>
        <p:nvSpPr>
          <p:cNvPr id="5" name="Platshållare för sidfot 4">
            <a:extLst>
              <a:ext uri="{FF2B5EF4-FFF2-40B4-BE49-F238E27FC236}">
                <a16:creationId xmlns:a16="http://schemas.microsoft.com/office/drawing/2014/main" id="{6EFD8BA7-744A-4062-BF31-689B5FBF377C}"/>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65C79B52-7D0D-48D8-8456-37A4B4D6B495}"/>
              </a:ext>
            </a:extLst>
          </p:cNvPr>
          <p:cNvSpPr>
            <a:spLocks noGrp="1"/>
          </p:cNvSpPr>
          <p:nvPr>
            <p:ph type="sldNum" sz="quarter" idx="12"/>
          </p:nvPr>
        </p:nvSpPr>
        <p:spPr/>
        <p:txBody>
          <a:bodyPr/>
          <a:lstStyle/>
          <a:p>
            <a:fld id="{51B694DA-9810-4161-B582-82AC13A8A0B0}" type="slidenum">
              <a:rPr lang="sv-SE" smtClean="0"/>
              <a:t>‹#›</a:t>
            </a:fld>
            <a:endParaRPr lang="sv-SE" dirty="0"/>
          </a:p>
        </p:txBody>
      </p:sp>
    </p:spTree>
    <p:extLst>
      <p:ext uri="{BB962C8B-B14F-4D97-AF65-F5344CB8AC3E}">
        <p14:creationId xmlns:p14="http://schemas.microsoft.com/office/powerpoint/2010/main" val="18489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5458C6ED-CBFA-432F-AF06-DADF721C6ED8}"/>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CBB5EA2-473A-4A41-889E-E49896632342}"/>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19D8648-EB14-4A82-8EB0-E7F9AF79AF29}"/>
              </a:ext>
            </a:extLst>
          </p:cNvPr>
          <p:cNvSpPr>
            <a:spLocks noGrp="1"/>
          </p:cNvSpPr>
          <p:nvPr>
            <p:ph type="dt" sz="half" idx="10"/>
          </p:nvPr>
        </p:nvSpPr>
        <p:spPr/>
        <p:txBody>
          <a:bodyPr/>
          <a:lstStyle/>
          <a:p>
            <a:fld id="{3DCAECB0-F6E4-49B9-ACD2-9FD83EA54461}" type="datetimeFigureOut">
              <a:rPr lang="sv-SE" smtClean="0"/>
              <a:t>2022-01-31</a:t>
            </a:fld>
            <a:endParaRPr lang="sv-SE" dirty="0"/>
          </a:p>
        </p:txBody>
      </p:sp>
      <p:sp>
        <p:nvSpPr>
          <p:cNvPr id="5" name="Platshållare för sidfot 4">
            <a:extLst>
              <a:ext uri="{FF2B5EF4-FFF2-40B4-BE49-F238E27FC236}">
                <a16:creationId xmlns:a16="http://schemas.microsoft.com/office/drawing/2014/main" id="{A13FE57E-35FE-483C-974A-9CBB67BC39F0}"/>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6C39E144-2C83-4921-9617-255A15F60E52}"/>
              </a:ext>
            </a:extLst>
          </p:cNvPr>
          <p:cNvSpPr>
            <a:spLocks noGrp="1"/>
          </p:cNvSpPr>
          <p:nvPr>
            <p:ph type="sldNum" sz="quarter" idx="12"/>
          </p:nvPr>
        </p:nvSpPr>
        <p:spPr/>
        <p:txBody>
          <a:bodyPr/>
          <a:lstStyle/>
          <a:p>
            <a:fld id="{51B694DA-9810-4161-B582-82AC13A8A0B0}" type="slidenum">
              <a:rPr lang="sv-SE" smtClean="0"/>
              <a:t>‹#›</a:t>
            </a:fld>
            <a:endParaRPr lang="sv-SE" dirty="0"/>
          </a:p>
        </p:txBody>
      </p:sp>
    </p:spTree>
    <p:extLst>
      <p:ext uri="{BB962C8B-B14F-4D97-AF65-F5344CB8AC3E}">
        <p14:creationId xmlns:p14="http://schemas.microsoft.com/office/powerpoint/2010/main" val="1842045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0CFFA0-1608-4589-907E-E0038D39CAC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D3CFD8E-8E59-43F3-AE73-1F053B06ABC2}"/>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7DF638B-49CB-4E92-840C-CDFB3311C9A0}"/>
              </a:ext>
            </a:extLst>
          </p:cNvPr>
          <p:cNvSpPr>
            <a:spLocks noGrp="1"/>
          </p:cNvSpPr>
          <p:nvPr>
            <p:ph type="dt" sz="half" idx="10"/>
          </p:nvPr>
        </p:nvSpPr>
        <p:spPr/>
        <p:txBody>
          <a:bodyPr/>
          <a:lstStyle/>
          <a:p>
            <a:fld id="{3DCAECB0-F6E4-49B9-ACD2-9FD83EA54461}" type="datetimeFigureOut">
              <a:rPr lang="sv-SE" smtClean="0"/>
              <a:t>2022-01-31</a:t>
            </a:fld>
            <a:endParaRPr lang="sv-SE" dirty="0"/>
          </a:p>
        </p:txBody>
      </p:sp>
      <p:sp>
        <p:nvSpPr>
          <p:cNvPr id="5" name="Platshållare för sidfot 4">
            <a:extLst>
              <a:ext uri="{FF2B5EF4-FFF2-40B4-BE49-F238E27FC236}">
                <a16:creationId xmlns:a16="http://schemas.microsoft.com/office/drawing/2014/main" id="{8DEE1AC7-D269-47CC-99AB-E9E782A7C9F8}"/>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82790C71-BB06-44F1-9957-F3F88344E90E}"/>
              </a:ext>
            </a:extLst>
          </p:cNvPr>
          <p:cNvSpPr>
            <a:spLocks noGrp="1"/>
          </p:cNvSpPr>
          <p:nvPr>
            <p:ph type="sldNum" sz="quarter" idx="12"/>
          </p:nvPr>
        </p:nvSpPr>
        <p:spPr/>
        <p:txBody>
          <a:bodyPr/>
          <a:lstStyle/>
          <a:p>
            <a:fld id="{51B694DA-9810-4161-B582-82AC13A8A0B0}" type="slidenum">
              <a:rPr lang="sv-SE" smtClean="0"/>
              <a:t>‹#›</a:t>
            </a:fld>
            <a:endParaRPr lang="sv-SE" dirty="0"/>
          </a:p>
        </p:txBody>
      </p:sp>
    </p:spTree>
    <p:extLst>
      <p:ext uri="{BB962C8B-B14F-4D97-AF65-F5344CB8AC3E}">
        <p14:creationId xmlns:p14="http://schemas.microsoft.com/office/powerpoint/2010/main" val="3814819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6F61B4-B306-43FB-8027-D7BF42FD262B}"/>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95EA992B-8F14-4561-863F-68014914A5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F08CDFEB-DF54-4815-A688-1D65030B630C}"/>
              </a:ext>
            </a:extLst>
          </p:cNvPr>
          <p:cNvSpPr>
            <a:spLocks noGrp="1"/>
          </p:cNvSpPr>
          <p:nvPr>
            <p:ph type="dt" sz="half" idx="10"/>
          </p:nvPr>
        </p:nvSpPr>
        <p:spPr/>
        <p:txBody>
          <a:bodyPr/>
          <a:lstStyle/>
          <a:p>
            <a:fld id="{3DCAECB0-F6E4-49B9-ACD2-9FD83EA54461}" type="datetimeFigureOut">
              <a:rPr lang="sv-SE" smtClean="0"/>
              <a:t>2022-01-31</a:t>
            </a:fld>
            <a:endParaRPr lang="sv-SE" dirty="0"/>
          </a:p>
        </p:txBody>
      </p:sp>
      <p:sp>
        <p:nvSpPr>
          <p:cNvPr id="5" name="Platshållare för sidfot 4">
            <a:extLst>
              <a:ext uri="{FF2B5EF4-FFF2-40B4-BE49-F238E27FC236}">
                <a16:creationId xmlns:a16="http://schemas.microsoft.com/office/drawing/2014/main" id="{F5711CD3-A26C-47B1-BA79-F46B1C27244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3E49CD1D-A0A8-43AD-A9C4-4016196C30AE}"/>
              </a:ext>
            </a:extLst>
          </p:cNvPr>
          <p:cNvSpPr>
            <a:spLocks noGrp="1"/>
          </p:cNvSpPr>
          <p:nvPr>
            <p:ph type="sldNum" sz="quarter" idx="12"/>
          </p:nvPr>
        </p:nvSpPr>
        <p:spPr/>
        <p:txBody>
          <a:bodyPr/>
          <a:lstStyle/>
          <a:p>
            <a:fld id="{51B694DA-9810-4161-B582-82AC13A8A0B0}" type="slidenum">
              <a:rPr lang="sv-SE" smtClean="0"/>
              <a:t>‹#›</a:t>
            </a:fld>
            <a:endParaRPr lang="sv-SE" dirty="0"/>
          </a:p>
        </p:txBody>
      </p:sp>
    </p:spTree>
    <p:extLst>
      <p:ext uri="{BB962C8B-B14F-4D97-AF65-F5344CB8AC3E}">
        <p14:creationId xmlns:p14="http://schemas.microsoft.com/office/powerpoint/2010/main" val="2098710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963A8A-EF36-4F40-8E22-6C1D20C5196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7E29319-0D38-410B-BEE2-516FC2916B2C}"/>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EA67F146-456C-4658-AB86-47E564E01958}"/>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C5A7A412-DF4E-4A77-A49C-6D01DCA567C9}"/>
              </a:ext>
            </a:extLst>
          </p:cNvPr>
          <p:cNvSpPr>
            <a:spLocks noGrp="1"/>
          </p:cNvSpPr>
          <p:nvPr>
            <p:ph type="dt" sz="half" idx="10"/>
          </p:nvPr>
        </p:nvSpPr>
        <p:spPr/>
        <p:txBody>
          <a:bodyPr/>
          <a:lstStyle/>
          <a:p>
            <a:fld id="{3DCAECB0-F6E4-49B9-ACD2-9FD83EA54461}" type="datetimeFigureOut">
              <a:rPr lang="sv-SE" smtClean="0"/>
              <a:t>2022-01-31</a:t>
            </a:fld>
            <a:endParaRPr lang="sv-SE" dirty="0"/>
          </a:p>
        </p:txBody>
      </p:sp>
      <p:sp>
        <p:nvSpPr>
          <p:cNvPr id="6" name="Platshållare för sidfot 5">
            <a:extLst>
              <a:ext uri="{FF2B5EF4-FFF2-40B4-BE49-F238E27FC236}">
                <a16:creationId xmlns:a16="http://schemas.microsoft.com/office/drawing/2014/main" id="{4EC96535-CBD4-44AE-8BCA-49BA6D8B9030}"/>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6CC8F952-884E-4D9A-97AC-BD139A2100DD}"/>
              </a:ext>
            </a:extLst>
          </p:cNvPr>
          <p:cNvSpPr>
            <a:spLocks noGrp="1"/>
          </p:cNvSpPr>
          <p:nvPr>
            <p:ph type="sldNum" sz="quarter" idx="12"/>
          </p:nvPr>
        </p:nvSpPr>
        <p:spPr/>
        <p:txBody>
          <a:bodyPr/>
          <a:lstStyle/>
          <a:p>
            <a:fld id="{51B694DA-9810-4161-B582-82AC13A8A0B0}" type="slidenum">
              <a:rPr lang="sv-SE" smtClean="0"/>
              <a:t>‹#›</a:t>
            </a:fld>
            <a:endParaRPr lang="sv-SE" dirty="0"/>
          </a:p>
        </p:txBody>
      </p:sp>
    </p:spTree>
    <p:extLst>
      <p:ext uri="{BB962C8B-B14F-4D97-AF65-F5344CB8AC3E}">
        <p14:creationId xmlns:p14="http://schemas.microsoft.com/office/powerpoint/2010/main" val="3039076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9364C7-8502-43BD-AAC3-73CBBE5E455B}"/>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B574DDF-EB68-4A43-A38B-86F2D40D63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64772C8E-8219-4DD3-A209-4AE50505B331}"/>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CA0CAB4-FF82-4542-A9B7-2532B377DB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8A972206-477F-41FB-8FC3-E7C34B3522B0}"/>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C470D95C-37F3-4B95-BB2B-B20FABBD385C}"/>
              </a:ext>
            </a:extLst>
          </p:cNvPr>
          <p:cNvSpPr>
            <a:spLocks noGrp="1"/>
          </p:cNvSpPr>
          <p:nvPr>
            <p:ph type="dt" sz="half" idx="10"/>
          </p:nvPr>
        </p:nvSpPr>
        <p:spPr/>
        <p:txBody>
          <a:bodyPr/>
          <a:lstStyle/>
          <a:p>
            <a:fld id="{3DCAECB0-F6E4-49B9-ACD2-9FD83EA54461}" type="datetimeFigureOut">
              <a:rPr lang="sv-SE" smtClean="0"/>
              <a:t>2022-01-31</a:t>
            </a:fld>
            <a:endParaRPr lang="sv-SE" dirty="0"/>
          </a:p>
        </p:txBody>
      </p:sp>
      <p:sp>
        <p:nvSpPr>
          <p:cNvPr id="8" name="Platshållare för sidfot 7">
            <a:extLst>
              <a:ext uri="{FF2B5EF4-FFF2-40B4-BE49-F238E27FC236}">
                <a16:creationId xmlns:a16="http://schemas.microsoft.com/office/drawing/2014/main" id="{61931D8A-2BB4-42FD-9F0E-27A862004901}"/>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B03969BE-BC40-43D3-969B-7DF1644312B5}"/>
              </a:ext>
            </a:extLst>
          </p:cNvPr>
          <p:cNvSpPr>
            <a:spLocks noGrp="1"/>
          </p:cNvSpPr>
          <p:nvPr>
            <p:ph type="sldNum" sz="quarter" idx="12"/>
          </p:nvPr>
        </p:nvSpPr>
        <p:spPr/>
        <p:txBody>
          <a:bodyPr/>
          <a:lstStyle/>
          <a:p>
            <a:fld id="{51B694DA-9810-4161-B582-82AC13A8A0B0}" type="slidenum">
              <a:rPr lang="sv-SE" smtClean="0"/>
              <a:t>‹#›</a:t>
            </a:fld>
            <a:endParaRPr lang="sv-SE" dirty="0"/>
          </a:p>
        </p:txBody>
      </p:sp>
    </p:spTree>
    <p:extLst>
      <p:ext uri="{BB962C8B-B14F-4D97-AF65-F5344CB8AC3E}">
        <p14:creationId xmlns:p14="http://schemas.microsoft.com/office/powerpoint/2010/main" val="258914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2C707C-4768-44EF-B629-474BBF235950}"/>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84F72552-2603-422E-A4B4-B0EFD6AFB3C4}"/>
              </a:ext>
            </a:extLst>
          </p:cNvPr>
          <p:cNvSpPr>
            <a:spLocks noGrp="1"/>
          </p:cNvSpPr>
          <p:nvPr>
            <p:ph type="dt" sz="half" idx="10"/>
          </p:nvPr>
        </p:nvSpPr>
        <p:spPr/>
        <p:txBody>
          <a:bodyPr/>
          <a:lstStyle/>
          <a:p>
            <a:fld id="{3DCAECB0-F6E4-49B9-ACD2-9FD83EA54461}" type="datetimeFigureOut">
              <a:rPr lang="sv-SE" smtClean="0"/>
              <a:t>2022-01-31</a:t>
            </a:fld>
            <a:endParaRPr lang="sv-SE" dirty="0"/>
          </a:p>
        </p:txBody>
      </p:sp>
      <p:sp>
        <p:nvSpPr>
          <p:cNvPr id="4" name="Platshållare för sidfot 3">
            <a:extLst>
              <a:ext uri="{FF2B5EF4-FFF2-40B4-BE49-F238E27FC236}">
                <a16:creationId xmlns:a16="http://schemas.microsoft.com/office/drawing/2014/main" id="{49216807-3252-4F52-AB45-4ABED66072FF}"/>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69BB270D-2C7B-4E94-9F7C-03556313E591}"/>
              </a:ext>
            </a:extLst>
          </p:cNvPr>
          <p:cNvSpPr>
            <a:spLocks noGrp="1"/>
          </p:cNvSpPr>
          <p:nvPr>
            <p:ph type="sldNum" sz="quarter" idx="12"/>
          </p:nvPr>
        </p:nvSpPr>
        <p:spPr/>
        <p:txBody>
          <a:bodyPr/>
          <a:lstStyle/>
          <a:p>
            <a:fld id="{51B694DA-9810-4161-B582-82AC13A8A0B0}" type="slidenum">
              <a:rPr lang="sv-SE" smtClean="0"/>
              <a:t>‹#›</a:t>
            </a:fld>
            <a:endParaRPr lang="sv-SE" dirty="0"/>
          </a:p>
        </p:txBody>
      </p:sp>
    </p:spTree>
    <p:extLst>
      <p:ext uri="{BB962C8B-B14F-4D97-AF65-F5344CB8AC3E}">
        <p14:creationId xmlns:p14="http://schemas.microsoft.com/office/powerpoint/2010/main" val="24184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2F5DABA-AE12-43C5-A190-45F36A585DD9}"/>
              </a:ext>
            </a:extLst>
          </p:cNvPr>
          <p:cNvSpPr>
            <a:spLocks noGrp="1"/>
          </p:cNvSpPr>
          <p:nvPr>
            <p:ph type="dt" sz="half" idx="10"/>
          </p:nvPr>
        </p:nvSpPr>
        <p:spPr/>
        <p:txBody>
          <a:bodyPr/>
          <a:lstStyle/>
          <a:p>
            <a:fld id="{3DCAECB0-F6E4-49B9-ACD2-9FD83EA54461}" type="datetimeFigureOut">
              <a:rPr lang="sv-SE" smtClean="0"/>
              <a:t>2022-01-31</a:t>
            </a:fld>
            <a:endParaRPr lang="sv-SE" dirty="0"/>
          </a:p>
        </p:txBody>
      </p:sp>
      <p:sp>
        <p:nvSpPr>
          <p:cNvPr id="3" name="Platshållare för sidfot 2">
            <a:extLst>
              <a:ext uri="{FF2B5EF4-FFF2-40B4-BE49-F238E27FC236}">
                <a16:creationId xmlns:a16="http://schemas.microsoft.com/office/drawing/2014/main" id="{E0017F71-A14F-42A7-9478-16498D0374EF}"/>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138DE54D-B654-4FF7-99CA-8D99B11D3C18}"/>
              </a:ext>
            </a:extLst>
          </p:cNvPr>
          <p:cNvSpPr>
            <a:spLocks noGrp="1"/>
          </p:cNvSpPr>
          <p:nvPr>
            <p:ph type="sldNum" sz="quarter" idx="12"/>
          </p:nvPr>
        </p:nvSpPr>
        <p:spPr/>
        <p:txBody>
          <a:bodyPr/>
          <a:lstStyle/>
          <a:p>
            <a:fld id="{51B694DA-9810-4161-B582-82AC13A8A0B0}" type="slidenum">
              <a:rPr lang="sv-SE" smtClean="0"/>
              <a:t>‹#›</a:t>
            </a:fld>
            <a:endParaRPr lang="sv-SE" dirty="0"/>
          </a:p>
        </p:txBody>
      </p:sp>
    </p:spTree>
    <p:extLst>
      <p:ext uri="{BB962C8B-B14F-4D97-AF65-F5344CB8AC3E}">
        <p14:creationId xmlns:p14="http://schemas.microsoft.com/office/powerpoint/2010/main" val="680308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F29C56-B325-418D-9438-7BF5D40C438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21CD413-A415-4014-9D13-C991302273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C864217F-5A3C-4187-8001-149FD9B0F4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A44793A-444F-49D5-8979-E73E3B89193A}"/>
              </a:ext>
            </a:extLst>
          </p:cNvPr>
          <p:cNvSpPr>
            <a:spLocks noGrp="1"/>
          </p:cNvSpPr>
          <p:nvPr>
            <p:ph type="dt" sz="half" idx="10"/>
          </p:nvPr>
        </p:nvSpPr>
        <p:spPr/>
        <p:txBody>
          <a:bodyPr/>
          <a:lstStyle/>
          <a:p>
            <a:fld id="{3DCAECB0-F6E4-49B9-ACD2-9FD83EA54461}" type="datetimeFigureOut">
              <a:rPr lang="sv-SE" smtClean="0"/>
              <a:t>2022-01-31</a:t>
            </a:fld>
            <a:endParaRPr lang="sv-SE" dirty="0"/>
          </a:p>
        </p:txBody>
      </p:sp>
      <p:sp>
        <p:nvSpPr>
          <p:cNvPr id="6" name="Platshållare för sidfot 5">
            <a:extLst>
              <a:ext uri="{FF2B5EF4-FFF2-40B4-BE49-F238E27FC236}">
                <a16:creationId xmlns:a16="http://schemas.microsoft.com/office/drawing/2014/main" id="{5E1F7896-BD3C-4054-A204-B737D230701E}"/>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19192A8A-34F9-4067-A09B-6233DE491766}"/>
              </a:ext>
            </a:extLst>
          </p:cNvPr>
          <p:cNvSpPr>
            <a:spLocks noGrp="1"/>
          </p:cNvSpPr>
          <p:nvPr>
            <p:ph type="sldNum" sz="quarter" idx="12"/>
          </p:nvPr>
        </p:nvSpPr>
        <p:spPr/>
        <p:txBody>
          <a:bodyPr/>
          <a:lstStyle/>
          <a:p>
            <a:fld id="{51B694DA-9810-4161-B582-82AC13A8A0B0}" type="slidenum">
              <a:rPr lang="sv-SE" smtClean="0"/>
              <a:t>‹#›</a:t>
            </a:fld>
            <a:endParaRPr lang="sv-SE" dirty="0"/>
          </a:p>
        </p:txBody>
      </p:sp>
    </p:spTree>
    <p:extLst>
      <p:ext uri="{BB962C8B-B14F-4D97-AF65-F5344CB8AC3E}">
        <p14:creationId xmlns:p14="http://schemas.microsoft.com/office/powerpoint/2010/main" val="2644331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F9F7FA-4612-403C-B821-EDEB8493B12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723CD96-99E9-460E-A90E-18B034EBAF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a:extLst>
              <a:ext uri="{FF2B5EF4-FFF2-40B4-BE49-F238E27FC236}">
                <a16:creationId xmlns:a16="http://schemas.microsoft.com/office/drawing/2014/main" id="{AB97B94A-E42C-462E-A393-5B9166893D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6463CA2-E89A-42EF-ADCF-87CAAB1ADD54}"/>
              </a:ext>
            </a:extLst>
          </p:cNvPr>
          <p:cNvSpPr>
            <a:spLocks noGrp="1"/>
          </p:cNvSpPr>
          <p:nvPr>
            <p:ph type="dt" sz="half" idx="10"/>
          </p:nvPr>
        </p:nvSpPr>
        <p:spPr/>
        <p:txBody>
          <a:bodyPr/>
          <a:lstStyle/>
          <a:p>
            <a:fld id="{3DCAECB0-F6E4-49B9-ACD2-9FD83EA54461}" type="datetimeFigureOut">
              <a:rPr lang="sv-SE" smtClean="0"/>
              <a:t>2022-01-31</a:t>
            </a:fld>
            <a:endParaRPr lang="sv-SE" dirty="0"/>
          </a:p>
        </p:txBody>
      </p:sp>
      <p:sp>
        <p:nvSpPr>
          <p:cNvPr id="6" name="Platshållare för sidfot 5">
            <a:extLst>
              <a:ext uri="{FF2B5EF4-FFF2-40B4-BE49-F238E27FC236}">
                <a16:creationId xmlns:a16="http://schemas.microsoft.com/office/drawing/2014/main" id="{B63A4733-A821-491E-BBE9-7D6EF4555634}"/>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99D82DBE-E833-44EA-9D7D-BB3145064E24}"/>
              </a:ext>
            </a:extLst>
          </p:cNvPr>
          <p:cNvSpPr>
            <a:spLocks noGrp="1"/>
          </p:cNvSpPr>
          <p:nvPr>
            <p:ph type="sldNum" sz="quarter" idx="12"/>
          </p:nvPr>
        </p:nvSpPr>
        <p:spPr/>
        <p:txBody>
          <a:bodyPr/>
          <a:lstStyle/>
          <a:p>
            <a:fld id="{51B694DA-9810-4161-B582-82AC13A8A0B0}" type="slidenum">
              <a:rPr lang="sv-SE" smtClean="0"/>
              <a:t>‹#›</a:t>
            </a:fld>
            <a:endParaRPr lang="sv-SE" dirty="0"/>
          </a:p>
        </p:txBody>
      </p:sp>
    </p:spTree>
    <p:extLst>
      <p:ext uri="{BB962C8B-B14F-4D97-AF65-F5344CB8AC3E}">
        <p14:creationId xmlns:p14="http://schemas.microsoft.com/office/powerpoint/2010/main" val="1482172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28EB324-84EB-49EF-8040-7C68C9383B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0AF3849-124A-4CC3-B8E0-968FF86765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801E57B-ADF2-4175-AEFA-D043085509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CAECB0-F6E4-49B9-ACD2-9FD83EA54461}" type="datetimeFigureOut">
              <a:rPr lang="sv-SE" smtClean="0"/>
              <a:t>2022-01-31</a:t>
            </a:fld>
            <a:endParaRPr lang="sv-SE" dirty="0"/>
          </a:p>
        </p:txBody>
      </p:sp>
      <p:sp>
        <p:nvSpPr>
          <p:cNvPr id="5" name="Platshållare för sidfot 4">
            <a:extLst>
              <a:ext uri="{FF2B5EF4-FFF2-40B4-BE49-F238E27FC236}">
                <a16:creationId xmlns:a16="http://schemas.microsoft.com/office/drawing/2014/main" id="{2B29FB69-0C74-496F-925C-907BE8D690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a:extLst>
              <a:ext uri="{FF2B5EF4-FFF2-40B4-BE49-F238E27FC236}">
                <a16:creationId xmlns:a16="http://schemas.microsoft.com/office/drawing/2014/main" id="{929CA2FE-A166-439D-AAEE-ECEAE22131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B694DA-9810-4161-B582-82AC13A8A0B0}" type="slidenum">
              <a:rPr lang="sv-SE" smtClean="0"/>
              <a:t>‹#›</a:t>
            </a:fld>
            <a:endParaRPr lang="sv-SE" dirty="0"/>
          </a:p>
        </p:txBody>
      </p:sp>
    </p:spTree>
    <p:extLst>
      <p:ext uri="{BB962C8B-B14F-4D97-AF65-F5344CB8AC3E}">
        <p14:creationId xmlns:p14="http://schemas.microsoft.com/office/powerpoint/2010/main" val="3913737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mailto:naravard@rvn.se"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81FB2CFC-AFCC-40DA-B2A0-04FA7B884955}"/>
              </a:ext>
            </a:extLst>
          </p:cNvPr>
          <p:cNvSpPr>
            <a:spLocks noGrp="1"/>
          </p:cNvSpPr>
          <p:nvPr>
            <p:ph type="ctrTitle"/>
          </p:nvPr>
        </p:nvSpPr>
        <p:spPr>
          <a:xfrm>
            <a:off x="5024337" y="1377069"/>
            <a:ext cx="6561190" cy="3433748"/>
          </a:xfrm>
        </p:spPr>
        <p:txBody>
          <a:bodyPr>
            <a:noAutofit/>
          </a:bodyPr>
          <a:lstStyle/>
          <a:p>
            <a:r>
              <a:rPr lang="sv-SE" sz="4800" b="1" dirty="0"/>
              <a:t>God och nära vård i Västernorrland </a:t>
            </a:r>
            <a:br>
              <a:rPr lang="sv-SE" sz="4400" b="1" dirty="0"/>
            </a:br>
            <a:r>
              <a:rPr lang="sv-SE" sz="2400" b="1" dirty="0"/>
              <a:t> </a:t>
            </a:r>
            <a:br>
              <a:rPr lang="sv-SE" sz="2400" b="1" dirty="0"/>
            </a:br>
            <a:r>
              <a:rPr lang="sv-SE" sz="2400" b="1" dirty="0"/>
              <a:t>220128</a:t>
            </a:r>
            <a:br>
              <a:rPr lang="sv-SE" sz="4400" i="1" dirty="0"/>
            </a:br>
            <a:r>
              <a:rPr lang="sv-SE" sz="800" i="1" dirty="0"/>
              <a:t>.</a:t>
            </a:r>
            <a:br>
              <a:rPr lang="sv-SE" sz="4400" dirty="0"/>
            </a:br>
            <a:endParaRPr lang="sv-SE" sz="4400" b="1" i="1" dirty="0"/>
          </a:p>
        </p:txBody>
      </p:sp>
      <p:pic>
        <p:nvPicPr>
          <p:cNvPr id="8" name="Bildobjekt 7">
            <a:extLst>
              <a:ext uri="{FF2B5EF4-FFF2-40B4-BE49-F238E27FC236}">
                <a16:creationId xmlns:a16="http://schemas.microsoft.com/office/drawing/2014/main" id="{944C6692-858C-44D1-B5B1-D5D1BD3419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473" y="1111141"/>
            <a:ext cx="3878186" cy="3965605"/>
          </a:xfrm>
          <a:prstGeom prst="rect">
            <a:avLst/>
          </a:prstGeom>
        </p:spPr>
      </p:pic>
      <p:pic>
        <p:nvPicPr>
          <p:cNvPr id="10" name="Bildobjekt 9">
            <a:extLst>
              <a:ext uri="{FF2B5EF4-FFF2-40B4-BE49-F238E27FC236}">
                <a16:creationId xmlns:a16="http://schemas.microsoft.com/office/drawing/2014/main" id="{6ECDC336-1D5B-425B-B1A9-452217DA20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824" y="5854751"/>
            <a:ext cx="11472209" cy="896266"/>
          </a:xfrm>
          <a:prstGeom prst="rect">
            <a:avLst/>
          </a:prstGeom>
        </p:spPr>
      </p:pic>
    </p:spTree>
    <p:extLst>
      <p:ext uri="{BB962C8B-B14F-4D97-AF65-F5344CB8AC3E}">
        <p14:creationId xmlns:p14="http://schemas.microsoft.com/office/powerpoint/2010/main" val="1808460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4A50E0-7B1E-4C57-B2A9-7D935A0AD2EA}"/>
              </a:ext>
            </a:extLst>
          </p:cNvPr>
          <p:cNvSpPr>
            <a:spLocks noGrp="1"/>
          </p:cNvSpPr>
          <p:nvPr>
            <p:ph type="title"/>
          </p:nvPr>
        </p:nvSpPr>
        <p:spPr/>
        <p:txBody>
          <a:bodyPr>
            <a:noAutofit/>
          </a:bodyPr>
          <a:lstStyle/>
          <a:p>
            <a:r>
              <a:rPr lang="sv-SE" b="1" dirty="0"/>
              <a:t>Nära Vård – ett förhållningsätt</a:t>
            </a:r>
          </a:p>
        </p:txBody>
      </p:sp>
      <p:pic>
        <p:nvPicPr>
          <p:cNvPr id="7" name="Platshållare för innehåll 3">
            <a:extLst>
              <a:ext uri="{FF2B5EF4-FFF2-40B4-BE49-F238E27FC236}">
                <a16:creationId xmlns:a16="http://schemas.microsoft.com/office/drawing/2014/main" id="{23189F1B-2BF6-43B0-9DFD-ABFC7A4B5FD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53469" y="2048719"/>
            <a:ext cx="5788423" cy="4368622"/>
          </a:xfrm>
          <a:prstGeom prst="rect">
            <a:avLst/>
          </a:prstGeom>
        </p:spPr>
      </p:pic>
      <p:sp>
        <p:nvSpPr>
          <p:cNvPr id="93" name="Platshållare för innehåll 4">
            <a:extLst>
              <a:ext uri="{FF2B5EF4-FFF2-40B4-BE49-F238E27FC236}">
                <a16:creationId xmlns:a16="http://schemas.microsoft.com/office/drawing/2014/main" id="{6FD41A27-FFE5-4DD4-9699-53A42FBA6915}"/>
              </a:ext>
            </a:extLst>
          </p:cNvPr>
          <p:cNvSpPr txBox="1">
            <a:spLocks/>
          </p:cNvSpPr>
          <p:nvPr/>
        </p:nvSpPr>
        <p:spPr>
          <a:xfrm>
            <a:off x="6903138" y="5777531"/>
            <a:ext cx="1061196" cy="586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sv-SE" sz="1000" dirty="0">
              <a:solidFill>
                <a:schemeClr val="bg1">
                  <a:lumMod val="65000"/>
                </a:schemeClr>
              </a:solidFill>
            </a:endParaRPr>
          </a:p>
        </p:txBody>
      </p:sp>
      <p:pic>
        <p:nvPicPr>
          <p:cNvPr id="4" name="Bildobjekt 3">
            <a:extLst>
              <a:ext uri="{FF2B5EF4-FFF2-40B4-BE49-F238E27FC236}">
                <a16:creationId xmlns:a16="http://schemas.microsoft.com/office/drawing/2014/main" id="{DCCA2358-AF46-45B9-BF70-A8A070BC48B7}"/>
              </a:ext>
            </a:extLst>
          </p:cNvPr>
          <p:cNvPicPr>
            <a:picLocks noChangeAspect="1"/>
          </p:cNvPicPr>
          <p:nvPr/>
        </p:nvPicPr>
        <p:blipFill>
          <a:blip r:embed="rId4"/>
          <a:stretch>
            <a:fillRect/>
          </a:stretch>
        </p:blipFill>
        <p:spPr>
          <a:xfrm>
            <a:off x="150108" y="1690688"/>
            <a:ext cx="5588852" cy="4667054"/>
          </a:xfrm>
          <a:prstGeom prst="rect">
            <a:avLst/>
          </a:prstGeom>
        </p:spPr>
      </p:pic>
    </p:spTree>
    <p:extLst>
      <p:ext uri="{BB962C8B-B14F-4D97-AF65-F5344CB8AC3E}">
        <p14:creationId xmlns:p14="http://schemas.microsoft.com/office/powerpoint/2010/main" val="1311404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4A50E0-7B1E-4C57-B2A9-7D935A0AD2EA}"/>
              </a:ext>
            </a:extLst>
          </p:cNvPr>
          <p:cNvSpPr>
            <a:spLocks noGrp="1"/>
          </p:cNvSpPr>
          <p:nvPr>
            <p:ph type="title"/>
          </p:nvPr>
        </p:nvSpPr>
        <p:spPr>
          <a:xfrm>
            <a:off x="156538" y="352739"/>
            <a:ext cx="10374625" cy="1076327"/>
          </a:xfrm>
        </p:spPr>
        <p:txBody>
          <a:bodyPr>
            <a:normAutofit/>
          </a:bodyPr>
          <a:lstStyle/>
          <a:p>
            <a:r>
              <a:rPr lang="sv-SE" sz="4000" dirty="0"/>
              <a:t>Gemensam målbild &amp; avsiktsförklaring</a:t>
            </a:r>
          </a:p>
        </p:txBody>
      </p:sp>
      <p:sp>
        <p:nvSpPr>
          <p:cNvPr id="93" name="Platshållare för innehåll 4">
            <a:extLst>
              <a:ext uri="{FF2B5EF4-FFF2-40B4-BE49-F238E27FC236}">
                <a16:creationId xmlns:a16="http://schemas.microsoft.com/office/drawing/2014/main" id="{6FD41A27-FFE5-4DD4-9699-53A42FBA6915}"/>
              </a:ext>
            </a:extLst>
          </p:cNvPr>
          <p:cNvSpPr txBox="1">
            <a:spLocks/>
          </p:cNvSpPr>
          <p:nvPr/>
        </p:nvSpPr>
        <p:spPr>
          <a:xfrm>
            <a:off x="6903138" y="5777531"/>
            <a:ext cx="1061196" cy="586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sv-SE" sz="1000" dirty="0">
              <a:solidFill>
                <a:schemeClr val="bg1">
                  <a:lumMod val="65000"/>
                </a:schemeClr>
              </a:solidFill>
            </a:endParaRPr>
          </a:p>
        </p:txBody>
      </p:sp>
      <p:pic>
        <p:nvPicPr>
          <p:cNvPr id="32" name="Bildobjekt 31">
            <a:extLst>
              <a:ext uri="{FF2B5EF4-FFF2-40B4-BE49-F238E27FC236}">
                <a16:creationId xmlns:a16="http://schemas.microsoft.com/office/drawing/2014/main" id="{B6998AF1-961A-4DD0-B327-F874580CE6D1}"/>
              </a:ext>
            </a:extLst>
          </p:cNvPr>
          <p:cNvPicPr>
            <a:picLocks noChangeAspect="1"/>
          </p:cNvPicPr>
          <p:nvPr/>
        </p:nvPicPr>
        <p:blipFill>
          <a:blip r:embed="rId3"/>
          <a:stretch>
            <a:fillRect/>
          </a:stretch>
        </p:blipFill>
        <p:spPr>
          <a:xfrm>
            <a:off x="832484" y="1601461"/>
            <a:ext cx="5263516" cy="2987401"/>
          </a:xfrm>
          <a:prstGeom prst="rect">
            <a:avLst/>
          </a:prstGeom>
        </p:spPr>
      </p:pic>
      <p:sp>
        <p:nvSpPr>
          <p:cNvPr id="44" name="Platshållare för innehåll 4">
            <a:extLst>
              <a:ext uri="{FF2B5EF4-FFF2-40B4-BE49-F238E27FC236}">
                <a16:creationId xmlns:a16="http://schemas.microsoft.com/office/drawing/2014/main" id="{AFEB48F8-6EAE-4299-95B7-1A564F1D849E}"/>
              </a:ext>
            </a:extLst>
          </p:cNvPr>
          <p:cNvSpPr txBox="1">
            <a:spLocks/>
          </p:cNvSpPr>
          <p:nvPr/>
        </p:nvSpPr>
        <p:spPr>
          <a:xfrm>
            <a:off x="1602570" y="4761257"/>
            <a:ext cx="3723344" cy="586837"/>
          </a:xfrm>
          <a:prstGeom prst="rect">
            <a:avLst/>
          </a:prstGeom>
        </p:spPr>
        <p:txBody>
          <a:bodyPr vert="horz" lIns="91440" tIns="45720" rIns="91440" bIns="45720" rtlCol="0">
            <a:norm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Font typeface="Arial" panose="020B0604020202020204" pitchFamily="34" charset="0"/>
              <a:buNone/>
            </a:pPr>
            <a:r>
              <a:rPr lang="sv-SE" sz="1600" i="1" dirty="0"/>
              <a:t>Social ReKos målbild för en god och nära vård i Västernorrland 2030</a:t>
            </a:r>
          </a:p>
        </p:txBody>
      </p:sp>
      <p:pic>
        <p:nvPicPr>
          <p:cNvPr id="11" name="Bildobjekt 10">
            <a:extLst>
              <a:ext uri="{FF2B5EF4-FFF2-40B4-BE49-F238E27FC236}">
                <a16:creationId xmlns:a16="http://schemas.microsoft.com/office/drawing/2014/main" id="{5E22333F-88D9-483C-A96D-66A39E3478E4}"/>
              </a:ext>
            </a:extLst>
          </p:cNvPr>
          <p:cNvPicPr>
            <a:picLocks noChangeAspect="1"/>
          </p:cNvPicPr>
          <p:nvPr/>
        </p:nvPicPr>
        <p:blipFill rotWithShape="1">
          <a:blip r:embed="rId4"/>
          <a:srcRect l="4633" t="8028" r="3879" b="10267"/>
          <a:stretch/>
        </p:blipFill>
        <p:spPr>
          <a:xfrm rot="770845">
            <a:off x="7914911" y="537435"/>
            <a:ext cx="3746659" cy="4749799"/>
          </a:xfrm>
          <a:prstGeom prst="rect">
            <a:avLst/>
          </a:prstGeom>
          <a:ln>
            <a:noFill/>
          </a:ln>
          <a:effectLst>
            <a:outerShdw blurRad="292100" dist="139700" dir="2700000" algn="tl" rotWithShape="0">
              <a:srgbClr val="333333">
                <a:alpha val="65000"/>
              </a:srgbClr>
            </a:outerShdw>
          </a:effectLst>
        </p:spPr>
      </p:pic>
      <p:pic>
        <p:nvPicPr>
          <p:cNvPr id="45" name="Bildobjekt 44">
            <a:extLst>
              <a:ext uri="{FF2B5EF4-FFF2-40B4-BE49-F238E27FC236}">
                <a16:creationId xmlns:a16="http://schemas.microsoft.com/office/drawing/2014/main" id="{52EA00BF-4184-4224-A23B-8B876EEBDD2B}"/>
              </a:ext>
            </a:extLst>
          </p:cNvPr>
          <p:cNvPicPr>
            <a:picLocks noChangeAspect="1"/>
          </p:cNvPicPr>
          <p:nvPr/>
        </p:nvPicPr>
        <p:blipFill rotWithShape="1">
          <a:blip r:embed="rId5"/>
          <a:srcRect l="7702" t="6437" r="1"/>
          <a:stretch/>
        </p:blipFill>
        <p:spPr>
          <a:xfrm>
            <a:off x="9417655" y="4638721"/>
            <a:ext cx="1612023" cy="1750272"/>
          </a:xfrm>
          <a:prstGeom prst="rect">
            <a:avLst/>
          </a:prstGeom>
          <a:ln>
            <a:noFill/>
          </a:ln>
          <a:effectLst>
            <a:outerShdw blurRad="292100" dist="139700" dir="2700000" algn="tl" rotWithShape="0">
              <a:srgbClr val="333333">
                <a:alpha val="65000"/>
              </a:srgbClr>
            </a:outerShdw>
          </a:effectLst>
        </p:spPr>
      </p:pic>
      <p:sp>
        <p:nvSpPr>
          <p:cNvPr id="3" name="textruta 2">
            <a:extLst>
              <a:ext uri="{FF2B5EF4-FFF2-40B4-BE49-F238E27FC236}">
                <a16:creationId xmlns:a16="http://schemas.microsoft.com/office/drawing/2014/main" id="{D2FD2D94-B05D-45EA-B77F-DD00E7E73622}"/>
              </a:ext>
            </a:extLst>
          </p:cNvPr>
          <p:cNvSpPr txBox="1"/>
          <p:nvPr/>
        </p:nvSpPr>
        <p:spPr>
          <a:xfrm>
            <a:off x="1436457" y="5886284"/>
            <a:ext cx="4013360" cy="369332"/>
          </a:xfrm>
          <a:prstGeom prst="rect">
            <a:avLst/>
          </a:prstGeom>
          <a:noFill/>
          <a:ln w="28575">
            <a:solidFill>
              <a:schemeClr val="accent6"/>
            </a:solidFill>
          </a:ln>
        </p:spPr>
        <p:txBody>
          <a:bodyPr wrap="square" rtlCol="0">
            <a:spAutoFit/>
          </a:bodyPr>
          <a:lstStyle/>
          <a:p>
            <a:r>
              <a:rPr lang="sv-SE" b="1" i="1" dirty="0"/>
              <a:t>En gemensam färdplan har växt fram!</a:t>
            </a:r>
          </a:p>
        </p:txBody>
      </p:sp>
    </p:spTree>
    <p:extLst>
      <p:ext uri="{BB962C8B-B14F-4D97-AF65-F5344CB8AC3E}">
        <p14:creationId xmlns:p14="http://schemas.microsoft.com/office/powerpoint/2010/main" val="3037044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3F78BA3F-574C-47A0-9B1D-CEFC6FCA4BC6}"/>
              </a:ext>
            </a:extLst>
          </p:cNvPr>
          <p:cNvSpPr>
            <a:spLocks noGrp="1"/>
          </p:cNvSpPr>
          <p:nvPr>
            <p:ph type="title"/>
          </p:nvPr>
        </p:nvSpPr>
        <p:spPr>
          <a:xfrm>
            <a:off x="2198796" y="270331"/>
            <a:ext cx="8439467" cy="1325563"/>
          </a:xfrm>
        </p:spPr>
        <p:txBody>
          <a:bodyPr/>
          <a:lstStyle/>
          <a:p>
            <a:r>
              <a:rPr lang="sv-SE" dirty="0"/>
              <a:t>Varför ett nytt förhållningssätt? </a:t>
            </a:r>
          </a:p>
        </p:txBody>
      </p:sp>
      <p:sp>
        <p:nvSpPr>
          <p:cNvPr id="6" name="Platshållare för innehåll 5">
            <a:extLst>
              <a:ext uri="{FF2B5EF4-FFF2-40B4-BE49-F238E27FC236}">
                <a16:creationId xmlns:a16="http://schemas.microsoft.com/office/drawing/2014/main" id="{7F67002C-02EF-452A-935E-0BB9531890F5}"/>
              </a:ext>
            </a:extLst>
          </p:cNvPr>
          <p:cNvSpPr>
            <a:spLocks noGrp="1"/>
          </p:cNvSpPr>
          <p:nvPr>
            <p:ph idx="1"/>
          </p:nvPr>
        </p:nvSpPr>
        <p:spPr>
          <a:xfrm>
            <a:off x="457200" y="1690688"/>
            <a:ext cx="6565838" cy="4351338"/>
          </a:xfrm>
        </p:spPr>
        <p:txBody>
          <a:bodyPr>
            <a:normAutofit/>
          </a:bodyPr>
          <a:lstStyle/>
          <a:p>
            <a:pPr marL="0" indent="0">
              <a:buNone/>
            </a:pPr>
            <a:r>
              <a:rPr lang="sv-SE" sz="2000" b="1" dirty="0"/>
              <a:t>Det är nödvändigt </a:t>
            </a:r>
          </a:p>
          <a:p>
            <a:pPr lvl="1"/>
            <a:r>
              <a:rPr lang="sv-SE" sz="1800" dirty="0"/>
              <a:t>Demografi: vi lever längre med olika vård- och omsorgsbehov från ung till gammal</a:t>
            </a:r>
          </a:p>
          <a:p>
            <a:pPr lvl="1"/>
            <a:r>
              <a:rPr lang="sv-SE" sz="1800" dirty="0"/>
              <a:t>Kompetensförsörjning </a:t>
            </a:r>
          </a:p>
          <a:p>
            <a:pPr lvl="1"/>
            <a:r>
              <a:rPr lang="sv-SE" sz="1800" dirty="0"/>
              <a:t>Sverige är världsledande på isolerade händelser men inte att koordinera och skapa kontinuitet/trygghet utifrån invånarnas behov.</a:t>
            </a:r>
            <a:br>
              <a:rPr lang="sv-SE" sz="1800" dirty="0"/>
            </a:br>
            <a:endParaRPr lang="sv-SE" sz="1800" dirty="0"/>
          </a:p>
          <a:p>
            <a:pPr marL="0" indent="0">
              <a:buNone/>
            </a:pPr>
            <a:r>
              <a:rPr lang="sv-SE" sz="2000" b="1" dirty="0"/>
              <a:t>Det är möjligt</a:t>
            </a:r>
          </a:p>
          <a:p>
            <a:pPr lvl="1"/>
            <a:r>
              <a:rPr lang="sv-SE" sz="1800" dirty="0"/>
              <a:t>Ny teknik, ny kunskap</a:t>
            </a:r>
            <a:br>
              <a:rPr lang="sv-SE" sz="1800" dirty="0"/>
            </a:br>
            <a:endParaRPr lang="sv-SE" sz="1800" dirty="0"/>
          </a:p>
          <a:p>
            <a:pPr marL="0" indent="0">
              <a:buNone/>
            </a:pPr>
            <a:r>
              <a:rPr lang="sv-SE" sz="2000" b="1" dirty="0"/>
              <a:t>Det är önskvärt</a:t>
            </a:r>
          </a:p>
          <a:p>
            <a:pPr lvl="1"/>
            <a:r>
              <a:rPr lang="sv-SE" sz="1800" dirty="0"/>
              <a:t>För att vi alla ska kunna leva i livet </a:t>
            </a:r>
            <a:endParaRPr lang="sv-SE" dirty="0"/>
          </a:p>
        </p:txBody>
      </p:sp>
      <p:sp>
        <p:nvSpPr>
          <p:cNvPr id="7" name="Pratbubbla: rektangel med rundade hörn 6">
            <a:extLst>
              <a:ext uri="{FF2B5EF4-FFF2-40B4-BE49-F238E27FC236}">
                <a16:creationId xmlns:a16="http://schemas.microsoft.com/office/drawing/2014/main" id="{76B18832-F662-43AD-9DED-C9FCA5108CF2}"/>
              </a:ext>
            </a:extLst>
          </p:cNvPr>
          <p:cNvSpPr/>
          <p:nvPr/>
        </p:nvSpPr>
        <p:spPr>
          <a:xfrm>
            <a:off x="8278029" y="2136223"/>
            <a:ext cx="3075771" cy="892727"/>
          </a:xfrm>
          <a:prstGeom prst="wedgeRoundRectCallout">
            <a:avLst>
              <a:gd name="adj1" fmla="val 21829"/>
              <a:gd name="adj2" fmla="val 74565"/>
              <a:gd name="adj3" fmla="val 16667"/>
            </a:avLst>
          </a:prstGeom>
          <a:solidFill>
            <a:srgbClr val="7030A0">
              <a:alpha val="31000"/>
            </a:srgbClr>
          </a:solidFill>
          <a:ln w="57150">
            <a:solidFill>
              <a:srgbClr val="2EA2A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l"/>
            <a:r>
              <a:rPr lang="sv-SE" sz="1600" dirty="0">
                <a:solidFill>
                  <a:srgbClr val="212529"/>
                </a:solidFill>
              </a:rPr>
              <a:t>Västernorrland har den näst lägsta medellivslängden i Sverige (män och kvinnor). </a:t>
            </a:r>
            <a:r>
              <a:rPr lang="sv-SE" sz="1600" dirty="0">
                <a:solidFill>
                  <a:srgbClr val="212529"/>
                </a:solidFill>
                <a:effectLst/>
              </a:rPr>
              <a:t>Källa: SCB</a:t>
            </a:r>
            <a:endParaRPr lang="sv-SE" sz="1600" dirty="0">
              <a:solidFill>
                <a:srgbClr val="212529"/>
              </a:solidFill>
            </a:endParaRPr>
          </a:p>
        </p:txBody>
      </p:sp>
      <p:sp>
        <p:nvSpPr>
          <p:cNvPr id="9" name="Platshållare för innehåll 4">
            <a:extLst>
              <a:ext uri="{FF2B5EF4-FFF2-40B4-BE49-F238E27FC236}">
                <a16:creationId xmlns:a16="http://schemas.microsoft.com/office/drawing/2014/main" id="{8FAD0202-959E-4BF1-8083-2E5E4F6F7F88}"/>
              </a:ext>
            </a:extLst>
          </p:cNvPr>
          <p:cNvSpPr txBox="1">
            <a:spLocks/>
          </p:cNvSpPr>
          <p:nvPr/>
        </p:nvSpPr>
        <p:spPr>
          <a:xfrm>
            <a:off x="7322718" y="5981660"/>
            <a:ext cx="4782868" cy="390605"/>
          </a:xfrm>
          <a:prstGeom prst="rect">
            <a:avLst/>
          </a:prstGeom>
        </p:spPr>
        <p:txBody>
          <a:bodyPr vert="horz" lIns="91440" tIns="45720" rIns="91440" bIns="45720" rtlCol="0">
            <a:no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Font typeface="Arial" panose="020B0604020202020204" pitchFamily="34" charset="0"/>
              <a:buNone/>
            </a:pPr>
            <a:r>
              <a:rPr lang="sv-SE" sz="1400" i="1" dirty="0"/>
              <a:t>Befolkningsutvecklingen i Västernorrland fram till 2030</a:t>
            </a:r>
          </a:p>
        </p:txBody>
      </p:sp>
      <p:pic>
        <p:nvPicPr>
          <p:cNvPr id="10" name="Bildobjekt 9">
            <a:extLst>
              <a:ext uri="{FF2B5EF4-FFF2-40B4-BE49-F238E27FC236}">
                <a16:creationId xmlns:a16="http://schemas.microsoft.com/office/drawing/2014/main" id="{9410DD5A-C8DE-4E7A-A240-822749200B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101" y="179851"/>
            <a:ext cx="1112156" cy="1137225"/>
          </a:xfrm>
          <a:prstGeom prst="rect">
            <a:avLst/>
          </a:prstGeom>
        </p:spPr>
      </p:pic>
      <p:pic>
        <p:nvPicPr>
          <p:cNvPr id="3" name="Bildobjekt 2">
            <a:extLst>
              <a:ext uri="{FF2B5EF4-FFF2-40B4-BE49-F238E27FC236}">
                <a16:creationId xmlns:a16="http://schemas.microsoft.com/office/drawing/2014/main" id="{4C8057D8-97B8-4A04-8F83-C35F5EEA60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1012" y="3713070"/>
            <a:ext cx="4779264" cy="20817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4243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91F538-2922-443F-9405-CD7F1E5BD540}"/>
              </a:ext>
            </a:extLst>
          </p:cNvPr>
          <p:cNvSpPr>
            <a:spLocks noGrp="1"/>
          </p:cNvSpPr>
          <p:nvPr>
            <p:ph type="title"/>
          </p:nvPr>
        </p:nvSpPr>
        <p:spPr>
          <a:xfrm>
            <a:off x="882803" y="568711"/>
            <a:ext cx="5350727" cy="814040"/>
          </a:xfrm>
        </p:spPr>
        <p:txBody>
          <a:bodyPr>
            <a:normAutofit/>
          </a:bodyPr>
          <a:lstStyle/>
          <a:p>
            <a:r>
              <a:rPr lang="sv-SE" dirty="0"/>
              <a:t>Det här ska vi göra </a:t>
            </a:r>
          </a:p>
        </p:txBody>
      </p:sp>
      <p:sp>
        <p:nvSpPr>
          <p:cNvPr id="4" name="Platshållare för innehåll 3">
            <a:extLst>
              <a:ext uri="{FF2B5EF4-FFF2-40B4-BE49-F238E27FC236}">
                <a16:creationId xmlns:a16="http://schemas.microsoft.com/office/drawing/2014/main" id="{51BA3215-0213-43EF-8853-E2F769A3C493}"/>
              </a:ext>
            </a:extLst>
          </p:cNvPr>
          <p:cNvSpPr txBox="1">
            <a:spLocks noGrp="1"/>
          </p:cNvSpPr>
          <p:nvPr>
            <p:ph idx="1"/>
          </p:nvPr>
        </p:nvSpPr>
        <p:spPr>
          <a:xfrm>
            <a:off x="445517" y="2202149"/>
            <a:ext cx="10515600" cy="2856167"/>
          </a:xfrm>
          <a:prstGeom prst="rect">
            <a:avLst/>
          </a:prstGeom>
          <a:noFill/>
        </p:spPr>
        <p:txBody>
          <a:bodyPr wrap="square" rtlCol="0">
            <a:spAutoFit/>
          </a:bodyPr>
          <a:lstStyle/>
          <a:p>
            <a:pPr marL="0" indent="0">
              <a:buNone/>
            </a:pPr>
            <a:r>
              <a:rPr lang="sv-SE" sz="2400" b="1" dirty="0"/>
              <a:t>Länsgemensamt program stödjer utifrån sex inriktningar</a:t>
            </a:r>
          </a:p>
          <a:p>
            <a:pPr marL="514350" indent="-514350">
              <a:buFont typeface="+mj-lt"/>
              <a:buAutoNum type="arabicPeriod"/>
            </a:pPr>
            <a:r>
              <a:rPr lang="sv-SE" sz="2000" dirty="0"/>
              <a:t>Ökad </a:t>
            </a:r>
            <a:r>
              <a:rPr lang="sv-SE" sz="2000" i="1" dirty="0"/>
              <a:t>samverkan</a:t>
            </a:r>
            <a:r>
              <a:rPr lang="sv-SE" sz="2000" dirty="0"/>
              <a:t> mellan länets vård- och omsorgsaktörer</a:t>
            </a:r>
          </a:p>
          <a:p>
            <a:pPr marL="514350" indent="-514350">
              <a:buFont typeface="+mj-lt"/>
              <a:buAutoNum type="arabicPeriod"/>
            </a:pPr>
            <a:r>
              <a:rPr lang="sv-SE" sz="2000" dirty="0"/>
              <a:t>Ökad utveckling av </a:t>
            </a:r>
            <a:r>
              <a:rPr lang="sv-SE" sz="2000" i="1" dirty="0"/>
              <a:t>personcentrerad</a:t>
            </a:r>
            <a:r>
              <a:rPr lang="sv-SE" sz="2000" dirty="0"/>
              <a:t> vård och omsorg</a:t>
            </a:r>
          </a:p>
          <a:p>
            <a:pPr marL="514350" indent="-514350">
              <a:buFont typeface="+mj-lt"/>
              <a:buAutoNum type="arabicPeriod"/>
            </a:pPr>
            <a:r>
              <a:rPr lang="sv-SE" sz="2000" dirty="0"/>
              <a:t>Ökad utveckling av </a:t>
            </a:r>
            <a:r>
              <a:rPr lang="sv-SE" sz="2000" i="1" dirty="0"/>
              <a:t>hälsofrämjande, primärpreventivt arbete och egenvård</a:t>
            </a:r>
          </a:p>
          <a:p>
            <a:pPr marL="514350" indent="-514350">
              <a:buFont typeface="+mj-lt"/>
              <a:buAutoNum type="arabicPeriod"/>
            </a:pPr>
            <a:r>
              <a:rPr lang="sv-SE" sz="2000" dirty="0"/>
              <a:t>Ökad </a:t>
            </a:r>
            <a:r>
              <a:rPr lang="sv-SE" sz="2000" i="1" dirty="0"/>
              <a:t>digitalisering</a:t>
            </a:r>
            <a:r>
              <a:rPr lang="sv-SE" sz="2000" dirty="0"/>
              <a:t>, digital förmåga och ny teknik</a:t>
            </a:r>
          </a:p>
          <a:p>
            <a:pPr marL="514350" indent="-514350">
              <a:buFont typeface="+mj-lt"/>
              <a:buAutoNum type="arabicPeriod"/>
            </a:pPr>
            <a:r>
              <a:rPr lang="sv-SE" sz="2000" dirty="0"/>
              <a:t>Effektivare och mer strukturerad </a:t>
            </a:r>
            <a:r>
              <a:rPr lang="sv-SE" sz="2000" i="1" dirty="0"/>
              <a:t>verksamhetsutveckling och projektledning</a:t>
            </a:r>
            <a:r>
              <a:rPr lang="sv-SE" sz="2000" dirty="0"/>
              <a:t> </a:t>
            </a:r>
          </a:p>
          <a:p>
            <a:pPr marL="514350" indent="-514350">
              <a:buFont typeface="+mj-lt"/>
              <a:buAutoNum type="arabicPeriod"/>
            </a:pPr>
            <a:r>
              <a:rPr lang="sv-SE" sz="2000" dirty="0"/>
              <a:t>Ökad innovation och </a:t>
            </a:r>
            <a:r>
              <a:rPr lang="sv-SE" sz="2000" i="1" dirty="0"/>
              <a:t>utforskande av nya arbetssätt </a:t>
            </a:r>
            <a:r>
              <a:rPr lang="sv-SE" sz="2000" dirty="0"/>
              <a:t>(tjänstedesign)</a:t>
            </a:r>
          </a:p>
        </p:txBody>
      </p:sp>
      <p:pic>
        <p:nvPicPr>
          <p:cNvPr id="6" name="Bildobjekt 5">
            <a:extLst>
              <a:ext uri="{FF2B5EF4-FFF2-40B4-BE49-F238E27FC236}">
                <a16:creationId xmlns:a16="http://schemas.microsoft.com/office/drawing/2014/main" id="{CA5AE9EF-7125-4290-8E09-BC681A6BAF2E}"/>
              </a:ext>
            </a:extLst>
          </p:cNvPr>
          <p:cNvPicPr>
            <a:picLocks noChangeAspect="1"/>
          </p:cNvPicPr>
          <p:nvPr/>
        </p:nvPicPr>
        <p:blipFill>
          <a:blip r:embed="rId3"/>
          <a:stretch>
            <a:fillRect/>
          </a:stretch>
        </p:blipFill>
        <p:spPr>
          <a:xfrm>
            <a:off x="8520752" y="317552"/>
            <a:ext cx="3478491" cy="1974279"/>
          </a:xfrm>
          <a:prstGeom prst="rect">
            <a:avLst/>
          </a:prstGeom>
        </p:spPr>
      </p:pic>
      <p:pic>
        <p:nvPicPr>
          <p:cNvPr id="8" name="Platshållare för innehåll 3">
            <a:extLst>
              <a:ext uri="{FF2B5EF4-FFF2-40B4-BE49-F238E27FC236}">
                <a16:creationId xmlns:a16="http://schemas.microsoft.com/office/drawing/2014/main" id="{0B55CD64-5B5E-4BDF-8BEF-98B78C92FA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752279" y="4018830"/>
            <a:ext cx="3015435" cy="252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6594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6DAACF-6D66-4653-B295-F5932B41DFEC}"/>
              </a:ext>
            </a:extLst>
          </p:cNvPr>
          <p:cNvSpPr>
            <a:spLocks noGrp="1"/>
          </p:cNvSpPr>
          <p:nvPr>
            <p:ph type="title"/>
          </p:nvPr>
        </p:nvSpPr>
        <p:spPr>
          <a:xfrm>
            <a:off x="2408660" y="429215"/>
            <a:ext cx="5728511" cy="746822"/>
          </a:xfrm>
        </p:spPr>
        <p:txBody>
          <a:bodyPr>
            <a:normAutofit/>
          </a:bodyPr>
          <a:lstStyle/>
          <a:p>
            <a:r>
              <a:rPr lang="sv-SE" dirty="0"/>
              <a:t>Vad pågår?</a:t>
            </a:r>
          </a:p>
        </p:txBody>
      </p:sp>
      <p:sp>
        <p:nvSpPr>
          <p:cNvPr id="8" name="Platshållare för innehåll 4">
            <a:extLst>
              <a:ext uri="{FF2B5EF4-FFF2-40B4-BE49-F238E27FC236}">
                <a16:creationId xmlns:a16="http://schemas.microsoft.com/office/drawing/2014/main" id="{26CEC0EC-02A2-4CDE-B496-9FD95472B27B}"/>
              </a:ext>
            </a:extLst>
          </p:cNvPr>
          <p:cNvSpPr txBox="1">
            <a:spLocks/>
          </p:cNvSpPr>
          <p:nvPr/>
        </p:nvSpPr>
        <p:spPr>
          <a:xfrm>
            <a:off x="907936" y="4171442"/>
            <a:ext cx="12109991" cy="43964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sz="2400" b="1" dirty="0"/>
          </a:p>
          <a:p>
            <a:endParaRPr lang="sv-SE" sz="1800" dirty="0">
              <a:solidFill>
                <a:srgbClr val="000000"/>
              </a:solidFill>
              <a:latin typeface="Calibri" panose="020F0502020204030204" pitchFamily="34" charset="0"/>
            </a:endParaRPr>
          </a:p>
          <a:p>
            <a:endParaRPr lang="sv-SE" sz="1800" dirty="0">
              <a:solidFill>
                <a:srgbClr val="000000"/>
              </a:solidFill>
              <a:latin typeface="Calibri" panose="020F0502020204030204" pitchFamily="34" charset="0"/>
            </a:endParaRPr>
          </a:p>
          <a:p>
            <a:endParaRPr lang="sv-SE" sz="1800" dirty="0">
              <a:solidFill>
                <a:srgbClr val="000000"/>
              </a:solidFill>
              <a:latin typeface="Calibri" panose="020F0502020204030204" pitchFamily="34" charset="0"/>
            </a:endParaRPr>
          </a:p>
          <a:p>
            <a:endParaRPr lang="sv-SE" sz="1800" dirty="0">
              <a:solidFill>
                <a:srgbClr val="000000"/>
              </a:solidFill>
              <a:latin typeface="Calibri" panose="020F0502020204030204" pitchFamily="34" charset="0"/>
            </a:endParaRPr>
          </a:p>
          <a:p>
            <a:endParaRPr lang="sv-SE" sz="1800" dirty="0">
              <a:solidFill>
                <a:srgbClr val="000000"/>
              </a:solidFill>
              <a:latin typeface="Calibri" panose="020F0502020204030204" pitchFamily="34" charset="0"/>
            </a:endParaRPr>
          </a:p>
        </p:txBody>
      </p:sp>
      <p:pic>
        <p:nvPicPr>
          <p:cNvPr id="4" name="Bildobjekt 3">
            <a:extLst>
              <a:ext uri="{FF2B5EF4-FFF2-40B4-BE49-F238E27FC236}">
                <a16:creationId xmlns:a16="http://schemas.microsoft.com/office/drawing/2014/main" id="{BFD0F0E8-2D1C-4E81-90CA-9DB8352E3BD9}"/>
              </a:ext>
            </a:extLst>
          </p:cNvPr>
          <p:cNvPicPr>
            <a:picLocks noChangeAspect="1"/>
          </p:cNvPicPr>
          <p:nvPr/>
        </p:nvPicPr>
        <p:blipFill>
          <a:blip r:embed="rId3"/>
          <a:stretch>
            <a:fillRect/>
          </a:stretch>
        </p:blipFill>
        <p:spPr>
          <a:xfrm>
            <a:off x="8525873" y="3493942"/>
            <a:ext cx="3392173" cy="2740996"/>
          </a:xfrm>
          <a:prstGeom prst="rect">
            <a:avLst/>
          </a:prstGeom>
        </p:spPr>
      </p:pic>
      <p:pic>
        <p:nvPicPr>
          <p:cNvPr id="9" name="Bildobjekt 8">
            <a:extLst>
              <a:ext uri="{FF2B5EF4-FFF2-40B4-BE49-F238E27FC236}">
                <a16:creationId xmlns:a16="http://schemas.microsoft.com/office/drawing/2014/main" id="{EF208EFD-5D93-435E-AE10-AB6BD2F19FBE}"/>
              </a:ext>
            </a:extLst>
          </p:cNvPr>
          <p:cNvPicPr>
            <a:picLocks noChangeAspect="1"/>
          </p:cNvPicPr>
          <p:nvPr/>
        </p:nvPicPr>
        <p:blipFill>
          <a:blip r:embed="rId4"/>
          <a:stretch>
            <a:fillRect/>
          </a:stretch>
        </p:blipFill>
        <p:spPr>
          <a:xfrm rot="21041413">
            <a:off x="8508099" y="351345"/>
            <a:ext cx="2812738" cy="2764241"/>
          </a:xfrm>
          <a:prstGeom prst="rect">
            <a:avLst/>
          </a:prstGeom>
          <a:ln>
            <a:noFill/>
          </a:ln>
          <a:effectLst>
            <a:outerShdw blurRad="292100" dist="139700" dir="2700000" algn="tl" rotWithShape="0">
              <a:srgbClr val="333333">
                <a:alpha val="65000"/>
              </a:srgbClr>
            </a:outerShdw>
          </a:effectLst>
        </p:spPr>
      </p:pic>
      <p:pic>
        <p:nvPicPr>
          <p:cNvPr id="11" name="Bild 10" descr="Sax kontur">
            <a:extLst>
              <a:ext uri="{FF2B5EF4-FFF2-40B4-BE49-F238E27FC236}">
                <a16:creationId xmlns:a16="http://schemas.microsoft.com/office/drawing/2014/main" id="{15072E3A-567D-4512-A27E-A4A78EEDD61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5828103">
            <a:off x="7341944" y="776875"/>
            <a:ext cx="914400" cy="914400"/>
          </a:xfrm>
          <a:prstGeom prst="rect">
            <a:avLst/>
          </a:prstGeom>
        </p:spPr>
      </p:pic>
      <p:pic>
        <p:nvPicPr>
          <p:cNvPr id="7" name="Bildobjekt 6">
            <a:extLst>
              <a:ext uri="{FF2B5EF4-FFF2-40B4-BE49-F238E27FC236}">
                <a16:creationId xmlns:a16="http://schemas.microsoft.com/office/drawing/2014/main" id="{F969E9AB-3557-4ACA-96D2-BD8E1E40F6B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566" y="152416"/>
            <a:ext cx="1036144" cy="1059499"/>
          </a:xfrm>
          <a:prstGeom prst="rect">
            <a:avLst/>
          </a:prstGeom>
        </p:spPr>
      </p:pic>
      <p:sp>
        <p:nvSpPr>
          <p:cNvPr id="10" name="Platshållare för innehåll 3">
            <a:extLst>
              <a:ext uri="{FF2B5EF4-FFF2-40B4-BE49-F238E27FC236}">
                <a16:creationId xmlns:a16="http://schemas.microsoft.com/office/drawing/2014/main" id="{9BAA1FF3-4AB2-4C70-9987-753BB3168508}"/>
              </a:ext>
            </a:extLst>
          </p:cNvPr>
          <p:cNvSpPr txBox="1">
            <a:spLocks noGrp="1"/>
          </p:cNvSpPr>
          <p:nvPr>
            <p:ph idx="1"/>
          </p:nvPr>
        </p:nvSpPr>
        <p:spPr>
          <a:xfrm>
            <a:off x="302566" y="1533037"/>
            <a:ext cx="10515600" cy="5103961"/>
          </a:xfrm>
          <a:prstGeom prst="rect">
            <a:avLst/>
          </a:prstGeom>
          <a:noFill/>
        </p:spPr>
        <p:txBody>
          <a:bodyPr wrap="square" rtlCol="0">
            <a:spAutoFit/>
          </a:bodyPr>
          <a:lstStyle/>
          <a:p>
            <a:pPr marL="0" indent="0">
              <a:buNone/>
            </a:pPr>
            <a:r>
              <a:rPr lang="sv-SE" sz="2400" b="1" dirty="0"/>
              <a:t>4 projekt (i programmets projektportfölj)</a:t>
            </a:r>
          </a:p>
          <a:p>
            <a:pPr marL="514350" indent="-514350">
              <a:buFont typeface="+mj-lt"/>
              <a:buAutoNum type="arabicPeriod"/>
            </a:pPr>
            <a:r>
              <a:rPr lang="sv-SE" sz="1800" dirty="0"/>
              <a:t>LSS (Svall/RVN)</a:t>
            </a:r>
          </a:p>
          <a:p>
            <a:pPr marL="514350" indent="-514350">
              <a:buFont typeface="+mj-lt"/>
              <a:buAutoNum type="arabicPeriod"/>
            </a:pPr>
            <a:r>
              <a:rPr lang="sv-SE" sz="1800" dirty="0"/>
              <a:t>Breddinförande av SIP – tekniken bakom distansmöten (hela länet)</a:t>
            </a:r>
          </a:p>
          <a:p>
            <a:pPr marL="514350" indent="-514350">
              <a:buFont typeface="+mj-lt"/>
              <a:buAutoNum type="arabicPeriod"/>
            </a:pPr>
            <a:r>
              <a:rPr lang="sv-SE" sz="1800" dirty="0"/>
              <a:t>Barnsäkert 0-6 år (Svall/RVN, fler kommuner på gång)</a:t>
            </a:r>
          </a:p>
          <a:p>
            <a:pPr marL="514350" indent="-514350">
              <a:buFont typeface="+mj-lt"/>
              <a:buAutoNum type="arabicPeriod"/>
            </a:pPr>
            <a:r>
              <a:rPr lang="sv-SE" sz="1800" dirty="0"/>
              <a:t>Landsbygdsprojektet (Kramfors/Sollefteå/RVN)</a:t>
            </a:r>
          </a:p>
          <a:p>
            <a:pPr marL="0" indent="0">
              <a:buNone/>
            </a:pPr>
            <a:br>
              <a:rPr lang="sv-SE" sz="2000" b="1" dirty="0"/>
            </a:br>
            <a:r>
              <a:rPr lang="sv-SE" sz="2400" b="1" dirty="0"/>
              <a:t>15 tal-utvecklingsidéer</a:t>
            </a:r>
          </a:p>
          <a:p>
            <a:r>
              <a:rPr lang="sv-SE" sz="1800" dirty="0"/>
              <a:t>In- och utskrivningsprocessen</a:t>
            </a:r>
          </a:p>
          <a:p>
            <a:r>
              <a:rPr lang="sv-SE" sz="1800" dirty="0"/>
              <a:t>Personcentrerade arbetssätt (individens behov i centrum, ej organisation)</a:t>
            </a:r>
          </a:p>
          <a:p>
            <a:r>
              <a:rPr lang="sv-SE" sz="1800" dirty="0"/>
              <a:t>Hälsofrämjande och förebyggande insatser </a:t>
            </a:r>
          </a:p>
          <a:p>
            <a:pPr marL="0" indent="0">
              <a:buNone/>
            </a:pPr>
            <a:r>
              <a:rPr lang="sv-SE" sz="1800" i="1" dirty="0"/>
              <a:t>Flera olika målgrupper och behov (ung/gammal, övervikt, psykisk hälsa etc.).</a:t>
            </a:r>
          </a:p>
          <a:p>
            <a:pPr marL="0" indent="0">
              <a:buNone/>
            </a:pPr>
            <a:endParaRPr lang="sv-SE" sz="2400" b="1" dirty="0"/>
          </a:p>
          <a:p>
            <a:pPr marL="0" indent="0">
              <a:buNone/>
            </a:pPr>
            <a:r>
              <a:rPr lang="sv-SE" sz="2400" b="1" dirty="0"/>
              <a:t>Nära Vård som arbetssätt finns redan!</a:t>
            </a:r>
          </a:p>
        </p:txBody>
      </p:sp>
    </p:spTree>
    <p:extLst>
      <p:ext uri="{BB962C8B-B14F-4D97-AF65-F5344CB8AC3E}">
        <p14:creationId xmlns:p14="http://schemas.microsoft.com/office/powerpoint/2010/main" val="467001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6DAACF-6D66-4653-B295-F5932B41DFEC}"/>
              </a:ext>
            </a:extLst>
          </p:cNvPr>
          <p:cNvSpPr>
            <a:spLocks noGrp="1"/>
          </p:cNvSpPr>
          <p:nvPr>
            <p:ph type="title"/>
          </p:nvPr>
        </p:nvSpPr>
        <p:spPr>
          <a:xfrm>
            <a:off x="1037063" y="377684"/>
            <a:ext cx="10426391" cy="746822"/>
          </a:xfrm>
        </p:spPr>
        <p:txBody>
          <a:bodyPr>
            <a:normAutofit fontScale="90000"/>
          </a:bodyPr>
          <a:lstStyle/>
          <a:p>
            <a:r>
              <a:rPr lang="sv-SE" dirty="0"/>
              <a:t>Sammanfattning – En länsgemensam omställning</a:t>
            </a:r>
          </a:p>
        </p:txBody>
      </p:sp>
      <p:sp>
        <p:nvSpPr>
          <p:cNvPr id="8" name="Platshållare för innehåll 4">
            <a:extLst>
              <a:ext uri="{FF2B5EF4-FFF2-40B4-BE49-F238E27FC236}">
                <a16:creationId xmlns:a16="http://schemas.microsoft.com/office/drawing/2014/main" id="{26CEC0EC-02A2-4CDE-B496-9FD95472B27B}"/>
              </a:ext>
            </a:extLst>
          </p:cNvPr>
          <p:cNvSpPr txBox="1">
            <a:spLocks/>
          </p:cNvSpPr>
          <p:nvPr/>
        </p:nvSpPr>
        <p:spPr>
          <a:xfrm>
            <a:off x="907936" y="4171442"/>
            <a:ext cx="12109991" cy="43964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sz="2400" b="1" dirty="0"/>
          </a:p>
          <a:p>
            <a:endParaRPr lang="sv-SE" sz="1800" dirty="0">
              <a:solidFill>
                <a:srgbClr val="000000"/>
              </a:solidFill>
              <a:latin typeface="Calibri" panose="020F0502020204030204" pitchFamily="34" charset="0"/>
            </a:endParaRPr>
          </a:p>
          <a:p>
            <a:endParaRPr lang="sv-SE" sz="1800" dirty="0">
              <a:solidFill>
                <a:srgbClr val="000000"/>
              </a:solidFill>
              <a:latin typeface="Calibri" panose="020F0502020204030204" pitchFamily="34" charset="0"/>
            </a:endParaRPr>
          </a:p>
          <a:p>
            <a:endParaRPr lang="sv-SE" sz="1800" dirty="0">
              <a:solidFill>
                <a:srgbClr val="000000"/>
              </a:solidFill>
              <a:latin typeface="Calibri" panose="020F0502020204030204" pitchFamily="34" charset="0"/>
            </a:endParaRPr>
          </a:p>
          <a:p>
            <a:endParaRPr lang="sv-SE" sz="1800" dirty="0">
              <a:solidFill>
                <a:srgbClr val="000000"/>
              </a:solidFill>
              <a:latin typeface="Calibri" panose="020F0502020204030204" pitchFamily="34" charset="0"/>
            </a:endParaRPr>
          </a:p>
          <a:p>
            <a:endParaRPr lang="sv-SE" sz="1800" dirty="0">
              <a:solidFill>
                <a:srgbClr val="000000"/>
              </a:solidFill>
              <a:latin typeface="Calibri" panose="020F0502020204030204" pitchFamily="34" charset="0"/>
            </a:endParaRPr>
          </a:p>
        </p:txBody>
      </p:sp>
      <p:pic>
        <p:nvPicPr>
          <p:cNvPr id="9" name="Bildobjekt 8">
            <a:extLst>
              <a:ext uri="{FF2B5EF4-FFF2-40B4-BE49-F238E27FC236}">
                <a16:creationId xmlns:a16="http://schemas.microsoft.com/office/drawing/2014/main" id="{E1403809-B874-4369-96B3-47C59EECFE31}"/>
              </a:ext>
            </a:extLst>
          </p:cNvPr>
          <p:cNvPicPr>
            <a:picLocks noChangeAspect="1"/>
          </p:cNvPicPr>
          <p:nvPr/>
        </p:nvPicPr>
        <p:blipFill>
          <a:blip r:embed="rId3"/>
          <a:stretch>
            <a:fillRect/>
          </a:stretch>
        </p:blipFill>
        <p:spPr>
          <a:xfrm>
            <a:off x="673705" y="1573955"/>
            <a:ext cx="3920598" cy="22252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ruta 2">
            <a:extLst>
              <a:ext uri="{FF2B5EF4-FFF2-40B4-BE49-F238E27FC236}">
                <a16:creationId xmlns:a16="http://schemas.microsoft.com/office/drawing/2014/main" id="{9E71A9DD-C878-4563-8448-424038FC5E03}"/>
              </a:ext>
            </a:extLst>
          </p:cNvPr>
          <p:cNvSpPr txBox="1"/>
          <p:nvPr/>
        </p:nvSpPr>
        <p:spPr>
          <a:xfrm>
            <a:off x="5344395" y="1905026"/>
            <a:ext cx="6999750" cy="923330"/>
          </a:xfrm>
          <a:prstGeom prst="rect">
            <a:avLst/>
          </a:prstGeom>
          <a:noFill/>
        </p:spPr>
        <p:txBody>
          <a:bodyPr wrap="square" rtlCol="0">
            <a:spAutoFit/>
          </a:bodyPr>
          <a:lstStyle/>
          <a:p>
            <a:r>
              <a:rPr lang="sv-SE" dirty="0"/>
              <a:t>Vad betyder målbilden för er verksamhet?</a:t>
            </a:r>
          </a:p>
          <a:p>
            <a:pPr marL="285750" indent="-285750">
              <a:buFontTx/>
              <a:buChar char="-"/>
            </a:pPr>
            <a:r>
              <a:rPr lang="sv-SE" dirty="0"/>
              <a:t>Vilka utvecklingsområden ser ni om målbilden ska nås?</a:t>
            </a:r>
          </a:p>
          <a:p>
            <a:pPr marL="285750" indent="-285750">
              <a:buFontTx/>
              <a:buChar char="-"/>
            </a:pPr>
            <a:r>
              <a:rPr lang="sv-SE" dirty="0"/>
              <a:t>Vilken/vilka målgrupper är lämpliga att börja med (varför?)</a:t>
            </a:r>
          </a:p>
        </p:txBody>
      </p:sp>
      <p:pic>
        <p:nvPicPr>
          <p:cNvPr id="12" name="Bildobjekt 11">
            <a:extLst>
              <a:ext uri="{FF2B5EF4-FFF2-40B4-BE49-F238E27FC236}">
                <a16:creationId xmlns:a16="http://schemas.microsoft.com/office/drawing/2014/main" id="{56A17733-452B-480B-9DD5-5924603463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6788" y="4248609"/>
            <a:ext cx="1794431" cy="18348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ruta 13">
            <a:extLst>
              <a:ext uri="{FF2B5EF4-FFF2-40B4-BE49-F238E27FC236}">
                <a16:creationId xmlns:a16="http://schemas.microsoft.com/office/drawing/2014/main" id="{8B3BE8B9-C363-4FCA-9BFF-8EDDBF4C1491}"/>
              </a:ext>
            </a:extLst>
          </p:cNvPr>
          <p:cNvSpPr txBox="1"/>
          <p:nvPr/>
        </p:nvSpPr>
        <p:spPr>
          <a:xfrm>
            <a:off x="5344395" y="4029644"/>
            <a:ext cx="6475898" cy="1754326"/>
          </a:xfrm>
          <a:prstGeom prst="rect">
            <a:avLst/>
          </a:prstGeom>
          <a:noFill/>
        </p:spPr>
        <p:txBody>
          <a:bodyPr wrap="square" rtlCol="0">
            <a:spAutoFit/>
          </a:bodyPr>
          <a:lstStyle/>
          <a:p>
            <a:r>
              <a:rPr lang="sv-SE" dirty="0"/>
              <a:t>Hur kan programmet hjälpa till?</a:t>
            </a:r>
            <a:br>
              <a:rPr lang="sv-SE" dirty="0"/>
            </a:br>
            <a:r>
              <a:rPr lang="sv-SE" dirty="0"/>
              <a:t>- Metod och kunskapsstöd, nätverk och kontakter (från tidig dialog)</a:t>
            </a:r>
            <a:br>
              <a:rPr lang="sv-SE" dirty="0"/>
            </a:br>
            <a:r>
              <a:rPr lang="sv-SE" dirty="0"/>
              <a:t>- Framgångsfaktorer som programmet utgår ifrån:  </a:t>
            </a:r>
            <a:br>
              <a:rPr lang="sv-SE" dirty="0"/>
            </a:br>
            <a:r>
              <a:rPr lang="sv-SE" dirty="0"/>
              <a:t>	</a:t>
            </a:r>
          </a:p>
          <a:p>
            <a:endParaRPr lang="sv-SE" dirty="0"/>
          </a:p>
          <a:p>
            <a:endParaRPr lang="sv-SE" dirty="0"/>
          </a:p>
        </p:txBody>
      </p:sp>
      <p:sp>
        <p:nvSpPr>
          <p:cNvPr id="17" name="textruta 16">
            <a:extLst>
              <a:ext uri="{FF2B5EF4-FFF2-40B4-BE49-F238E27FC236}">
                <a16:creationId xmlns:a16="http://schemas.microsoft.com/office/drawing/2014/main" id="{177F5614-A445-418C-B343-F3ED474F33B9}"/>
              </a:ext>
            </a:extLst>
          </p:cNvPr>
          <p:cNvSpPr txBox="1"/>
          <p:nvPr/>
        </p:nvSpPr>
        <p:spPr>
          <a:xfrm>
            <a:off x="5995141" y="4906807"/>
            <a:ext cx="5728511" cy="1384995"/>
          </a:xfrm>
          <a:prstGeom prst="rect">
            <a:avLst/>
          </a:prstGeom>
          <a:noFill/>
        </p:spPr>
        <p:txBody>
          <a:bodyPr wrap="square" rtlCol="0">
            <a:spAutoFit/>
          </a:bodyPr>
          <a:lstStyle/>
          <a:p>
            <a:pPr marL="285750" indent="-285750">
              <a:buFont typeface="Arial" panose="020B0604020202020204" pitchFamily="34" charset="0"/>
              <a:buChar char="•"/>
            </a:pPr>
            <a:r>
              <a:rPr lang="sv-SE" sz="1400" dirty="0"/>
              <a:t>Samverkan </a:t>
            </a:r>
          </a:p>
          <a:p>
            <a:pPr marL="285750" indent="-285750">
              <a:buFont typeface="Arial" panose="020B0604020202020204" pitchFamily="34" charset="0"/>
              <a:buChar char="•"/>
            </a:pPr>
            <a:r>
              <a:rPr lang="sv-SE" sz="1400" dirty="0"/>
              <a:t>Personcentrering </a:t>
            </a:r>
          </a:p>
          <a:p>
            <a:pPr marL="285750" indent="-285750">
              <a:buFont typeface="Arial" panose="020B0604020202020204" pitchFamily="34" charset="0"/>
              <a:buChar char="•"/>
            </a:pPr>
            <a:r>
              <a:rPr lang="sv-SE" sz="1400" dirty="0"/>
              <a:t>Hälsofrämjande/förebyggande/egenvård</a:t>
            </a:r>
          </a:p>
          <a:p>
            <a:pPr marL="285750" indent="-285750">
              <a:buFont typeface="Arial" panose="020B0604020202020204" pitchFamily="34" charset="0"/>
              <a:buChar char="•"/>
            </a:pPr>
            <a:r>
              <a:rPr lang="sv-SE" sz="1400" dirty="0"/>
              <a:t>Digital förmåga, ny teknik</a:t>
            </a:r>
          </a:p>
          <a:p>
            <a:pPr marL="285750" indent="-285750">
              <a:buFont typeface="Arial" panose="020B0604020202020204" pitchFamily="34" charset="0"/>
              <a:buChar char="•"/>
            </a:pPr>
            <a:r>
              <a:rPr lang="sv-SE" sz="1400" dirty="0"/>
              <a:t>Effektiv och strukturerad verksamhetsutveckling/projektledning </a:t>
            </a:r>
          </a:p>
          <a:p>
            <a:pPr marL="285750" indent="-285750">
              <a:buFont typeface="Arial" panose="020B0604020202020204" pitchFamily="34" charset="0"/>
              <a:buChar char="•"/>
            </a:pPr>
            <a:r>
              <a:rPr lang="sv-SE" sz="1400" dirty="0"/>
              <a:t>Innovativa och utforskande arbetssätt</a:t>
            </a:r>
          </a:p>
        </p:txBody>
      </p:sp>
    </p:spTree>
    <p:extLst>
      <p:ext uri="{BB962C8B-B14F-4D97-AF65-F5344CB8AC3E}">
        <p14:creationId xmlns:p14="http://schemas.microsoft.com/office/powerpoint/2010/main" val="2109029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6DAACF-6D66-4653-B295-F5932B41DFEC}"/>
              </a:ext>
            </a:extLst>
          </p:cNvPr>
          <p:cNvSpPr>
            <a:spLocks noGrp="1"/>
          </p:cNvSpPr>
          <p:nvPr>
            <p:ph type="title"/>
          </p:nvPr>
        </p:nvSpPr>
        <p:spPr>
          <a:xfrm>
            <a:off x="2290439" y="596593"/>
            <a:ext cx="5619005" cy="746822"/>
          </a:xfrm>
        </p:spPr>
        <p:txBody>
          <a:bodyPr>
            <a:normAutofit/>
          </a:bodyPr>
          <a:lstStyle/>
          <a:p>
            <a:r>
              <a:rPr lang="sv-SE" dirty="0"/>
              <a:t>Till sist...</a:t>
            </a:r>
          </a:p>
        </p:txBody>
      </p:sp>
      <p:sp>
        <p:nvSpPr>
          <p:cNvPr id="10" name="textruta 9">
            <a:extLst>
              <a:ext uri="{FF2B5EF4-FFF2-40B4-BE49-F238E27FC236}">
                <a16:creationId xmlns:a16="http://schemas.microsoft.com/office/drawing/2014/main" id="{34237D17-302B-4937-AA49-43143B09B853}"/>
              </a:ext>
            </a:extLst>
          </p:cNvPr>
          <p:cNvSpPr txBox="1"/>
          <p:nvPr/>
        </p:nvSpPr>
        <p:spPr>
          <a:xfrm>
            <a:off x="1393794" y="2736502"/>
            <a:ext cx="10734186" cy="1384995"/>
          </a:xfrm>
          <a:prstGeom prst="rect">
            <a:avLst/>
          </a:prstGeom>
          <a:noFill/>
          <a:ln w="57150">
            <a:noFill/>
          </a:ln>
        </p:spPr>
        <p:txBody>
          <a:bodyPr wrap="square">
            <a:spAutoFit/>
          </a:bodyPr>
          <a:lstStyle/>
          <a:p>
            <a:r>
              <a:rPr lang="sv-SE" sz="2800" b="1" i="1" dirty="0">
                <a:solidFill>
                  <a:schemeClr val="accent6"/>
                </a:solidFill>
              </a:rPr>
              <a:t>Vi (vården och omsorgen) kan aldrig ge oss själva kvittot på att vi arbetar personcentrerat eller är duktig på att samverka. </a:t>
            </a:r>
          </a:p>
          <a:p>
            <a:r>
              <a:rPr lang="sv-SE" sz="2800" b="1" i="1" dirty="0">
                <a:solidFill>
                  <a:schemeClr val="accent6"/>
                </a:solidFill>
              </a:rPr>
              <a:t>Svaret ligger hos invånaren och hos våra kollegor!</a:t>
            </a:r>
            <a:endParaRPr lang="sv-SE" sz="3200" b="1" i="1" dirty="0">
              <a:solidFill>
                <a:schemeClr val="accent6"/>
              </a:solidFill>
            </a:endParaRPr>
          </a:p>
        </p:txBody>
      </p:sp>
      <p:pic>
        <p:nvPicPr>
          <p:cNvPr id="8" name="Bildobjekt 7">
            <a:extLst>
              <a:ext uri="{FF2B5EF4-FFF2-40B4-BE49-F238E27FC236}">
                <a16:creationId xmlns:a16="http://schemas.microsoft.com/office/drawing/2014/main" id="{121AA725-9036-44E2-8212-2383C5F93A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509" y="105269"/>
            <a:ext cx="1265285" cy="1293805"/>
          </a:xfrm>
          <a:prstGeom prst="rect">
            <a:avLst/>
          </a:prstGeom>
        </p:spPr>
      </p:pic>
    </p:spTree>
    <p:extLst>
      <p:ext uri="{BB962C8B-B14F-4D97-AF65-F5344CB8AC3E}">
        <p14:creationId xmlns:p14="http://schemas.microsoft.com/office/powerpoint/2010/main" val="503287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A98310-7E6E-4A2F-8875-7A71AAB8B192}"/>
              </a:ext>
            </a:extLst>
          </p:cNvPr>
          <p:cNvSpPr>
            <a:spLocks noGrp="1"/>
          </p:cNvSpPr>
          <p:nvPr>
            <p:ph type="title"/>
          </p:nvPr>
        </p:nvSpPr>
        <p:spPr>
          <a:xfrm>
            <a:off x="5704484" y="1473199"/>
            <a:ext cx="5430916" cy="2771221"/>
          </a:xfrm>
        </p:spPr>
        <p:txBody>
          <a:bodyPr vert="horz" lIns="91440" tIns="45720" rIns="91440" bIns="45720" rtlCol="0" anchor="b">
            <a:normAutofit/>
          </a:bodyPr>
          <a:lstStyle/>
          <a:p>
            <a:br>
              <a:rPr lang="en-US" kern="1200" dirty="0">
                <a:latin typeface="+mj-lt"/>
                <a:ea typeface="+mj-ea"/>
                <a:cs typeface="+mj-cs"/>
              </a:rPr>
            </a:br>
            <a:r>
              <a:rPr lang="en-US" kern="1200" dirty="0">
                <a:latin typeface="+mj-lt"/>
                <a:ea typeface="+mj-ea"/>
                <a:cs typeface="+mj-cs"/>
              </a:rPr>
              <a:t>Kontakta programmet:</a:t>
            </a:r>
            <a:br>
              <a:rPr lang="en-US" kern="1200" dirty="0">
                <a:latin typeface="+mj-lt"/>
                <a:ea typeface="+mj-ea"/>
                <a:cs typeface="+mj-cs"/>
              </a:rPr>
            </a:br>
            <a:r>
              <a:rPr lang="en-US" kern="1200" dirty="0">
                <a:latin typeface="+mj-lt"/>
                <a:ea typeface="+mj-ea"/>
                <a:cs typeface="+mj-cs"/>
                <a:hlinkClick r:id="rId3"/>
              </a:rPr>
              <a:t>naravard@rvn.se</a:t>
            </a:r>
            <a:br>
              <a:rPr lang="en-US" sz="5400" kern="1200" dirty="0">
                <a:latin typeface="+mj-lt"/>
                <a:ea typeface="+mj-ea"/>
                <a:cs typeface="+mj-cs"/>
              </a:rPr>
            </a:br>
            <a:endParaRPr lang="en-US" sz="5400" kern="1200" dirty="0">
              <a:latin typeface="+mj-lt"/>
              <a:ea typeface="+mj-ea"/>
              <a:cs typeface="+mj-cs"/>
            </a:endParaRPr>
          </a:p>
        </p:txBody>
      </p:sp>
      <p:pic>
        <p:nvPicPr>
          <p:cNvPr id="5" name="Bildobjekt 4">
            <a:extLst>
              <a:ext uri="{FF2B5EF4-FFF2-40B4-BE49-F238E27FC236}">
                <a16:creationId xmlns:a16="http://schemas.microsoft.com/office/drawing/2014/main" id="{57D3D641-3C4D-45C5-9910-8663A19DA2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973" y="603437"/>
            <a:ext cx="4156966" cy="4252649"/>
          </a:xfrm>
          <a:prstGeom prst="rect">
            <a:avLst/>
          </a:prstGeom>
        </p:spPr>
      </p:pic>
      <p:pic>
        <p:nvPicPr>
          <p:cNvPr id="4" name="Bildobjekt 3">
            <a:extLst>
              <a:ext uri="{FF2B5EF4-FFF2-40B4-BE49-F238E27FC236}">
                <a16:creationId xmlns:a16="http://schemas.microsoft.com/office/drawing/2014/main" id="{B5F77705-5244-40EE-A3E1-1D9F5FE7C4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972" y="5580936"/>
            <a:ext cx="11548503" cy="902227"/>
          </a:xfrm>
          <a:prstGeom prst="rect">
            <a:avLst/>
          </a:prstGeom>
        </p:spPr>
      </p:pic>
    </p:spTree>
    <p:extLst>
      <p:ext uri="{BB962C8B-B14F-4D97-AF65-F5344CB8AC3E}">
        <p14:creationId xmlns:p14="http://schemas.microsoft.com/office/powerpoint/2010/main" val="67039093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50c4296-ee7e-4ee9-9441-798b7200597b" xsi:nil="true"/>
    <lcf76f155ced4ddcb4097134ff3c332f xmlns="1c36b10e-783d-4543-8cfe-d9d0960a471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E261A104C914264DAC58CCDA3272CE1D" ma:contentTypeVersion="18" ma:contentTypeDescription="Skapa ett nytt dokument." ma:contentTypeScope="" ma:versionID="39959c7df58c3dc6b38aeef0b2d05633">
  <xsd:schema xmlns:xsd="http://www.w3.org/2001/XMLSchema" xmlns:xs="http://www.w3.org/2001/XMLSchema" xmlns:p="http://schemas.microsoft.com/office/2006/metadata/properties" xmlns:ns2="1c36b10e-783d-4543-8cfe-d9d0960a471e" xmlns:ns3="a50c4296-ee7e-4ee9-9441-798b7200597b" targetNamespace="http://schemas.microsoft.com/office/2006/metadata/properties" ma:root="true" ma:fieldsID="abf00827a8acf733a49d176933b39415" ns2:_="" ns3:_="">
    <xsd:import namespace="1c36b10e-783d-4543-8cfe-d9d0960a471e"/>
    <xsd:import namespace="a50c4296-ee7e-4ee9-9441-798b7200597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TaxCatchAll" minOccurs="0"/>
                <xsd:element ref="ns2:lcf76f155ced4ddcb4097134ff3c332f"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36b10e-783d-4543-8cfe-d9d0960a47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5d4ca709-da15-4bed-8133-7351f844c20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0c4296-ee7e-4ee9-9441-798b7200597b"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63628ab-d607-4835-8213-09b55fd0945f}" ma:internalName="TaxCatchAll" ma:showField="CatchAllData" ma:web="a50c4296-ee7e-4ee9-9441-798b7200597b">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116518-240A-4E11-B58E-D2E7DDBE39FD}">
  <ds:schemaRefs>
    <ds:schemaRef ds:uri="http://schemas.microsoft.com/office/2006/documentManagement/types"/>
    <ds:schemaRef ds:uri="1c36b10e-783d-4543-8cfe-d9d0960a471e"/>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EDEFA0F6-AAD5-4C15-8B31-7ADAB042848E}">
  <ds:schemaRefs>
    <ds:schemaRef ds:uri="http://schemas.microsoft.com/sharepoint/v3/contenttype/forms"/>
  </ds:schemaRefs>
</ds:datastoreItem>
</file>

<file path=customXml/itemProps3.xml><?xml version="1.0" encoding="utf-8"?>
<ds:datastoreItem xmlns:ds="http://schemas.openxmlformats.org/officeDocument/2006/customXml" ds:itemID="{8B77DE0E-923C-4A9B-A5E8-D2C0865C9594}"/>
</file>

<file path=docProps/app.xml><?xml version="1.0" encoding="utf-8"?>
<Properties xmlns="http://schemas.openxmlformats.org/officeDocument/2006/extended-properties" xmlns:vt="http://schemas.openxmlformats.org/officeDocument/2006/docPropsVTypes">
  <TotalTime>60363</TotalTime>
  <Words>1096</Words>
  <Application>Microsoft Office PowerPoint</Application>
  <PresentationFormat>Bredbild</PresentationFormat>
  <Paragraphs>99</Paragraphs>
  <Slides>9</Slides>
  <Notes>9</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9</vt:i4>
      </vt:variant>
    </vt:vector>
  </HeadingPairs>
  <TitlesOfParts>
    <vt:vector size="15" baseType="lpstr">
      <vt:lpstr>acumin-pro</vt:lpstr>
      <vt:lpstr>Arial</vt:lpstr>
      <vt:lpstr>Calibri</vt:lpstr>
      <vt:lpstr>Calibri Light</vt:lpstr>
      <vt:lpstr>Symbol</vt:lpstr>
      <vt:lpstr>Office-tema</vt:lpstr>
      <vt:lpstr>God och nära vård i Västernorrland    220128 . </vt:lpstr>
      <vt:lpstr>Nära Vård – ett förhållningsätt</vt:lpstr>
      <vt:lpstr>Gemensam målbild &amp; avsiktsförklaring</vt:lpstr>
      <vt:lpstr>Varför ett nytt förhållningssätt? </vt:lpstr>
      <vt:lpstr>Det här ska vi göra </vt:lpstr>
      <vt:lpstr>Vad pågår?</vt:lpstr>
      <vt:lpstr>Sammanfattning – En länsgemensam omställning</vt:lpstr>
      <vt:lpstr>Till sist...</vt:lpstr>
      <vt:lpstr> Kontakta programmet: naravard@rvn.se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Ida Pettersson</dc:creator>
  <cp:lastModifiedBy>Charlotte Bovidsson</cp:lastModifiedBy>
  <cp:revision>393</cp:revision>
  <dcterms:created xsi:type="dcterms:W3CDTF">2021-04-19T15:09:53Z</dcterms:created>
  <dcterms:modified xsi:type="dcterms:W3CDTF">2022-01-31T16:15:08Z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0x010100E261A104C914264DAC58CCDA3272CE1D</vt:lpwstr>
  </property>
</Properties>
</file>