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5_8813D9C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3_A580E19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8_BD7AFAE1.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 id="2147483804" r:id="rId5"/>
    <p:sldMasterId id="2147483827" r:id="rId6"/>
    <p:sldMasterId id="2147483850" r:id="rId7"/>
    <p:sldMasterId id="2147483901" r:id="rId8"/>
    <p:sldMasterId id="2147483910" r:id="rId9"/>
    <p:sldMasterId id="2147483926" r:id="rId10"/>
    <p:sldMasterId id="2147483932" r:id="rId11"/>
    <p:sldMasterId id="2147483957" r:id="rId12"/>
    <p:sldMasterId id="2147483986" r:id="rId13"/>
  </p:sldMasterIdLst>
  <p:notesMasterIdLst>
    <p:notesMasterId r:id="rId42"/>
  </p:notesMasterIdLst>
  <p:sldIdLst>
    <p:sldId id="257" r:id="rId14"/>
    <p:sldId id="284" r:id="rId15"/>
    <p:sldId id="293" r:id="rId16"/>
    <p:sldId id="2147471029" r:id="rId17"/>
    <p:sldId id="2147471024" r:id="rId18"/>
    <p:sldId id="268" r:id="rId19"/>
    <p:sldId id="269" r:id="rId20"/>
    <p:sldId id="2147471032" r:id="rId21"/>
    <p:sldId id="275" r:id="rId22"/>
    <p:sldId id="286" r:id="rId23"/>
    <p:sldId id="277" r:id="rId24"/>
    <p:sldId id="287" r:id="rId25"/>
    <p:sldId id="288" r:id="rId26"/>
    <p:sldId id="289" r:id="rId27"/>
    <p:sldId id="280" r:id="rId28"/>
    <p:sldId id="290" r:id="rId29"/>
    <p:sldId id="291" r:id="rId30"/>
    <p:sldId id="292" r:id="rId31"/>
    <p:sldId id="2134805010" r:id="rId32"/>
    <p:sldId id="2147471022" r:id="rId33"/>
    <p:sldId id="10073" r:id="rId34"/>
    <p:sldId id="2147471033" r:id="rId35"/>
    <p:sldId id="2134805042" r:id="rId36"/>
    <p:sldId id="2147471023" r:id="rId37"/>
    <p:sldId id="10133" r:id="rId38"/>
    <p:sldId id="2147471013" r:id="rId39"/>
    <p:sldId id="2147471014" r:id="rId40"/>
    <p:sldId id="295" r:id="rId4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5FA601-93DE-10E3-6CD4-B4F050D836E8}" name="Löpare Johansson Lisbeth" initials="LL" userId="S::lisbeth.lopare.johansson@skr.se::e183db6f-3e5c-404c-bfd2-46cd25e460d6" providerId="AD"/>
  <p188:author id="{A0AA0E9E-BDB4-47C8-5056-CA83B668DF01}" name="Wallentin Jonna" initials="JW" userId="S::jonna.wallentin@skr.se::770a6dd1-0f22-4243-a8ae-fd5cec867778" providerId="AD"/>
  <p188:author id="{5F0ED9D4-DED2-478D-B247-6C476A4D3850}" name="Wolofsky Selma" initials="SW" userId="S::selma.wolofsky@skr.se::f6b060ea-cd02-4af5-b5be-c38ef67f9abc" providerId="AD"/>
  <p188:author id="{B098A3E5-4BF2-2A40-9219-B25F63362809}" name="Ranman Sanna" initials="SR" userId="S::sanna.ranman@skr.se::a83e5340-531b-4686-b43a-ba2d3a694d4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EC6"/>
    <a:srgbClr val="44546A"/>
    <a:srgbClr val="F1E6CE"/>
    <a:srgbClr val="F7F2EB"/>
    <a:srgbClr val="CDDEDF"/>
    <a:srgbClr val="DFEFEB"/>
    <a:srgbClr val="FFFFFF"/>
    <a:srgbClr val="FFEBE8"/>
    <a:srgbClr val="7E5475"/>
    <a:srgbClr val="F0D7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1062" autoAdjust="0"/>
  </p:normalViewPr>
  <p:slideViewPr>
    <p:cSldViewPr snapToGrid="0">
      <p:cViewPr varScale="1">
        <p:scale>
          <a:sx n="51" d="100"/>
          <a:sy n="51" d="100"/>
        </p:scale>
        <p:origin x="1517" y="269"/>
      </p:cViewPr>
      <p:guideLst>
        <p:guide orient="horz" pos="2160"/>
        <p:guide pos="3840"/>
      </p:guideLst>
    </p:cSldViewPr>
  </p:slideViewPr>
  <p:outlineViewPr>
    <p:cViewPr>
      <p:scale>
        <a:sx n="33" d="100"/>
        <a:sy n="33" d="100"/>
      </p:scale>
      <p:origin x="0" y="-6966"/>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s>
</file>

<file path=ppt/comments/modernComment_113_A580E196.xml><?xml version="1.0" encoding="utf-8"?>
<p188:cmLst xmlns:a="http://schemas.openxmlformats.org/drawingml/2006/main" xmlns:r="http://schemas.openxmlformats.org/officeDocument/2006/relationships" xmlns:p188="http://schemas.microsoft.com/office/powerpoint/2018/8/main">
  <p188:cm id="{CEDA1BCF-A2A9-4602-9003-A70D4E7472EC}" authorId="{A0AA0E9E-BDB4-47C8-5056-CA83B668DF01}" created="2025-03-13T15:54:31.528">
    <pc:sldMkLst xmlns:pc="http://schemas.microsoft.com/office/powerpoint/2013/main/command">
      <pc:docMk/>
      <pc:sldMk cId="2776686998" sldId="275"/>
    </pc:sldMkLst>
    <p188:txBody>
      <a:bodyPr/>
      <a:lstStyle/>
      <a:p>
        <a:r>
          <a:rPr lang="sv-SE"/>
          <a:t>Tagir bort rubriken ”Omställning till Nära vård”</a:t>
        </a:r>
      </a:p>
    </p188:txBody>
  </p188:cm>
</p188:cmLst>
</file>

<file path=ppt/comments/modernComment_118_BD7AFAE1.xml><?xml version="1.0" encoding="utf-8"?>
<p188:cmLst xmlns:a="http://schemas.openxmlformats.org/drawingml/2006/main" xmlns:r="http://schemas.openxmlformats.org/officeDocument/2006/relationships" xmlns:p188="http://schemas.microsoft.com/office/powerpoint/2018/8/main">
  <p188:cm id="{1D5BA563-2C3C-4A1B-9F1B-5CF269D17FC8}" authorId="{AB5FA601-93DE-10E3-6CD4-B4F050D836E8}" created="2025-03-12T07:53:13.607">
    <pc:sldMkLst xmlns:pc="http://schemas.microsoft.com/office/powerpoint/2013/main/command">
      <pc:docMk/>
      <pc:sldMk cId="3178953441" sldId="280"/>
    </pc:sldMkLst>
    <p188:replyLst>
      <p188:reply id="{CBDDE634-E090-4177-A33D-897645A1F6C1}" authorId="{A0AA0E9E-BDB4-47C8-5056-CA83B668DF01}" created="2025-03-13T15:53:01.615">
        <p188:txBody>
          <a:bodyPr/>
          <a:lstStyle/>
          <a:p>
            <a:r>
              <a:rPr lang="sv-SE"/>
              <a:t>Absolut</a:t>
            </a:r>
          </a:p>
        </p188:txBody>
      </p188:reply>
    </p188:replyLst>
    <p188:txBody>
      <a:bodyPr/>
      <a:lstStyle/>
      <a:p>
        <a:r>
          <a:rPr lang="sv-SE"/>
          <a:t>Tycker rubriken är svår. Kan vi inte ta bort den helt.</a:t>
        </a:r>
      </a:p>
    </p188:txBody>
    <p188:extLst>
      <p:ext xmlns:p="http://schemas.openxmlformats.org/presentationml/2006/main" uri="{57CB4572-C831-44C2-8A1C-0ADB6CCDFE69}">
        <p223:reactions xmlns:p223="http://schemas.microsoft.com/office/powerpoint/2022/03/main">
          <p223:rxn type="👍">
            <p223:instance time="2025-03-13T15:50:44.570" authorId="{A0AA0E9E-BDB4-47C8-5056-CA83B668DF01}"/>
          </p223:rxn>
        </p223:reactions>
      </p:ext>
    </p188:extLst>
  </p188:cm>
</p188:cmLst>
</file>

<file path=ppt/comments/modernComment_125_8813D9C4.xml><?xml version="1.0" encoding="utf-8"?>
<p188:cmLst xmlns:a="http://schemas.openxmlformats.org/drawingml/2006/main" xmlns:r="http://schemas.openxmlformats.org/officeDocument/2006/relationships" xmlns:p188="http://schemas.microsoft.com/office/powerpoint/2018/8/main">
  <p188:cm id="{D4E3CBDC-770B-4C7E-BD51-6A50DF0640C1}" authorId="{A0AA0E9E-BDB4-47C8-5056-CA83B668DF01}" created="2025-03-13T15:53:48.252">
    <pc:sldMkLst xmlns:pc="http://schemas.microsoft.com/office/powerpoint/2013/main/command">
      <pc:docMk/>
      <pc:sldMk cId="2283002308" sldId="293"/>
    </pc:sldMkLst>
    <p188:txBody>
      <a:bodyPr/>
      <a:lstStyle/>
      <a:p>
        <a:r>
          <a:rPr lang="sv-SE"/>
          <a:t>Tagit bort rubriken ”Fyrfältare”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FD823-B909-4B86-8462-E4C5A618516F}" type="datetimeFigureOut">
              <a:rPr lang="sv-SE" smtClean="0"/>
              <a:t>2025-04-15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61920-5199-41A0-BC7A-AE76E41EADA0}" type="slidenum">
              <a:rPr lang="sv-SE" smtClean="0"/>
              <a:t>‹#›</a:t>
            </a:fld>
            <a:endParaRPr lang="sv-SE"/>
          </a:p>
        </p:txBody>
      </p:sp>
    </p:spTree>
    <p:extLst>
      <p:ext uri="{BB962C8B-B14F-4D97-AF65-F5344CB8AC3E}">
        <p14:creationId xmlns:p14="http://schemas.microsoft.com/office/powerpoint/2010/main" val="232531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ardgivare.regionkalmar.se/samverkan--avtal/halsoval/om-halsova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1A61920-5199-41A0-BC7A-AE76E41EADA0}" type="slidenum">
              <a:rPr lang="sv-SE" smtClean="0"/>
              <a:t>1</a:t>
            </a:fld>
            <a:endParaRPr lang="sv-SE"/>
          </a:p>
        </p:txBody>
      </p:sp>
    </p:spTree>
    <p:extLst>
      <p:ext uri="{BB962C8B-B14F-4D97-AF65-F5344CB8AC3E}">
        <p14:creationId xmlns:p14="http://schemas.microsoft.com/office/powerpoint/2010/main" val="255312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rPr>
              <a:t>När vi har organisationens perspektiv då finns kanske en verksamhet i fokus men när vi tar personens/patientens/den närståendes perspektiv då ser vi helheten. Det handlar om att ta ett utifrån- och in perspektiv och behovet av mellanrumsarbete.</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CC0A0-101B-415F-89A6-F115079041E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183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I den nära vården är primärvården, som utförs av såväl kommuner som regioner, basen och har ett viktigt uppdrag att samverka med andra delar av hälso- och sjukvården. Den ska också samverka med till exempel socialtjänst och civilsamhället. Det rosa</a:t>
            </a:r>
            <a:r>
              <a:rPr lang="sv-SE" sz="1200" kern="1200" baseline="0" dirty="0">
                <a:solidFill>
                  <a:schemeClr val="tx1"/>
                </a:solidFill>
                <a:effectLst/>
                <a:latin typeface="+mn-lt"/>
                <a:ea typeface="+mn-ea"/>
                <a:cs typeface="+mn-cs"/>
              </a:rPr>
              <a:t> mellanrummet</a:t>
            </a:r>
            <a:r>
              <a:rPr lang="sv-SE" sz="1200" kern="1200" dirty="0">
                <a:solidFill>
                  <a:schemeClr val="tx1"/>
                </a:solidFill>
                <a:effectLst/>
                <a:latin typeface="+mn-lt"/>
                <a:ea typeface="+mn-ea"/>
                <a:cs typeface="+mn-cs"/>
              </a:rPr>
              <a:t> i bilden beskriver den nära vården, en form av samverkanssystem som bildar ett kitt mellan olika verksamheter.  </a:t>
            </a:r>
          </a:p>
          <a:p>
            <a:r>
              <a:rPr lang="sv-SE" sz="1200" kern="1200" dirty="0">
                <a:solidFill>
                  <a:schemeClr val="tx1"/>
                </a:solidFill>
                <a:effectLst/>
                <a:latin typeface="+mn-lt"/>
                <a:ea typeface="+mn-ea"/>
                <a:cs typeface="+mn-cs"/>
              </a:rPr>
              <a:t>En viktig drivkraft när vi utvecklar nära vård är att fördjupa kunskapen om helheten och om vilka värden som skapas.  Man skulle kunna tala om ett skifte från en produktionslogik till en tjänstelogik, där vi fokuserar på det värde patienten får ut av tjänsten som helhet. Med ett sådant synsätt blir det viktigt att se till patientens hela hälso- och vårdprocess, oavsett i vilken del av kedjan man själv är verksam.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76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R="0" fontAlgn="auto">
              <a:lnSpc>
                <a:spcPct val="90000"/>
              </a:lnSpc>
              <a:spcBef>
                <a:spcPts val="1000"/>
              </a:spcBef>
              <a:spcAft>
                <a:spcPts val="800"/>
              </a:spcAft>
              <a:buClrTx/>
              <a:buSzPct val="100000"/>
              <a:tabLst/>
              <a:defRPr/>
            </a:pPr>
            <a:r>
              <a:rPr kumimoji="0" lang="sv-SE" sz="1200" b="0" i="0" u="none" strike="noStrike" kern="1200" cap="none" spc="0" normalizeH="0" baseline="0" noProof="0" dirty="0">
                <a:ln>
                  <a:noFill/>
                </a:ln>
                <a:effectLst/>
                <a:uLnTx/>
                <a:uFillTx/>
                <a:latin typeface="AvenirNext LT Pro Regular" panose="020B0504020202020204" pitchFamily="34" charset="77"/>
                <a:ea typeface="+mn-ea"/>
                <a:cs typeface="+mn-cs"/>
              </a:rPr>
              <a:t>Värdet uppstår när varan/tjänsten produceras och där värdet övergår till kund, eller annan aktör, när den används eller byter ägare. </a:t>
            </a:r>
          </a:p>
          <a:p>
            <a:pPr marR="0" fontAlgn="auto">
              <a:lnSpc>
                <a:spcPct val="90000"/>
              </a:lnSpc>
              <a:spcBef>
                <a:spcPts val="1000"/>
              </a:spcBef>
              <a:spcAft>
                <a:spcPts val="800"/>
              </a:spcAft>
              <a:buClrTx/>
              <a:buSzPct val="100000"/>
              <a:tabLst/>
              <a:defRPr/>
            </a:pPr>
            <a:r>
              <a:rPr kumimoji="0" lang="sv-SE" sz="1200" b="0" i="0" u="none" strike="noStrike" kern="1200" cap="none" spc="0" normalizeH="0" baseline="0" noProof="0" dirty="0">
                <a:ln>
                  <a:noFill/>
                </a:ln>
                <a:effectLst/>
                <a:uLnTx/>
                <a:uFillTx/>
                <a:latin typeface="AvenirNext LT Pro Regular" panose="020B0504020202020204" pitchFamily="34" charset="77"/>
                <a:ea typeface="+mn-ea"/>
                <a:cs typeface="+mn-cs"/>
              </a:rPr>
              <a:t>Fokus på intern effektivitet genom standardiserade produktionsmoment i ett förutbestämt flöde. </a:t>
            </a:r>
          </a:p>
          <a:p>
            <a:pPr marR="0" fontAlgn="auto">
              <a:lnSpc>
                <a:spcPct val="90000"/>
              </a:lnSpc>
              <a:spcBef>
                <a:spcPts val="1000"/>
              </a:spcBef>
              <a:spcAft>
                <a:spcPts val="800"/>
              </a:spcAft>
              <a:buClrTx/>
              <a:buSzPct val="100000"/>
              <a:tabLst/>
              <a:defRPr/>
            </a:pPr>
            <a:r>
              <a:rPr kumimoji="0" lang="sv-SE" sz="1200" b="0" i="0" u="none" strike="noStrike" kern="1200" cap="none" spc="0" normalizeH="0" baseline="0" noProof="0" dirty="0">
                <a:ln>
                  <a:noFill/>
                </a:ln>
                <a:effectLst/>
                <a:uLnTx/>
                <a:uFillTx/>
                <a:latin typeface="AvenirNext LT Pro Regular" panose="020B0504020202020204" pitchFamily="34" charset="77"/>
                <a:ea typeface="+mn-ea"/>
                <a:cs typeface="+mn-cs"/>
              </a:rPr>
              <a:t>Styrning sker genom regelstyrning där policys, manualer, processkartor och andra skriftliga instruktioner förväntar styra människor. </a:t>
            </a:r>
          </a:p>
          <a:p>
            <a:endParaRPr lang="sv-SE" dirty="0"/>
          </a:p>
        </p:txBody>
      </p:sp>
      <p:sp>
        <p:nvSpPr>
          <p:cNvPr id="4" name="Platshållare för bildnummer 3"/>
          <p:cNvSpPr>
            <a:spLocks noGrp="1"/>
          </p:cNvSpPr>
          <p:nvPr>
            <p:ph type="sldNum" sz="quarter" idx="5"/>
          </p:nvPr>
        </p:nvSpPr>
        <p:spPr/>
        <p:txBody>
          <a:bodyPr/>
          <a:lstStyle/>
          <a:p>
            <a:fld id="{E1A61920-5199-41A0-BC7A-AE76E41EADA0}" type="slidenum">
              <a:rPr lang="sv-SE" smtClean="0"/>
              <a:t>17</a:t>
            </a:fld>
            <a:endParaRPr lang="sv-SE"/>
          </a:p>
        </p:txBody>
      </p:sp>
    </p:spTree>
    <p:extLst>
      <p:ext uri="{BB962C8B-B14F-4D97-AF65-F5344CB8AC3E}">
        <p14:creationId xmlns:p14="http://schemas.microsoft.com/office/powerpoint/2010/main" val="300461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R="0" fontAlgn="auto">
              <a:lnSpc>
                <a:spcPct val="90000"/>
              </a:lnSpc>
              <a:spcBef>
                <a:spcPts val="1000"/>
              </a:spcBef>
              <a:spcAft>
                <a:spcPts val="0"/>
              </a:spcAft>
              <a:buClrTx/>
              <a:buSzPct val="100000"/>
              <a:tabLst/>
              <a:defRPr/>
            </a:pPr>
            <a:endParaRPr kumimoji="0" lang="sv-SE" sz="1200" b="0" i="0" u="none" strike="noStrike" kern="1200" cap="none" spc="0" normalizeH="0" baseline="0" noProof="0" dirty="0">
              <a:ln>
                <a:noFill/>
              </a:ln>
              <a:effectLst/>
              <a:uLnTx/>
              <a:uFillTx/>
              <a:latin typeface="AvenirNext LT Pro Regular" panose="020B0504020202020204" pitchFamily="34" charset="77"/>
              <a:ea typeface="+mn-ea"/>
              <a:cs typeface="+mn-cs"/>
            </a:endParaRPr>
          </a:p>
          <a:p>
            <a:pPr marR="0" fontAlgn="auto">
              <a:lnSpc>
                <a:spcPct val="90000"/>
              </a:lnSpc>
              <a:spcBef>
                <a:spcPts val="1000"/>
              </a:spcBef>
              <a:spcAft>
                <a:spcPts val="0"/>
              </a:spcAft>
              <a:buClrTx/>
              <a:buSzPct val="100000"/>
              <a:tabLst/>
              <a:defRPr/>
            </a:pPr>
            <a:r>
              <a:rPr kumimoji="0" lang="sv-SE" sz="1200" b="0" i="0" u="none" strike="noStrike" kern="1200" cap="none" spc="0" normalizeH="0" baseline="0" noProof="0" dirty="0">
                <a:ln>
                  <a:noFill/>
                </a:ln>
                <a:effectLst/>
                <a:uLnTx/>
                <a:uFillTx/>
                <a:latin typeface="AvenirNext LT Pro Regular" panose="020B0504020202020204" pitchFamily="34" charset="77"/>
                <a:ea typeface="+mn-ea"/>
                <a:cs typeface="+mn-cs"/>
              </a:rPr>
              <a:t>Värdet på en vara eller tjänst uppstår först när den används av en kund eller annan aktör, och där värdet för kunden skapas tillsammans med den producerande organisationen. </a:t>
            </a:r>
          </a:p>
          <a:p>
            <a:pPr marR="0" fontAlgn="auto">
              <a:lnSpc>
                <a:spcPct val="90000"/>
              </a:lnSpc>
              <a:spcBef>
                <a:spcPts val="1000"/>
              </a:spcBef>
              <a:spcAft>
                <a:spcPts val="0"/>
              </a:spcAft>
              <a:buClrTx/>
              <a:buSzPct val="100000"/>
              <a:tabLst/>
              <a:defRPr/>
            </a:pPr>
            <a:endParaRPr kumimoji="0" lang="sv-SE" sz="1200" b="0" i="0" u="none" strike="noStrike" kern="1200" cap="none" spc="0" normalizeH="0" baseline="0" noProof="0" dirty="0">
              <a:ln>
                <a:noFill/>
              </a:ln>
              <a:effectLst/>
              <a:uLnTx/>
              <a:uFillTx/>
              <a:latin typeface="AvenirNext LT Pro Regular" panose="020B0504020202020204" pitchFamily="34" charset="77"/>
              <a:ea typeface="+mn-ea"/>
              <a:cs typeface="+mn-cs"/>
            </a:endParaRPr>
          </a:p>
          <a:p>
            <a:pPr marR="0" fontAlgn="auto">
              <a:lnSpc>
                <a:spcPct val="90000"/>
              </a:lnSpc>
              <a:spcBef>
                <a:spcPts val="1000"/>
              </a:spcBef>
              <a:spcAft>
                <a:spcPts val="0"/>
              </a:spcAft>
              <a:buClrTx/>
              <a:buSzPct val="100000"/>
              <a:tabLst/>
              <a:defRPr/>
            </a:pPr>
            <a:r>
              <a:rPr kumimoji="0" lang="sv-SE" sz="1200" b="0" i="0" u="none" strike="noStrike" kern="1200" cap="none" spc="0" normalizeH="0" baseline="0" noProof="0" dirty="0">
                <a:ln>
                  <a:noFill/>
                </a:ln>
                <a:effectLst/>
                <a:uLnTx/>
                <a:uFillTx/>
                <a:latin typeface="AvenirNext LT Pro Regular" panose="020B0504020202020204" pitchFamily="34" charset="77"/>
                <a:ea typeface="+mn-ea"/>
                <a:cs typeface="+mn-cs"/>
              </a:rPr>
              <a:t>Fokus på att erbjuda så bra möjligheter som möjligt för kunden att själv skapa värde, och att integrera organisationens resurser med andra organisationer som kan stödja individen. </a:t>
            </a:r>
          </a:p>
          <a:p>
            <a:endParaRPr lang="sv-SE" dirty="0"/>
          </a:p>
        </p:txBody>
      </p:sp>
      <p:sp>
        <p:nvSpPr>
          <p:cNvPr id="4" name="Platshållare för bildnummer 3"/>
          <p:cNvSpPr>
            <a:spLocks noGrp="1"/>
          </p:cNvSpPr>
          <p:nvPr>
            <p:ph type="sldNum" sz="quarter" idx="5"/>
          </p:nvPr>
        </p:nvSpPr>
        <p:spPr/>
        <p:txBody>
          <a:bodyPr/>
          <a:lstStyle/>
          <a:p>
            <a:fld id="{E1A61920-5199-41A0-BC7A-AE76E41EADA0}" type="slidenum">
              <a:rPr lang="sv-SE" smtClean="0"/>
              <a:t>18</a:t>
            </a:fld>
            <a:endParaRPr lang="sv-SE"/>
          </a:p>
        </p:txBody>
      </p:sp>
    </p:spTree>
    <p:extLst>
      <p:ext uri="{BB962C8B-B14F-4D97-AF65-F5344CB8AC3E}">
        <p14:creationId xmlns:p14="http://schemas.microsoft.com/office/powerpoint/2010/main" val="7545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sz="1200" dirty="0"/>
              <a:t>Utgå från invånarens perspektiv och befolkningens behov.</a:t>
            </a:r>
          </a:p>
          <a:p>
            <a:pPr marL="285750" indent="-285750">
              <a:buFont typeface="Arial" panose="020B0604020202020204" pitchFamily="34" charset="0"/>
              <a:buChar char="•"/>
            </a:pPr>
            <a:r>
              <a:rPr lang="sv-SE" sz="1200" dirty="0" err="1"/>
              <a:t>Samskapa</a:t>
            </a:r>
            <a:r>
              <a:rPr lang="sv-SE" sz="1200" dirty="0"/>
              <a:t> tillsammans med invånare/patienter/brukare och närstående.</a:t>
            </a:r>
          </a:p>
          <a:p>
            <a:pPr marL="285750" indent="-285750">
              <a:buFont typeface="Arial" panose="020B0604020202020204" pitchFamily="34" charset="0"/>
              <a:buChar char="•"/>
            </a:pPr>
            <a:r>
              <a:rPr lang="sv-SE" sz="1200" dirty="0"/>
              <a:t>Led och följ upp tillsammans kommuner och region i länet. </a:t>
            </a:r>
            <a:r>
              <a:rPr lang="sv-SE" sz="1200" dirty="0">
                <a:solidFill>
                  <a:schemeClr val="bg1">
                    <a:lumMod val="50000"/>
                  </a:schemeClr>
                </a:solidFill>
              </a:rPr>
              <a:t>(</a:t>
            </a:r>
            <a:r>
              <a:rPr lang="sv-SE" sz="1200" i="1" dirty="0">
                <a:solidFill>
                  <a:schemeClr val="bg1">
                    <a:lumMod val="50000"/>
                  </a:schemeClr>
                </a:solidFill>
              </a:rPr>
              <a:t>Utveckla en lärande uppföljningen som skapar förståelse för det gemensamma värdet som skapas när kommuner och regioner samverkar)</a:t>
            </a:r>
            <a:endParaRPr lang="sv-SE" sz="1200" dirty="0">
              <a:solidFill>
                <a:schemeClr val="bg1">
                  <a:lumMod val="50000"/>
                </a:schemeClr>
              </a:solidFill>
            </a:endParaRPr>
          </a:p>
          <a:p>
            <a:pPr marL="285750" indent="-285750">
              <a:buFont typeface="Arial" panose="020B0604020202020204" pitchFamily="34" charset="0"/>
              <a:buChar char="•"/>
            </a:pPr>
            <a:r>
              <a:rPr lang="sv-SE" sz="1200" dirty="0"/>
              <a:t>Integrera Nära vårds fokusförflyttningar i ledningssystemet –  </a:t>
            </a:r>
            <a:r>
              <a:rPr lang="sv-SE" sz="1200" i="1" dirty="0"/>
              <a:t>politiska planer, mål och uppföljning - Välfärd en del av regional utveckling</a:t>
            </a:r>
          </a:p>
          <a:p>
            <a:pPr marL="285750" indent="-285750">
              <a:buFont typeface="Arial" panose="020B0604020202020204" pitchFamily="34" charset="0"/>
              <a:buChar char="•"/>
            </a:pPr>
            <a:r>
              <a:rPr lang="sv-SE" sz="1200" dirty="0"/>
              <a:t>Nära vård säkra alla beslut – arbeta långsiktigt</a:t>
            </a:r>
            <a:endParaRPr lang="sv-SE" sz="1200" i="1" dirty="0"/>
          </a:p>
          <a:p>
            <a:pPr marL="285750" indent="-285750">
              <a:buFont typeface="Arial" panose="020B0604020202020204" pitchFamily="34" charset="0"/>
              <a:buChar char="•"/>
            </a:pPr>
            <a:r>
              <a:rPr lang="sv-SE" sz="1200" dirty="0"/>
              <a:t>Utbilda i personcentrering och utvärdera löpande hur ni arbetar personcentrerat.</a:t>
            </a:r>
          </a:p>
          <a:p>
            <a:pPr marL="285750" indent="-285750">
              <a:buFont typeface="Arial" panose="020B0604020202020204" pitchFamily="34" charset="0"/>
              <a:buChar char="•"/>
            </a:pPr>
            <a:r>
              <a:rPr lang="sv-SE" sz="1200" dirty="0"/>
              <a:t>Prioritera arbetet med sammanhållen planering på 1177 - dokumenterad överenskommelse </a:t>
            </a:r>
          </a:p>
          <a:p>
            <a:pPr marL="285750" indent="-285750">
              <a:buFont typeface="Arial" panose="020B0604020202020204" pitchFamily="34" charset="0"/>
              <a:buChar char="•"/>
            </a:pPr>
            <a:r>
              <a:rPr lang="sv-SE" sz="1200" dirty="0"/>
              <a:t>Skapa stödjande strukturer för nya arbetssätt </a:t>
            </a:r>
            <a:r>
              <a:rPr lang="sv-SE" sz="1200" dirty="0">
                <a:solidFill>
                  <a:schemeClr val="bg1">
                    <a:lumMod val="50000"/>
                  </a:schemeClr>
                </a:solidFill>
              </a:rPr>
              <a:t>(</a:t>
            </a:r>
            <a:r>
              <a:rPr lang="sv-SE" sz="1200" i="1" dirty="0">
                <a:solidFill>
                  <a:schemeClr val="bg1">
                    <a:lumMod val="50000"/>
                  </a:schemeClr>
                </a:solidFill>
              </a:rPr>
              <a:t>brodera utifrån fokusförflyttningarna)</a:t>
            </a:r>
            <a:endParaRPr lang="sv-SE" sz="1200" dirty="0">
              <a:solidFill>
                <a:schemeClr val="bg1">
                  <a:lumMod val="50000"/>
                </a:schemeClr>
              </a:solidFill>
            </a:endParaRPr>
          </a:p>
          <a:p>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18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latin typeface="Calibri" panose="020F0502020204030204"/>
              </a:rPr>
              <a:t>”Bitarna som fungerar kan liknas vid chokladbitarna i en kaka. Som ledare skapar du forum för att koppla ihop bitarna så att olika personer, verksamheter och organisationer kan lära med varandra” </a:t>
            </a:r>
            <a:endParaRPr lang="sv-SE" dirty="0"/>
          </a:p>
        </p:txBody>
      </p:sp>
      <p:sp>
        <p:nvSpPr>
          <p:cNvPr id="4" name="Platshållare för bildnummer 3"/>
          <p:cNvSpPr>
            <a:spLocks noGrp="1"/>
          </p:cNvSpPr>
          <p:nvPr>
            <p:ph type="sldNum" sz="quarter" idx="5"/>
          </p:nvPr>
        </p:nvSpPr>
        <p:spPr/>
        <p:txBody>
          <a:bodyPr/>
          <a:lstStyle/>
          <a:p>
            <a:fld id="{01A4E2EE-CC3C-460A-B5AA-1CEF1773A8EB}" type="slidenum">
              <a:rPr lang="sv-SE" smtClean="0"/>
              <a:t>21</a:t>
            </a:fld>
            <a:endParaRPr lang="sv-SE"/>
          </a:p>
        </p:txBody>
      </p:sp>
    </p:spTree>
    <p:extLst>
      <p:ext uri="{BB962C8B-B14F-4D97-AF65-F5344CB8AC3E}">
        <p14:creationId xmlns:p14="http://schemas.microsoft.com/office/powerpoint/2010/main" val="498368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Vägen ska symbolisera att omställningen till Nära vård är en resa och att den resan görs i olika faser. </a:t>
            </a:r>
            <a:br>
              <a:rPr lang="sv-SE" dirty="0"/>
            </a:br>
            <a:r>
              <a:rPr lang="sv-SE" dirty="0"/>
              <a:t>Fas 1 handlar om att sätta en gemensam riktning och ett gemensamt varför som inkluderar alla som behövs för att göra Nära vård till verklighet. Fas 2 handlar om att våga börja göra och lära av det en gör för att kunna bredda och skala upp det som fungerar bra. Fas 3 handlar om att befästa det nya sättet att vara och agera på och det nya systemet, det inkluderar allt från kultur till arbetssätt i verksamheter till hur hälso- och sjukvården och omsorgen styrs och leds. När vi väl är inne i fas 4 så kommer Nära vård vara det nya normala, det som ses som självklara sätt att arbeta på. Därför handlar fas fyra om att ständigt förbättra och finslipa på de lösningar, tjänster och arbetssätt som har tagits fram i tidigare faser. </a:t>
            </a:r>
          </a:p>
          <a:p>
            <a:endParaRPr lang="sv-SE" dirty="0"/>
          </a:p>
          <a:p>
            <a:r>
              <a:rPr lang="sv-SE" dirty="0"/>
              <a:t>Idag befinner vi oss någonstans mellan fas 2 och 3, det ser lite olika ut runtom i landet.</a:t>
            </a:r>
          </a:p>
          <a:p>
            <a:endParaRPr lang="sv-SE" dirty="0"/>
          </a:p>
        </p:txBody>
      </p:sp>
      <p:sp>
        <p:nvSpPr>
          <p:cNvPr id="4" name="Platshållare för bildnummer 3"/>
          <p:cNvSpPr>
            <a:spLocks noGrp="1"/>
          </p:cNvSpPr>
          <p:nvPr>
            <p:ph type="sldNum" sz="quarter" idx="5"/>
          </p:nvPr>
        </p:nvSpPr>
        <p:spPr/>
        <p:txBody>
          <a:bodyPr/>
          <a:lstStyle/>
          <a:p>
            <a:fld id="{E1A61920-5199-41A0-BC7A-AE76E41EADA0}" type="slidenum">
              <a:rPr lang="sv-SE" smtClean="0"/>
              <a:t>22</a:t>
            </a:fld>
            <a:endParaRPr lang="sv-SE"/>
          </a:p>
        </p:txBody>
      </p:sp>
    </p:spTree>
    <p:extLst>
      <p:ext uri="{BB962C8B-B14F-4D97-AF65-F5344CB8AC3E}">
        <p14:creationId xmlns:p14="http://schemas.microsoft.com/office/powerpoint/2010/main" val="472469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Aptos" panose="020B0004020202020204" pitchFamily="34" charset="0"/>
                <a:ea typeface="Aptos" panose="020B0004020202020204" pitchFamily="34" charset="0"/>
                <a:cs typeface="Aptos" panose="020B0004020202020204" pitchFamily="34" charset="0"/>
              </a:rPr>
              <a:t>Här kan du med fördel lägga in en bild på ett lokalt exempel på arbetssätt som ni har utvecklat i arbetet med Nära vård för att göra det konkret vad som sker hos er och för era invånare. Det går även bra att använda exemplet med Evelina.</a:t>
            </a:r>
          </a:p>
          <a:p>
            <a:r>
              <a:rPr lang="sv-SE" sz="1800" i="1" dirty="0">
                <a:effectLst/>
                <a:latin typeface="Aptos" panose="020B0004020202020204" pitchFamily="34" charset="0"/>
                <a:ea typeface="Aptos" panose="020B0004020202020204" pitchFamily="34" charset="0"/>
                <a:cs typeface="Aptos" panose="020B0004020202020204" pitchFamily="34" charset="0"/>
              </a:rPr>
              <a:t>”Evelina jobbar som sjuksköterska vid Norrskenets hälsocentral i Vittangi. En dag varannan vecka kommer hon till byn </a:t>
            </a:r>
            <a:r>
              <a:rPr lang="sv-SE" sz="1800" i="1" dirty="0" err="1">
                <a:effectLst/>
                <a:latin typeface="Aptos" panose="020B0004020202020204" pitchFamily="34" charset="0"/>
                <a:ea typeface="Aptos" panose="020B0004020202020204" pitchFamily="34" charset="0"/>
                <a:cs typeface="Aptos" panose="020B0004020202020204" pitchFamily="34" charset="0"/>
              </a:rPr>
              <a:t>Svappavaara</a:t>
            </a:r>
            <a:r>
              <a:rPr lang="sv-SE" sz="1800" i="1" dirty="0">
                <a:effectLst/>
                <a:latin typeface="Aptos" panose="020B0004020202020204" pitchFamily="34" charset="0"/>
                <a:ea typeface="Aptos" panose="020B0004020202020204" pitchFamily="34" charset="0"/>
                <a:cs typeface="Aptos" panose="020B0004020202020204" pitchFamily="34" charset="0"/>
              </a:rPr>
              <a:t> och har mottagning. Istället för att invånarna i byn,  som många är till åren komna och dessutom sjuka ,ska behöva resa många mil ofta på snöiga vintervägar kommer vården till dem. Idag finns över 30 </a:t>
            </a:r>
            <a:r>
              <a:rPr lang="sv-SE" sz="1800" i="1" dirty="0" err="1">
                <a:effectLst/>
                <a:latin typeface="Aptos" panose="020B0004020202020204" pitchFamily="34" charset="0"/>
                <a:ea typeface="Aptos" panose="020B0004020202020204" pitchFamily="34" charset="0"/>
                <a:cs typeface="Aptos" panose="020B0004020202020204" pitchFamily="34" charset="0"/>
              </a:rPr>
              <a:t>såkallade</a:t>
            </a:r>
            <a:r>
              <a:rPr lang="sv-SE" sz="1800" i="1" dirty="0">
                <a:effectLst/>
                <a:latin typeface="Aptos" panose="020B0004020202020204" pitchFamily="34" charset="0"/>
                <a:ea typeface="Aptos" panose="020B0004020202020204" pitchFamily="34" charset="0"/>
                <a:cs typeface="Aptos" panose="020B0004020202020204" pitchFamily="34" charset="0"/>
              </a:rPr>
              <a:t> servicepunkter i glesbygdsbyar i Norrbotten som en del i utvecklingen av den nära vården. En som är tacksam är Sven-Erik Stålnacke, 77 år, som alltid bott i </a:t>
            </a:r>
            <a:r>
              <a:rPr lang="sv-SE" sz="1800" i="1" dirty="0" err="1">
                <a:effectLst/>
                <a:latin typeface="Aptos" panose="020B0004020202020204" pitchFamily="34" charset="0"/>
                <a:ea typeface="Aptos" panose="020B0004020202020204" pitchFamily="34" charset="0"/>
                <a:cs typeface="Aptos" panose="020B0004020202020204" pitchFamily="34" charset="0"/>
              </a:rPr>
              <a:t>Svappavaara</a:t>
            </a:r>
            <a:r>
              <a:rPr lang="sv-SE" sz="1800" i="1" dirty="0">
                <a:effectLst/>
                <a:latin typeface="Aptos" panose="020B0004020202020204" pitchFamily="34" charset="0"/>
                <a:ea typeface="Aptos" panose="020B0004020202020204" pitchFamily="34" charset="0"/>
                <a:cs typeface="Aptos" panose="020B0004020202020204" pitchFamily="34" charset="0"/>
              </a:rPr>
              <a:t>. Tidigare brukade han sitta kvar hela dagen på hälsocentralen i Vittangi efter ett besök. För att orka tog han med sig termos med te, fil och läsk. Han kom med morgonbussen klockan åtta, och fick vänta till den enda eftermiddagsbussen kom klockan fyra för att åka hem.”</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Platshållare för bildnummer 3"/>
          <p:cNvSpPr>
            <a:spLocks noGrp="1"/>
          </p:cNvSpPr>
          <p:nvPr>
            <p:ph type="sldNum" sz="quarter" idx="5"/>
          </p:nvPr>
        </p:nvSpPr>
        <p:spPr/>
        <p:txBody>
          <a:bodyPr/>
          <a:lstStyle/>
          <a:p>
            <a:fld id="{E1A61920-5199-41A0-BC7A-AE76E41EADA0}" type="slidenum">
              <a:rPr lang="sv-SE" smtClean="0"/>
              <a:t>23</a:t>
            </a:fld>
            <a:endParaRPr lang="sv-SE"/>
          </a:p>
        </p:txBody>
      </p:sp>
    </p:spTree>
    <p:extLst>
      <p:ext uri="{BB962C8B-B14F-4D97-AF65-F5344CB8AC3E}">
        <p14:creationId xmlns:p14="http://schemas.microsoft.com/office/powerpoint/2010/main" val="261701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latin typeface="+mn-lt"/>
              </a:rPr>
              <a:t>Om indikatorerna; kort beskrivning av varje indikator samt källa: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latin typeface="+mn-lt"/>
              </a:rPr>
              <a:t>Fokus på person och relation </a:t>
            </a:r>
          </a:p>
          <a:p>
            <a:pPr marL="0" indent="0">
              <a:lnSpc>
                <a:spcPct val="107000"/>
              </a:lnSpc>
              <a:spcAft>
                <a:spcPts val="800"/>
              </a:spcAft>
              <a:buFontTx/>
              <a:buNone/>
            </a:pPr>
            <a:r>
              <a:rPr lang="sv-SE" sz="1200" b="0" dirty="0">
                <a:latin typeface="+mn-lt"/>
              </a:rPr>
              <a:t>- Ökad trygghet äldreomsorg: </a:t>
            </a:r>
            <a:r>
              <a:rPr lang="sv-SE" sz="1200" b="0" dirty="0">
                <a:effectLst/>
                <a:latin typeface="+mn-lt"/>
                <a:ea typeface="Calibri" panose="020F0502020204030204" pitchFamily="34" charset="0"/>
                <a:cs typeface="Times New Roman" panose="02020603050405020304" pitchFamily="18" charset="0"/>
              </a:rPr>
              <a:t>Upplevelse av trygghet i hemtjänsten. </a:t>
            </a:r>
            <a:r>
              <a:rPr lang="sv-SE" sz="1200" b="0" dirty="0">
                <a:effectLst/>
                <a:highlight>
                  <a:srgbClr val="D3D3D3"/>
                </a:highlight>
                <a:latin typeface="+mn-lt"/>
                <a:ea typeface="Calibri" panose="020F0502020204030204" pitchFamily="34" charset="0"/>
                <a:cs typeface="Times New Roman" panose="02020603050405020304" pitchFamily="18" charset="0"/>
              </a:rPr>
              <a:t>Källa: Socialstyrelsens årliga enkätundersökning ”Vad tycker de äldre om äldreomsorgen”. Andel svar mycket eller ganska tryggt.	</a:t>
            </a:r>
          </a:p>
          <a:p>
            <a:pPr marL="0" indent="0">
              <a:lnSpc>
                <a:spcPct val="107000"/>
              </a:lnSpc>
              <a:spcAft>
                <a:spcPts val="800"/>
              </a:spcAft>
              <a:buFontTx/>
              <a:buNone/>
            </a:pPr>
            <a:r>
              <a:rPr lang="sv-SE" sz="1200" b="0" dirty="0">
                <a:latin typeface="+mn-lt"/>
              </a:rPr>
              <a:t>- Ökad kontinuitet läkare vårdcentral: </a:t>
            </a:r>
            <a:r>
              <a:rPr lang="sv-SE" sz="1800" dirty="0">
                <a:effectLst/>
                <a:latin typeface="Calibri" panose="020F0502020204030204" pitchFamily="34" charset="0"/>
                <a:ea typeface="Calibri" panose="020F0502020204030204" pitchFamily="34" charset="0"/>
                <a:cs typeface="Times New Roman" panose="02020603050405020304" pitchFamily="18" charset="0"/>
              </a:rPr>
              <a:t>Kontinuitetsindex för patienter med kronisk sjukdom i primärvård. </a:t>
            </a:r>
            <a:r>
              <a:rPr lang="sv-SE"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Källa: SKR </a:t>
            </a:r>
            <a:r>
              <a:rPr lang="sv-SE" sz="1800" dirty="0">
                <a:effectLst/>
                <a:latin typeface="Calibri" panose="020F0502020204030204" pitchFamily="34" charset="0"/>
                <a:ea typeface="Calibri" panose="020F0502020204030204" pitchFamily="34" charset="0"/>
                <a:cs typeface="Times New Roman" panose="02020603050405020304" pitchFamily="18" charset="0"/>
              </a:rPr>
              <a:t>Primärvårdskvalitet, hämtas från Vården i siffror. Index 0-1, där 1 är högsta kontinuitet.</a:t>
            </a:r>
            <a:endParaRPr lang="sv-SE" sz="1200" b="0" dirty="0">
              <a:latin typeface="+mn-l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b="0" dirty="0">
                <a:effectLst/>
                <a:latin typeface="+mn-lt"/>
                <a:ea typeface="Calibri" panose="020F0502020204030204" pitchFamily="34" charset="0"/>
                <a:cs typeface="Times New Roman" panose="02020603050405020304" pitchFamily="18" charset="0"/>
              </a:rPr>
              <a:t>- </a:t>
            </a:r>
            <a:r>
              <a:rPr lang="sv-SE" sz="1200" b="0" dirty="0">
                <a:latin typeface="+mn-lt"/>
              </a:rPr>
              <a:t>Ökad tillgänglighet till vårdcentral: Upplevelse av att ha fått besöka läkare på hälso-/vårdcentralen i rimlig tid. Källa: SKR Nationell patientenkät. Andel svar 4 eller 5 på en femgradig skala. </a:t>
            </a:r>
          </a:p>
          <a:p>
            <a:pPr>
              <a:lnSpc>
                <a:spcPct val="107000"/>
              </a:lnSpc>
              <a:spcAft>
                <a:spcPts val="800"/>
              </a:spcAft>
            </a:pPr>
            <a:r>
              <a:rPr lang="sv-SE" sz="1200" b="0" dirty="0">
                <a:latin typeface="+mn-lt"/>
              </a:rPr>
              <a:t>- Ökad tillgänglighet läkare SÄBO: </a:t>
            </a:r>
            <a:r>
              <a:rPr lang="sv-SE"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Upplevelse av möjligheten att träffa läkare i särskilt boende. Källa: </a:t>
            </a:r>
            <a:r>
              <a:rPr lang="sv-SE" sz="1800" b="0" dirty="0">
                <a:effectLst/>
                <a:highlight>
                  <a:srgbClr val="D3D3D3"/>
                </a:highlight>
                <a:latin typeface="+mn-lt"/>
                <a:ea typeface="Calibri" panose="020F0502020204030204" pitchFamily="34" charset="0"/>
                <a:cs typeface="Times New Roman" panose="02020603050405020304" pitchFamily="18" charset="0"/>
              </a:rPr>
              <a:t>Socialstyrelsens årliga enkätundersökning ”Vad tycker de äldre om äldreomsorgen”. Andel svar mycket eller ganska lätt.</a:t>
            </a:r>
            <a:endParaRPr lang="sv-SE" sz="1200" b="0" dirty="0">
              <a:latin typeface="+mn-l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b="1" dirty="0">
                <a:latin typeface="+mn-lt"/>
              </a:rPr>
              <a:t>Invånare och patienter aktiva medskapare</a:t>
            </a:r>
          </a:p>
          <a:p>
            <a:pPr>
              <a:lnSpc>
                <a:spcPct val="107000"/>
              </a:lnSpc>
              <a:spcAft>
                <a:spcPts val="800"/>
              </a:spcAft>
            </a:pPr>
            <a:r>
              <a:rPr lang="sv-SE" sz="1200" b="0" dirty="0">
                <a:latin typeface="+mn-lt"/>
              </a:rPr>
              <a:t>- Ökat förtroende för hälso- och  sjukvård: Stort eller ganska stort f</a:t>
            </a:r>
            <a:r>
              <a:rPr lang="sv-SE" sz="1800" dirty="0">
                <a:effectLst/>
                <a:latin typeface="Calibri" panose="020F0502020204030204" pitchFamily="34" charset="0"/>
                <a:ea typeface="Calibri" panose="020F0502020204030204" pitchFamily="34" charset="0"/>
                <a:cs typeface="Times New Roman" panose="02020603050405020304" pitchFamily="18" charset="0"/>
              </a:rPr>
              <a:t>örtroende för hälso- och sjukvården i sin helhet. </a:t>
            </a:r>
            <a:r>
              <a:rPr lang="sv-SE"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Källa: SKR Hälso- och sjukvårdsbarometern, hämtas från </a:t>
            </a:r>
            <a:r>
              <a:rPr lang="sv-SE" sz="1200" dirty="0">
                <a:effectLst/>
                <a:latin typeface="Calibri" panose="020F0502020204030204" pitchFamily="34" charset="0"/>
                <a:ea typeface="Calibri" panose="020F0502020204030204" pitchFamily="34" charset="0"/>
                <a:cs typeface="Times New Roman" panose="02020603050405020304" pitchFamily="18" charset="0"/>
              </a:rPr>
              <a:t>Vården i siffror.</a:t>
            </a: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Minskad påverkbar slutenvård: Vårdtillfällen med diagnoserna hjärtsvikt, astma, KOL eller diabetes. Källa: Socialstyrelsens Patientregister hämtas från </a:t>
            </a:r>
            <a:r>
              <a:rPr lang="sv-SE" sz="1200" dirty="0">
                <a:effectLst/>
                <a:latin typeface="Calibri" panose="020F0502020204030204" pitchFamily="34" charset="0"/>
                <a:ea typeface="Calibri" panose="020F0502020204030204" pitchFamily="34" charset="0"/>
                <a:cs typeface="Times New Roman" panose="02020603050405020304" pitchFamily="18" charset="0"/>
              </a:rPr>
              <a:t>Vården i siffror. Antal 20 år och äldre per 100 000 inv.</a:t>
            </a: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Ökad delaktighet och involvering: Patientens upplevelse av delaktighet och involvering vid läkarbesök på hälso-/vårdcentral. Källa: SKR Nationell patientenkät. Medeltal för frågorna i dimensionen delaktighet och involvering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Ökad andel kroniskt sjuka med behandlingsplan: Antal patienter med kronisk sjukdom som upplever sig ha fått en behandlingsplan som kan användas i vardagen. Källa: International Health Policy </a:t>
            </a:r>
            <a:r>
              <a:rPr lang="sv-SE" sz="1200" b="0" dirty="0" err="1">
                <a:latin typeface="+mn-lt"/>
              </a:rPr>
              <a:t>Study</a:t>
            </a:r>
            <a:r>
              <a:rPr lang="sv-SE" sz="1200" b="0" dirty="0">
                <a:latin typeface="+mn-lt"/>
              </a:rPr>
              <a:t> (IHP), Vård- och omsorgsanalys.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latin typeface="+mn-lt"/>
              </a:rPr>
              <a:t>Proaktiv och hälsofrämjande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Ökad självskattad hälsa: Andel personer i ålder 16 – 84 år som uppger sig ha bra eller mycket bra hälsa. Källa: Folkhälsomyndigheten, Nationella folkhälsoenkäten ”Hälsa på lika villkor”, hämtas från </a:t>
            </a:r>
            <a:r>
              <a:rPr lang="sv-SE" sz="1200" dirty="0">
                <a:effectLst/>
                <a:latin typeface="Calibri" panose="020F0502020204030204" pitchFamily="34" charset="0"/>
                <a:ea typeface="Calibri" panose="020F0502020204030204" pitchFamily="34" charset="0"/>
                <a:cs typeface="Times New Roman" panose="02020603050405020304" pitchFamily="18" charset="0"/>
              </a:rPr>
              <a:t>Vården i siffror</a:t>
            </a:r>
            <a:r>
              <a:rPr lang="sv-SE" sz="1200" b="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Färre fallskador hos äldre: Fallskador personer 65 år och äldre som lett till sluten vård. 3-årsmedelvärden räknade per 100 000 invånare. Källa: Socialstyrelsens patientregister, hämtas från Kolada.</a:t>
            </a:r>
          </a:p>
          <a:p>
            <a:pPr>
              <a:lnSpc>
                <a:spcPct val="107000"/>
              </a:lnSpc>
              <a:spcAft>
                <a:spcPts val="800"/>
              </a:spcAft>
            </a:pPr>
            <a:r>
              <a:rPr lang="sv-SE" sz="1200" b="0" dirty="0">
                <a:latin typeface="+mn-lt"/>
              </a:rPr>
              <a:t>- Minskad övervikt och fetma hos barn: </a:t>
            </a:r>
            <a:r>
              <a:rPr lang="sv-SE" sz="1800" dirty="0">
                <a:effectLst/>
                <a:latin typeface="Calibri" panose="020F0502020204030204" pitchFamily="34" charset="0"/>
                <a:ea typeface="Calibri" panose="020F0502020204030204" pitchFamily="34" charset="0"/>
                <a:cs typeface="Times New Roman" panose="02020603050405020304" pitchFamily="18" charset="0"/>
              </a:rPr>
              <a:t>Överviktiga barn vid 5 års ålder. </a:t>
            </a:r>
            <a:r>
              <a:rPr lang="sv-SE" sz="1800" dirty="0">
                <a:solidFill>
                  <a:srgbClr val="000000"/>
                </a:solidFill>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Källa: Svenska barnhälsovårdsregistret BHVQ, hämtas från </a:t>
            </a:r>
            <a:r>
              <a:rPr lang="sv-SE" sz="1800" dirty="0">
                <a:effectLst/>
                <a:latin typeface="Calibri" panose="020F0502020204030204" pitchFamily="34" charset="0"/>
                <a:ea typeface="Calibri" panose="020F0502020204030204" pitchFamily="34" charset="0"/>
                <a:cs typeface="Times New Roman" panose="02020603050405020304" pitchFamily="18" charset="0"/>
              </a:rPr>
              <a:t>Vården i siffror</a:t>
            </a:r>
            <a:r>
              <a:rPr lang="sv-SE" sz="1800" dirty="0">
                <a:solidFill>
                  <a:srgbClr val="000000"/>
                </a:solidFill>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a:t>
            </a: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Minskad vårdtid på sjukhus: Vårdtid i dagar per 100 000 invånare. Källa: Socialstyrelsens patientregister och dess statistikdatabas.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latin typeface="+mn-lt"/>
              </a:rPr>
              <a:t>Samordning utifrån personens fokus</a:t>
            </a:r>
          </a:p>
          <a:p>
            <a:pPr>
              <a:lnSpc>
                <a:spcPct val="107000"/>
              </a:lnSpc>
              <a:spcAft>
                <a:spcPts val="800"/>
              </a:spcAft>
            </a:pPr>
            <a:r>
              <a:rPr lang="sv-SE" sz="1200" b="0" dirty="0">
                <a:latin typeface="+mn-lt"/>
              </a:rPr>
              <a:t>- Ökad andel med fast vårdkontakt: </a:t>
            </a:r>
            <a:r>
              <a:rPr lang="sv-SE" sz="2800" b="0" i="0" dirty="0">
                <a:solidFill>
                  <a:srgbClr val="000000"/>
                </a:solidFill>
                <a:effectLst/>
                <a:latin typeface="Arial" panose="020B0604020202020204" pitchFamily="34" charset="0"/>
              </a:rPr>
              <a:t>Andel personer 65 år eller äldre som har en fast kontakt med en läkare eller sjuksköterska som de går till för medicinsk vård</a:t>
            </a:r>
            <a:r>
              <a:rPr lang="sv-SE" sz="1800" dirty="0">
                <a:effectLst/>
                <a:latin typeface="Calibri" panose="020F0502020204030204" pitchFamily="34" charset="0"/>
                <a:ea typeface="Calibri" panose="020F0502020204030204" pitchFamily="34" charset="0"/>
                <a:cs typeface="Times New Roman" panose="02020603050405020304" pitchFamily="18" charset="0"/>
              </a:rPr>
              <a:t> 65 år+ med fast vårdkontakt. </a:t>
            </a:r>
            <a:r>
              <a:rPr lang="sv-SE"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Källa </a:t>
            </a:r>
            <a:r>
              <a:rPr lang="sv-SE" sz="1800" b="0" dirty="0">
                <a:latin typeface="+mn-lt"/>
              </a:rPr>
              <a:t>International Health Policy </a:t>
            </a:r>
            <a:r>
              <a:rPr lang="sv-SE" sz="1800" b="0" dirty="0" err="1">
                <a:latin typeface="+mn-lt"/>
              </a:rPr>
              <a:t>Study</a:t>
            </a:r>
            <a:r>
              <a:rPr lang="sv-SE" sz="1800" b="0" dirty="0">
                <a:latin typeface="+mn-lt"/>
              </a:rPr>
              <a:t> (IHP), Vård- och omsorgsanalys.</a:t>
            </a: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Minskad vårdtid för utskrivningsklara: Vårdtid som utskrivningsklar per 1 000 invånare 65 år eller äldre. Källa: SKR, Väntetider i vården. </a:t>
            </a:r>
          </a:p>
          <a:p>
            <a:pPr>
              <a:lnSpc>
                <a:spcPct val="107000"/>
              </a:lnSpc>
              <a:spcAft>
                <a:spcPts val="800"/>
              </a:spcAft>
            </a:pPr>
            <a:r>
              <a:rPr lang="sv-SE" sz="1200" b="0" dirty="0">
                <a:latin typeface="+mn-lt"/>
              </a:rPr>
              <a:t>- Ökad andel med SIP: Andel patienter i primärvård med (samordnad) individuell plan upprättad under de senaste 18 månaderna. Källa: </a:t>
            </a:r>
            <a:r>
              <a:rPr lang="sv-SE" sz="12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SKR </a:t>
            </a:r>
            <a:r>
              <a:rPr lang="sv-SE" sz="1200" dirty="0">
                <a:effectLst/>
                <a:latin typeface="Calibri" panose="020F0502020204030204" pitchFamily="34" charset="0"/>
                <a:ea typeface="Calibri" panose="020F0502020204030204" pitchFamily="34" charset="0"/>
                <a:cs typeface="Times New Roman" panose="02020603050405020304" pitchFamily="18" charset="0"/>
              </a:rPr>
              <a:t>Primärvårdskvalitet, hämtas från Vården i siffror.</a:t>
            </a:r>
            <a:endParaRPr lang="sv-SE"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Flera får brytpunktssamtal: </a:t>
            </a:r>
            <a:r>
              <a:rPr lang="sv-SE" sz="2800" b="0" i="0" dirty="0">
                <a:solidFill>
                  <a:srgbClr val="FFFFFF"/>
                </a:solidFill>
                <a:effectLst/>
                <a:latin typeface="Roboto-Regular"/>
              </a:rPr>
              <a:t>Andel patienter i livets slutskede där ett brytpunktssamtal om övergång till palliativ vård ägt rum.</a:t>
            </a:r>
            <a:r>
              <a:rPr lang="sv-SE" sz="1800" b="0" dirty="0">
                <a:effectLst/>
                <a:highlight>
                  <a:srgbClr val="D3D3D3"/>
                </a:highlight>
                <a:latin typeface="+mn-lt"/>
                <a:ea typeface="Calibri" panose="020F0502020204030204" pitchFamily="34" charset="0"/>
                <a:cs typeface="Times New Roman" panose="02020603050405020304" pitchFamily="18" charset="0"/>
              </a:rPr>
              <a:t> </a:t>
            </a:r>
            <a:r>
              <a:rPr lang="sv-SE"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Källa Svenska palliativregistret hämtas från </a:t>
            </a:r>
            <a:r>
              <a:rPr lang="sv-SE" sz="1800" dirty="0">
                <a:effectLst/>
                <a:latin typeface="Calibri" panose="020F0502020204030204" pitchFamily="34" charset="0"/>
                <a:ea typeface="Calibri" panose="020F0502020204030204" pitchFamily="34" charset="0"/>
                <a:cs typeface="Times New Roman" panose="02020603050405020304" pitchFamily="18" charset="0"/>
              </a:rPr>
              <a:t>Vården i siffror</a:t>
            </a:r>
            <a:r>
              <a:rPr lang="sv-SE"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a:t>
            </a: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latin typeface="+mn-lt"/>
              </a:rPr>
              <a:t>Medarbetare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Ökat engagemang hos medarbetare: </a:t>
            </a:r>
            <a:r>
              <a:rPr lang="sv-SE" sz="1200" b="0" dirty="0">
                <a:effectLst/>
                <a:latin typeface="+mn-lt"/>
                <a:ea typeface="Calibri" panose="020F0502020204030204" pitchFamily="34" charset="0"/>
                <a:cs typeface="Times New Roman" panose="02020603050405020304" pitchFamily="18" charset="0"/>
              </a:rPr>
              <a:t>Medarbetarengagemang (HME) Motivationsindex: består av de tre frågorna: 1. Mitt arbete känns meningsfullt. 2. Jag lär nytt och utvecklas i mitt dagliga arbete. 3. Jag ser fram emot att gå till arbetet. Källa: HME Oviktat medeltal i index för medarbetare på ett 80-tal kommuners hemtjänst och särskilda boenden. Källa: HME, hämtas från </a:t>
            </a:r>
            <a:r>
              <a:rPr lang="sv-SE" sz="1200" b="0" dirty="0" err="1">
                <a:effectLst/>
                <a:latin typeface="+mn-lt"/>
                <a:ea typeface="Calibri" panose="020F0502020204030204" pitchFamily="34" charset="0"/>
                <a:cs typeface="Times New Roman" panose="02020603050405020304" pitchFamily="18" charset="0"/>
              </a:rPr>
              <a:t>Kolada</a:t>
            </a:r>
            <a:r>
              <a:rPr lang="sv-SE" sz="1200" b="0" dirty="0">
                <a:effectLst/>
                <a:latin typeface="+mn-lt"/>
                <a:ea typeface="Calibri" panose="020F0502020204030204" pitchFamily="34" charset="0"/>
                <a:cs typeface="Times New Roman" panose="02020603050405020304" pitchFamily="18" charset="0"/>
              </a:rPr>
              <a:t>.</a:t>
            </a:r>
            <a:endParaRPr lang="sv-SE"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mn-lt"/>
              </a:rPr>
              <a:t>- Ökat antal ST-läkare allmänmedicin: Ökat antal ST-läkare i allmänmedicin/1000 invånare. Källa: SKR PM Läkartillgång i primärvård 2022-01-30.</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16B2F-2357-47C4-8DB7-6AD49BD2A46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78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BDCDB-1298-0446-87F0-B12F8D24CE7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66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En av de stora riktningarna i utvecklingen av välfärden är omställningen till Nära vård. Den är nödvändig för att klara att leverera hälso- och sjukvård och omsorg i framtiden, och utmanar också våra nuvarande sätt att styra och leda.</a:t>
            </a:r>
          </a:p>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Vår omvärld ändras i en rasande takt. Flera faktorer påverkar vårt sätt att leda och styra utvecklingen av välfärden. Befolkningens behov, beteenden och förväntningar förändras. Allt fler personer lever med en eller flera kroniska sjukdomar, samtidigt som den demografiska utvecklingen innebär att vi blir allt färre i arbetsför ålder i relation till den åldrande befolkningen med stora vård och omsorgsbehov. </a:t>
            </a:r>
          </a:p>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Digitaliseringen och utvecklingen mot ett samhälle där jämlikhet och valfrihet är centrala värderingar driver också förändrade beteenden och förväntningar. Som invånare utgår vi ifrån att få träffsäkra välfärdstjänster utformade efter våra behov, levererade på sätt och tider som passar oss.   </a:t>
            </a:r>
          </a:p>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Mot denna bakgrund behöver vi utveckla nya tjänster och arbetssätt samt leda tillsammans i system, snarare än enbart i våra enskilda organisationer, samt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samskapa</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med invånare, patienter och närstående.</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CC0A0-101B-415F-89A6-F115079041E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464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BDCDB-1298-0446-87F0-B12F8D24CE7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63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linkClick r:id="rId3"/>
              </a:rPr>
              <a:t>Inspiration: Om Hälsoval - För vårdgivare Region Kalmar län</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BDCDB-1298-0446-87F0-B12F8D24CE7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153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Introduktionsfilm Nära vård 2:15 min Högerklicka på länken och välj öppna. Klicka på symbolen</a:t>
            </a:r>
            <a:r>
              <a:rPr lang="sv-SE" baseline="0" dirty="0"/>
              <a:t> för helskärm </a:t>
            </a:r>
            <a:r>
              <a:rPr lang="sv-SE" baseline="0"/>
              <a:t>och starta</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4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Beskrivning av modellen: </a:t>
            </a:r>
            <a:br>
              <a:rPr lang="sv-SE" dirty="0"/>
            </a:br>
            <a:r>
              <a:rPr lang="sv-SE" dirty="0"/>
              <a:t>Nedre delen av fyrfältaren är vi duktiga på, det är det vi har riggat vårt hälso- och sjukvårdssystem för.</a:t>
            </a:r>
          </a:p>
          <a:p>
            <a:r>
              <a:rPr lang="sv-SE" dirty="0"/>
              <a:t>Behoven har en början och ett slut. </a:t>
            </a:r>
          </a:p>
          <a:p>
            <a:r>
              <a:rPr lang="sv-SE" dirty="0"/>
              <a:t>Nedre rutan till vänster: Avgränsade vårdbehov – Patientens behov är väl identifierat och avgränsat och det är få behandlande instanser.</a:t>
            </a:r>
          </a:p>
          <a:p>
            <a:r>
              <a:rPr lang="sv-SE" dirty="0"/>
              <a:t>Nedre rutan till höger: Behandling med avslut – Patientens behov kräver insats från flera behandlande instanser men har ett avslut.</a:t>
            </a:r>
          </a:p>
          <a:p>
            <a:endParaRPr lang="sv-SE" dirty="0"/>
          </a:p>
          <a:p>
            <a:r>
              <a:rPr lang="sv-SE" dirty="0"/>
              <a:t>Övre del av fyrfältaren har vi inte riggat systemet för att hantera. I takt med att vi kan behandla flera sjukdomar och tillstånd blir våra vårdbehov mera kroniska och komplexa. Därför behöver vi ställa om vårt system för att hantera behoven och också minska dem genom hälsofrämjande arbete. Genom att arbeta mera sammanhållet och personcentrerat har vi vinster att göra både i kvalitet och värde för invånaren och att använda hälso- och sjukvårdens och omsorgens resurser på ett effektivt sätt.</a:t>
            </a:r>
          </a:p>
          <a:p>
            <a:r>
              <a:rPr lang="sv-SE" dirty="0"/>
              <a:t>Övre rutan till vänster: kroniska vårdbehov. Spänner över tid. Livslångt.</a:t>
            </a:r>
          </a:p>
          <a:p>
            <a:r>
              <a:rPr lang="sv-SE" dirty="0"/>
              <a:t>Övre rutan till höger: kroniska och komplexa behov. Personer med många olika sjukdomar/tillstånd samtidigt. Behov av att många aktörer i systemet samverkar.</a:t>
            </a:r>
          </a:p>
        </p:txBody>
      </p:sp>
      <p:sp>
        <p:nvSpPr>
          <p:cNvPr id="4" name="Platshållare för bildnummer 3"/>
          <p:cNvSpPr>
            <a:spLocks noGrp="1"/>
          </p:cNvSpPr>
          <p:nvPr>
            <p:ph type="sldNum" sz="quarter" idx="5"/>
          </p:nvPr>
        </p:nvSpPr>
        <p:spPr/>
        <p:txBody>
          <a:bodyPr/>
          <a:lstStyle/>
          <a:p>
            <a:fld id="{E1A61920-5199-41A0-BC7A-AE76E41EADA0}" type="slidenum">
              <a:rPr lang="sv-SE" smtClean="0"/>
              <a:t>3</a:t>
            </a:fld>
            <a:endParaRPr lang="sv-SE"/>
          </a:p>
        </p:txBody>
      </p:sp>
    </p:spTree>
    <p:extLst>
      <p:ext uri="{BB962C8B-B14F-4D97-AF65-F5344CB8AC3E}">
        <p14:creationId xmlns:p14="http://schemas.microsoft.com/office/powerpoint/2010/main" val="412014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FD297-B011-0FBB-68FA-6A593FE16DD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3D5D1B5-7136-1FD5-3E5D-CC890259359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7665612-1E5D-C4F7-F2BE-CFD9E01D4814}"/>
              </a:ext>
            </a:extLst>
          </p:cNvPr>
          <p:cNvSpPr>
            <a:spLocks noGrp="1"/>
          </p:cNvSpPr>
          <p:nvPr>
            <p:ph type="body" idx="1"/>
          </p:nvPr>
        </p:nvSpPr>
        <p:spPr/>
        <p:txBody>
          <a:bodyPr/>
          <a:lstStyle/>
          <a:p>
            <a:r>
              <a:rPr lang="sv-SE" b="0" i="0" u="none" strike="noStrike" dirty="0">
                <a:solidFill>
                  <a:srgbClr val="000000"/>
                </a:solidFill>
                <a:effectLst/>
                <a:latin typeface="Segoe UI" panose="020B0502040204020203" pitchFamily="34" charset="0"/>
              </a:rPr>
              <a:t>Bristen på arbetskraft är tydlig i praktiskt taget varje sektor och bransch i Sverige. </a:t>
            </a:r>
          </a:p>
          <a:p>
            <a:endParaRPr lang="sv-SE" b="0" i="0" u="none" strike="noStrike" dirty="0">
              <a:solidFill>
                <a:srgbClr val="000000"/>
              </a:solidFill>
              <a:effectLst/>
              <a:latin typeface="Segoe UI" panose="020B0502040204020203" pitchFamily="34" charset="0"/>
            </a:endParaRPr>
          </a:p>
          <a:p>
            <a:r>
              <a:rPr lang="sv-SE" b="0" i="0" u="none" strike="noStrike" dirty="0">
                <a:solidFill>
                  <a:srgbClr val="000000"/>
                </a:solidFill>
                <a:effectLst/>
                <a:latin typeface="Segoe UI" panose="020B0502040204020203" pitchFamily="34" charset="0"/>
              </a:rPr>
              <a:t>Antalet sysselsatta beräknas öka med 131 000 personer fram till 2033. Av dessa skulle bara äldreomsorgen behöva omkring 65 600. Dessutom vill försvaret växa med 27 000 medarbetare fram till 2030, medan Industrirådet beräknar att industrin behöver 300 000 nya medarbetare bara under de kommande tre åren. Sverige behöver dessutom fler poliser, målare, elektriker och bussförare för att nämna några av alla bristyrken.</a:t>
            </a:r>
            <a:endParaRPr lang="sv-SE" dirty="0"/>
          </a:p>
        </p:txBody>
      </p:sp>
      <p:sp>
        <p:nvSpPr>
          <p:cNvPr id="4" name="Platshållare för bildnummer 3">
            <a:extLst>
              <a:ext uri="{FF2B5EF4-FFF2-40B4-BE49-F238E27FC236}">
                <a16:creationId xmlns:a16="http://schemas.microsoft.com/office/drawing/2014/main" id="{DF072571-9D9F-6F75-6772-450CBEF62B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18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A4948-416C-B10D-C843-12338E03D6C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6D92DA-4F25-B6E4-CCA7-E40660913C3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BA7FC43-1B5D-15F4-7DF4-640A5CBA9CDC}"/>
              </a:ext>
            </a:extLst>
          </p:cNvPr>
          <p:cNvSpPr>
            <a:spLocks noGrp="1"/>
          </p:cNvSpPr>
          <p:nvPr>
            <p:ph type="body" idx="1"/>
          </p:nvPr>
        </p:nvSpPr>
        <p:spPr/>
        <p:txBody>
          <a:bodyPr/>
          <a:lstStyle/>
          <a:p>
            <a:endParaRPr lang="sv-SE" dirty="0"/>
          </a:p>
          <a:p>
            <a:r>
              <a:rPr lang="sv-SE" dirty="0"/>
              <a:t>Förutsättningarna att kompetensförsörja och få tag på arbetskraft skiljer sig dessutom åt över Sverige – både idag och under kommande tioårsperiod.</a:t>
            </a:r>
          </a:p>
          <a:p>
            <a:endParaRPr lang="sv-SE" dirty="0"/>
          </a:p>
          <a:p>
            <a:r>
              <a:rPr lang="sv-SE" dirty="0"/>
              <a:t>Trenden med en åldrande befolkning syns i hela landet. Det gäller däremot inte utvecklingen av personer i arbetsför ålder. </a:t>
            </a:r>
          </a:p>
          <a:p>
            <a:endParaRPr lang="sv-SE" dirty="0"/>
          </a:p>
          <a:p>
            <a:r>
              <a:rPr lang="sv-SE" dirty="0"/>
              <a:t>Medan vi på nationell nivå ser vi en marginell ökning av personer i arbetsför ålder, så har 6 av 10 kommuner en minskande andel i arbetsför ålder under perioden 2023-2033 – trots att behoven av arbetskraft ökar snabbt. </a:t>
            </a:r>
          </a:p>
          <a:p>
            <a:endParaRPr lang="sv-SE" dirty="0"/>
          </a:p>
          <a:p>
            <a:r>
              <a:rPr lang="sv-SE" dirty="0"/>
              <a:t>Endast 4 av 21 län har en ökning av personer i arbetsför ålder med mer än 4 %. </a:t>
            </a:r>
          </a:p>
          <a:p>
            <a:r>
              <a:rPr lang="sv-SE" dirty="0"/>
              <a:t>I övriga 8 län är utvecklingen av den arbetsföra befolkningen nära noll eller så är ökningen väldigt svag.</a:t>
            </a:r>
          </a:p>
          <a:p>
            <a:endParaRPr lang="sv-SE" dirty="0"/>
          </a:p>
        </p:txBody>
      </p:sp>
      <p:sp>
        <p:nvSpPr>
          <p:cNvPr id="4" name="Platshållare för sidhuvud 3">
            <a:extLst>
              <a:ext uri="{FF2B5EF4-FFF2-40B4-BE49-F238E27FC236}">
                <a16:creationId xmlns:a16="http://schemas.microsoft.com/office/drawing/2014/main" id="{3469DDBC-7F23-94C5-26F1-AAD6A7DC4880}"/>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A50C8C9C-196A-D933-1C98-E054F3C6363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bildnummer 5">
            <a:extLst>
              <a:ext uri="{FF2B5EF4-FFF2-40B4-BE49-F238E27FC236}">
                <a16:creationId xmlns:a16="http://schemas.microsoft.com/office/drawing/2014/main" id="{F79ECAAB-08CD-2B5D-D173-F342CE6A92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a:solidFill>
                  <a:schemeClr val="tx1"/>
                </a:solidFill>
                <a:effectLst/>
                <a:latin typeface="+mn-lt"/>
                <a:ea typeface="+mn-ea"/>
                <a:cs typeface="+mn-cs"/>
              </a:rPr>
              <a:t>Omställningen till nära vård är inte en traditionell organisationsförändring beslutad uppifrån. Nära vård börjar hos Märta, Kalle och Leila; hur vi utifrån enskilda människors situation och behov kan bidra till en så god hälsa som möjligt. Hur vi skiftar förhållningssätt och hittar lösningar i vardagen</a:t>
            </a:r>
            <a:r>
              <a:rPr lang="sv-SE" sz="1200" b="0" kern="1200" baseline="0" dirty="0">
                <a:solidFill>
                  <a:schemeClr val="tx1"/>
                </a:solidFill>
                <a:effectLst/>
                <a:latin typeface="+mn-lt"/>
                <a:ea typeface="+mn-ea"/>
                <a:cs typeface="+mn-cs"/>
              </a:rPr>
              <a:t> för att</a:t>
            </a:r>
            <a:r>
              <a:rPr lang="sv-SE" sz="1200" b="0" kern="1200" dirty="0">
                <a:solidFill>
                  <a:schemeClr val="tx1"/>
                </a:solidFill>
                <a:effectLst/>
                <a:latin typeface="+mn-lt"/>
                <a:ea typeface="+mn-ea"/>
                <a:cs typeface="+mn-cs"/>
              </a:rPr>
              <a:t> </a:t>
            </a:r>
            <a:r>
              <a:rPr lang="sv-SE" dirty="0"/>
              <a:t>leva i livet,</a:t>
            </a:r>
            <a:r>
              <a:rPr lang="sv-SE" baseline="0" dirty="0"/>
              <a:t> inte i vården</a:t>
            </a:r>
            <a:endParaRPr lang="sv-SE" b="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04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Det nationella arbetet med omställningen till en god och nära vård går i linje med WHO:s mål om att åstadkomma allmän hälso- och sjukvård (Universal Health </a:t>
            </a:r>
            <a:r>
              <a:rPr lang="sv-SE" sz="1200" kern="1200" dirty="0" err="1">
                <a:solidFill>
                  <a:schemeClr val="tx1"/>
                </a:solidFill>
                <a:effectLst/>
                <a:latin typeface="+mn-lt"/>
                <a:ea typeface="+mn-ea"/>
                <a:cs typeface="+mn-cs"/>
              </a:rPr>
              <a:t>Coverage</a:t>
            </a:r>
            <a:r>
              <a:rPr lang="sv-SE" sz="1200" kern="1200" dirty="0">
                <a:solidFill>
                  <a:schemeClr val="tx1"/>
                </a:solidFill>
                <a:effectLst/>
                <a:latin typeface="+mn-lt"/>
                <a:ea typeface="+mn-ea"/>
                <a:cs typeface="+mn-cs"/>
              </a:rPr>
              <a:t>, UHC) runtom i världen. WHO fastslår att om detta mål ska kunna uppnås så krävs också ett skifte från dagens hälsosystem, som i hög grad är uppbyggda kring sjukdomar och institutioner. WHO förespråkar en integrerad och personcentrerad ansats när hälsotjänster och system utvecklas.</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93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Omställningen till nära vård ändrar fokus för hälso-, sjukvård och omsorg. Man kan likna den vid en rörelse som går från att fokusera på organisation till relation, från att vara reaktiv till att bli förebyggande, och från en fragmentiserad till en sammanhängande vård och omsorg. För patienten innebär rörelsen att man blir en aktiv medskapare till istället för en passiv mottagare av vårdens tjänster.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CC0A0-101B-415F-89A6-F115079041E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5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1A61920-5199-41A0-BC7A-AE76E41EADA0}" type="slidenum">
              <a:rPr lang="sv-SE" smtClean="0"/>
              <a:t>11</a:t>
            </a:fld>
            <a:endParaRPr lang="sv-SE"/>
          </a:p>
        </p:txBody>
      </p:sp>
    </p:spTree>
    <p:extLst>
      <p:ext uri="{BB962C8B-B14F-4D97-AF65-F5344CB8AC3E}">
        <p14:creationId xmlns:p14="http://schemas.microsoft.com/office/powerpoint/2010/main" val="339284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5"/>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5"/>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057663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5"/>
                </a:solidFill>
              </a:defRPr>
            </a:lvl1pPr>
          </a:lstStyle>
          <a:p>
            <a:pPr lvl="0">
              <a:spcBef>
                <a:spcPts val="1400"/>
              </a:spcBef>
            </a:pPr>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D3364698-0835-423A-9948-E889C242C3D0}"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653279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366D1C-8A28-4DAA-9375-3BC01212E041}" type="datetimeFigureOut">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42FE8-1D6A-48B5-A22F-5DBC2AFAAAA5}"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820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Titeltext</a:t>
            </a:r>
          </a:p>
        </p:txBody>
      </p:sp>
      <p:sp>
        <p:nvSpPr>
          <p:cNvPr id="57" name="Shape 57"/>
          <p:cNvSpPr>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58" name="Shape 58"/>
          <p:cNvSpPr>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8209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BB0998-7320-4472-8BA0-C5E5D3360E58}" type="datetime1">
              <a:rPr kumimoji="0" lang="sv-SE" sz="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800" b="0" i="0" u="none" strike="noStrike" kern="1200" cap="none" spc="0" normalizeH="0" baseline="0" noProof="0">
              <a:ln>
                <a:noFill/>
              </a:ln>
              <a:solidFill>
                <a:srgbClr val="000000"/>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srgbClr val="8D0017"/>
                </a:solidFill>
                <a:effectLst/>
                <a:uLnTx/>
                <a:uFillTx/>
                <a:latin typeface="Arial"/>
                <a:ea typeface="+mn-ea"/>
                <a:cs typeface="+mn-cs"/>
              </a:rPr>
              <a:t>(ange enhet via Infoga sidfot)</a:t>
            </a:r>
            <a:endParaRPr kumimoji="0" lang="sv-SE" sz="800" b="0" i="0" u="none" strike="noStrike" kern="1200" cap="none" spc="0" normalizeH="0" baseline="0" noProof="0" dirty="0">
              <a:ln>
                <a:noFill/>
              </a:ln>
              <a:solidFill>
                <a:srgbClr val="8D0017"/>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44378D-1D2D-4DB9-B9D8-A6B719AA0047}" type="slidenum">
              <a:rPr kumimoji="0" lang="sv-SE" sz="8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sv-SE" sz="8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Platshållare för innehåll 6"/>
          <p:cNvSpPr>
            <a:spLocks noGrp="1"/>
          </p:cNvSpPr>
          <p:nvPr>
            <p:ph sz="quarter" idx="13" hasCustomPrompt="1"/>
          </p:nvPr>
        </p:nvSpPr>
        <p:spPr>
          <a:xfrm>
            <a:off x="527051" y="1080000"/>
            <a:ext cx="11137900" cy="4680000"/>
          </a:xfrm>
        </p:spPr>
        <p:txBody>
          <a:bodyPr/>
          <a:lstStyle>
            <a:lvl1pPr marL="0" indent="0">
              <a:buNone/>
              <a:defRPr/>
            </a:lvl1pPr>
          </a:lstStyle>
          <a:p>
            <a:pPr lvl="0"/>
            <a:r>
              <a:rPr lang="sv-SE" dirty="0"/>
              <a:t>Klicka här för att infoga objekt</a:t>
            </a:r>
          </a:p>
        </p:txBody>
      </p:sp>
    </p:spTree>
    <p:extLst>
      <p:ext uri="{BB962C8B-B14F-4D97-AF65-F5344CB8AC3E}">
        <p14:creationId xmlns:p14="http://schemas.microsoft.com/office/powerpoint/2010/main" val="9671468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1296000" y="1411200"/>
            <a:ext cx="9696000" cy="648000"/>
          </a:xfrm>
        </p:spPr>
        <p:txBody>
          <a:bodyPr anchor="t"/>
          <a:lstStyle/>
          <a:p>
            <a:r>
              <a:rPr lang="sv-SE" dirty="0"/>
              <a:t>Klicka här för att ändra format</a:t>
            </a:r>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56DAA-AF54-4FED-AD9D-C7C72005C795}" type="datetime1">
              <a:rPr kumimoji="0" lang="sv-SE" sz="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800" b="0" i="0" u="none" strike="noStrike" kern="1200" cap="none" spc="0" normalizeH="0" baseline="0" noProof="0">
              <a:ln>
                <a:noFill/>
              </a:ln>
              <a:solidFill>
                <a:srgbClr val="000000"/>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srgbClr val="8D0017"/>
                </a:solidFill>
                <a:effectLst/>
                <a:uLnTx/>
                <a:uFillTx/>
                <a:latin typeface="Arial"/>
                <a:ea typeface="+mn-ea"/>
                <a:cs typeface="+mn-cs"/>
              </a:rPr>
              <a:t>(ange enhet via Infoga sidfot)</a:t>
            </a:r>
            <a:endParaRPr kumimoji="0" lang="sv-SE" sz="800" b="0" i="0" u="none" strike="noStrike" kern="1200" cap="none" spc="0" normalizeH="0" baseline="0" noProof="0" dirty="0">
              <a:ln>
                <a:noFill/>
              </a:ln>
              <a:solidFill>
                <a:srgbClr val="8D0017"/>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44378D-1D2D-4DB9-B9D8-A6B719AA0047}" type="slidenum">
              <a:rPr kumimoji="0" lang="sv-SE" sz="8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sv-SE" sz="8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8" name="Platshållare för innehåll 7"/>
          <p:cNvSpPr>
            <a:spLocks noGrp="1"/>
          </p:cNvSpPr>
          <p:nvPr>
            <p:ph sz="quarter" idx="14" hasCustomPrompt="1"/>
          </p:nvPr>
        </p:nvSpPr>
        <p:spPr>
          <a:xfrm>
            <a:off x="6672064" y="2780929"/>
            <a:ext cx="4320117" cy="2663577"/>
          </a:xfrm>
        </p:spPr>
        <p:txBody>
          <a:bodyPr/>
          <a:lstStyle>
            <a:lvl1pPr marL="0" indent="0">
              <a:buNone/>
              <a:defRPr/>
            </a:lvl1pPr>
          </a:lstStyle>
          <a:p>
            <a:pPr lvl="0"/>
            <a:r>
              <a:rPr lang="sv-SE" dirty="0"/>
              <a:t>Klicka här för att infoga objekt</a:t>
            </a:r>
          </a:p>
        </p:txBody>
      </p:sp>
      <p:sp>
        <p:nvSpPr>
          <p:cNvPr id="13" name="Platshållare för text 12"/>
          <p:cNvSpPr>
            <a:spLocks noGrp="1"/>
          </p:cNvSpPr>
          <p:nvPr>
            <p:ph type="body" sz="quarter" idx="15"/>
          </p:nvPr>
        </p:nvSpPr>
        <p:spPr>
          <a:xfrm>
            <a:off x="1295467" y="2780928"/>
            <a:ext cx="5088467" cy="266447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624861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296000" y="1411200"/>
            <a:ext cx="9696000" cy="648000"/>
          </a:xfrm>
        </p:spPr>
        <p:txBody>
          <a:bodyPr anchor="t"/>
          <a:lstStyle/>
          <a:p>
            <a:r>
              <a:rPr lang="sv-SE" dirty="0"/>
              <a:t>Klicka här för att ändra format</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75C4B-9A6B-4700-9375-615A4C8898EA}" type="datetime1">
              <a:rPr kumimoji="0" lang="sv-SE" sz="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800" b="0" i="0" u="none" strike="noStrike" kern="1200" cap="none" spc="0" normalizeH="0" baseline="0" noProof="0">
              <a:ln>
                <a:noFill/>
              </a:ln>
              <a:solidFill>
                <a:srgbClr val="000000"/>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srgbClr val="8D0017"/>
                </a:solidFill>
                <a:effectLst/>
                <a:uLnTx/>
                <a:uFillTx/>
                <a:latin typeface="Arial"/>
                <a:ea typeface="+mn-ea"/>
                <a:cs typeface="+mn-cs"/>
              </a:rPr>
              <a:t>(ange enhet via Infoga sidfot)</a:t>
            </a:r>
            <a:endParaRPr kumimoji="0" lang="sv-SE" sz="800" b="0" i="0" u="none" strike="noStrike" kern="1200" cap="none" spc="0" normalizeH="0" baseline="0" noProof="0" dirty="0">
              <a:ln>
                <a:noFill/>
              </a:ln>
              <a:solidFill>
                <a:srgbClr val="8D0017"/>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44378D-1D2D-4DB9-B9D8-A6B719AA0047}" type="slidenum">
              <a:rPr kumimoji="0" lang="sv-SE" sz="8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sv-SE" sz="8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12" name="Platshållare för text 11"/>
          <p:cNvSpPr>
            <a:spLocks noGrp="1"/>
          </p:cNvSpPr>
          <p:nvPr>
            <p:ph type="body" sz="quarter" idx="14"/>
          </p:nvPr>
        </p:nvSpPr>
        <p:spPr>
          <a:xfrm>
            <a:off x="1295467" y="2782800"/>
            <a:ext cx="9696451" cy="266242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3"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368528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ext på bi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1AE07D7-4393-16CB-743D-A10BAE3E8F9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0889" y="6353224"/>
            <a:ext cx="868513" cy="358986"/>
          </a:xfrm>
          <a:prstGeom prst="rect">
            <a:avLst/>
          </a:prstGeom>
        </p:spPr>
      </p:pic>
    </p:spTree>
    <p:extLst>
      <p:ext uri="{BB962C8B-B14F-4D97-AF65-F5344CB8AC3E}">
        <p14:creationId xmlns:p14="http://schemas.microsoft.com/office/powerpoint/2010/main" val="96757178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2025-04-15</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789926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2025-04-15</a:t>
            </a:fld>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3515490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2025-04-15</a:t>
            </a:fld>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7078703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2025-04-15</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521917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5251495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2025-04-15</a:t>
            </a:fld>
            <a:endParaRPr lang="sv-SE"/>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2941569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32386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3421071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29386926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39666129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2025-04-15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248441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2025-04-15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102384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937329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2579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2025-04-15</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498647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DFEF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BDD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4309885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136419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3"/>
                </a:solidFill>
                <a:latin typeface="AvenirNext LT Pro Bold"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950275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06830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507467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21401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2025-04-15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21962635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2025-04-15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917709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2957199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2025-04-15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15126556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095190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DFEF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236665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7755053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32834179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42707609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324975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2025-04-15</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5800426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996963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25185704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28576657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tx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tx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tx1"/>
                </a:solidFill>
              </a:defRPr>
            </a:lvl1pPr>
          </a:lstStyle>
          <a:p>
            <a:pPr lvl="0"/>
            <a:r>
              <a:rPr lang="sv-SE"/>
              <a:t> </a:t>
            </a:r>
          </a:p>
        </p:txBody>
      </p:sp>
    </p:spTree>
    <p:extLst>
      <p:ext uri="{BB962C8B-B14F-4D97-AF65-F5344CB8AC3E}">
        <p14:creationId xmlns:p14="http://schemas.microsoft.com/office/powerpoint/2010/main" val="14916584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6E9020EF-984C-486A-898E-1ED7325E1C64}" type="datetime1">
              <a:rPr lang="sv-SE" smtClean="0"/>
              <a:pPr/>
              <a:t>2025-04-15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009735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5"/>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5"/>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5"/>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43775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58E89344-CD34-4286-AAC5-3EF9AF06EAFC}" type="datetime1">
              <a:rPr lang="sv-SE" smtClean="0"/>
              <a:pPr/>
              <a:t>2025-04-15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989644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08652C4B-B8AE-4DA5-BC52-342EBCBE08BA}" type="datetime1">
              <a:rPr lang="sv-SE" smtClean="0"/>
              <a:pPr/>
              <a:t>2025-04-15</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583514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5D05FCD3-3492-4FFB-A5C1-DA3BA36D4976}"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57912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tx1"/>
                </a:solidFill>
              </a:defRPr>
            </a:lvl1pPr>
            <a:lvl2pPr>
              <a:buSzPct val="120000"/>
              <a:defRPr/>
            </a:lvl2pPr>
            <a:lvl3pPr>
              <a:buSzPct val="120000"/>
              <a:defRPr/>
            </a:lvl3pPr>
            <a:lvl4pPr>
              <a:buSzPct val="120000"/>
              <a:defRPr/>
            </a:lvl4pPr>
            <a:lvl5pPr>
              <a:buSzPct val="120000"/>
              <a:defRPr/>
            </a:lvl5pPr>
          </a:lstStyle>
          <a:p>
            <a:pPr lvl="0"/>
            <a:r>
              <a:rPr lang="sv-SE" dirty="0"/>
              <a:t>Punkt</a:t>
            </a:r>
          </a:p>
          <a:p>
            <a:pPr lvl="0"/>
            <a:r>
              <a:rPr lang="sv-SE" dirty="0"/>
              <a:t>Punkt</a:t>
            </a:r>
          </a:p>
          <a:p>
            <a:pPr lvl="0"/>
            <a:r>
              <a:rPr lang="sv-SE" dirty="0"/>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141E8FB7-B1A9-4218-A760-3AA9472286D6}" type="datetime1">
              <a:rPr lang="sv-SE" smtClean="0"/>
              <a:pPr/>
              <a:t>2025-04-15</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131082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SzPct val="100000"/>
              <a:buFont typeface="Arial" panose="020B0604020202020204" pitchFamily="34" charset="0"/>
              <a:buNone/>
              <a:defRPr lang="sv-SE" sz="2000" dirty="0">
                <a:solidFill>
                  <a:schemeClr val="tx1"/>
                </a:solidFill>
              </a:defRPr>
            </a:lvl1pPr>
          </a:lstStyle>
          <a:p>
            <a:pPr lvl="0">
              <a:spcBef>
                <a:spcPts val="1400"/>
              </a:spcBef>
            </a:pPr>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3364698-0835-423A-9948-E889C242C3D0}"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839659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6874544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0D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90288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68335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112618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dirty="0"/>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2025-04-15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215341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dirty="0"/>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2025-04-15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29292060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tx1"/>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21EE4F49-EC76-4C2C-9B73-2EBF0DD89402}" type="datetime1">
              <a:rPr lang="sv-SE" smtClean="0"/>
              <a:pPr/>
              <a:t>2025-04-15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3850751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4272745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7F2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2025-04-15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17760430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1116879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7557542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0D7BF"/>
          </a:solidFill>
        </p:spPr>
        <p:txBody>
          <a:bodyPr/>
          <a:lstStyle>
            <a:lvl1pPr marL="0" indent="0">
              <a:buNone/>
              <a:defRPr sz="2000">
                <a:solidFill>
                  <a:srgbClr val="F0D7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tx1"/>
                </a:solidFill>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Tree>
    <p:extLst>
      <p:ext uri="{BB962C8B-B14F-4D97-AF65-F5344CB8AC3E}">
        <p14:creationId xmlns:p14="http://schemas.microsoft.com/office/powerpoint/2010/main" val="6341094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prstGeom prst="rect">
            <a:avLst/>
          </a:prstGeo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2617484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334702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2025-04-15</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1840040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Helbild med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93196" y="5869694"/>
            <a:ext cx="9554189" cy="486704"/>
          </a:xfrm>
          <a:prstGeom prst="rect">
            <a:avLst/>
          </a:prstGeom>
        </p:spPr>
        <p:txBody>
          <a:bodyPr anchor="t">
            <a:normAutofit/>
          </a:bodyPr>
          <a:lstStyle>
            <a:lvl1pPr>
              <a:defRPr sz="2400">
                <a:solidFill>
                  <a:srgbClr val="DB0D15"/>
                </a:solidFill>
                <a:latin typeface="Arial" panose="020B0604020202020204" pitchFamily="34" charset="0"/>
                <a:cs typeface="Arial" panose="020B0604020202020204" pitchFamily="34" charset="0"/>
              </a:defRPr>
            </a:lvl1pPr>
          </a:lstStyle>
          <a:p>
            <a:r>
              <a:rPr lang="sv-SE" dirty="0"/>
              <a:t>Detta rubrikfält används vid helbild</a:t>
            </a:r>
          </a:p>
        </p:txBody>
      </p:sp>
      <p:sp>
        <p:nvSpPr>
          <p:cNvPr id="9" name="Platshållare för bild 9">
            <a:extLst>
              <a:ext uri="{FF2B5EF4-FFF2-40B4-BE49-F238E27FC236}">
                <a16:creationId xmlns:a16="http://schemas.microsoft.com/office/drawing/2014/main" id="{347E835F-CBD4-4961-833E-DF753E0BB00E}"/>
              </a:ext>
            </a:extLst>
          </p:cNvPr>
          <p:cNvSpPr>
            <a:spLocks noGrp="1"/>
          </p:cNvSpPr>
          <p:nvPr>
            <p:ph type="pic" sz="quarter" idx="10" hasCustomPrompt="1"/>
          </p:nvPr>
        </p:nvSpPr>
        <p:spPr>
          <a:xfrm>
            <a:off x="187326" y="177657"/>
            <a:ext cx="11822785" cy="5418298"/>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 name="connsiteX0" fmla="*/ 0 w 5409044"/>
              <a:gd name="connsiteY0" fmla="*/ 0 h 7446632"/>
              <a:gd name="connsiteX1" fmla="*/ 4724633 w 5409044"/>
              <a:gd name="connsiteY1" fmla="*/ 0 h 7446632"/>
              <a:gd name="connsiteX2" fmla="*/ 4814281 w 5409044"/>
              <a:gd name="connsiteY2" fmla="*/ 6858000 h 7446632"/>
              <a:gd name="connsiteX3" fmla="*/ 2262026 w 5409044"/>
              <a:gd name="connsiteY3" fmla="*/ 7446629 h 7446632"/>
              <a:gd name="connsiteX4" fmla="*/ 0 w 5409044"/>
              <a:gd name="connsiteY4" fmla="*/ 6858000 h 7446632"/>
              <a:gd name="connsiteX5" fmla="*/ 0 w 5409044"/>
              <a:gd name="connsiteY5" fmla="*/ 0 h 7446632"/>
              <a:gd name="connsiteX0" fmla="*/ 0 w 5409044"/>
              <a:gd name="connsiteY0" fmla="*/ 334 h 7446966"/>
              <a:gd name="connsiteX1" fmla="*/ 357026 w 5409044"/>
              <a:gd name="connsiteY1" fmla="*/ 2352 h 7446966"/>
              <a:gd name="connsiteX2" fmla="*/ 4724633 w 5409044"/>
              <a:gd name="connsiteY2" fmla="*/ 334 h 7446966"/>
              <a:gd name="connsiteX3" fmla="*/ 4814281 w 5409044"/>
              <a:gd name="connsiteY3" fmla="*/ 6858334 h 7446966"/>
              <a:gd name="connsiteX4" fmla="*/ 2262026 w 5409044"/>
              <a:gd name="connsiteY4" fmla="*/ 7446963 h 7446966"/>
              <a:gd name="connsiteX5" fmla="*/ 0 w 5409044"/>
              <a:gd name="connsiteY5" fmla="*/ 6858334 h 7446966"/>
              <a:gd name="connsiteX6" fmla="*/ 0 w 5409044"/>
              <a:gd name="connsiteY6" fmla="*/ 334 h 7446966"/>
              <a:gd name="connsiteX0" fmla="*/ 3175 w 5409044"/>
              <a:gd name="connsiteY0" fmla="*/ 199091 h 7446632"/>
              <a:gd name="connsiteX1" fmla="*/ 357026 w 5409044"/>
              <a:gd name="connsiteY1" fmla="*/ 2018 h 7446632"/>
              <a:gd name="connsiteX2" fmla="*/ 4724633 w 5409044"/>
              <a:gd name="connsiteY2" fmla="*/ 0 h 7446632"/>
              <a:gd name="connsiteX3" fmla="*/ 4814281 w 5409044"/>
              <a:gd name="connsiteY3" fmla="*/ 6858000 h 7446632"/>
              <a:gd name="connsiteX4" fmla="*/ 2262026 w 5409044"/>
              <a:gd name="connsiteY4" fmla="*/ 7446629 h 7446632"/>
              <a:gd name="connsiteX5" fmla="*/ 0 w 5409044"/>
              <a:gd name="connsiteY5" fmla="*/ 6858000 h 7446632"/>
              <a:gd name="connsiteX6" fmla="*/ 3175 w 5409044"/>
              <a:gd name="connsiteY6" fmla="*/ 199091 h 7446632"/>
              <a:gd name="connsiteX0" fmla="*/ 3175 w 5409044"/>
              <a:gd name="connsiteY0" fmla="*/ 199867 h 7447408"/>
              <a:gd name="connsiteX1" fmla="*/ 357026 w 5409044"/>
              <a:gd name="connsiteY1" fmla="*/ 2794 h 7447408"/>
              <a:gd name="connsiteX2" fmla="*/ 4724633 w 5409044"/>
              <a:gd name="connsiteY2" fmla="*/ 776 h 7447408"/>
              <a:gd name="connsiteX3" fmla="*/ 4814281 w 5409044"/>
              <a:gd name="connsiteY3" fmla="*/ 6858776 h 7447408"/>
              <a:gd name="connsiteX4" fmla="*/ 2262026 w 5409044"/>
              <a:gd name="connsiteY4" fmla="*/ 7447405 h 7447408"/>
              <a:gd name="connsiteX5" fmla="*/ 0 w 5409044"/>
              <a:gd name="connsiteY5" fmla="*/ 6858776 h 7447408"/>
              <a:gd name="connsiteX6" fmla="*/ 3175 w 5409044"/>
              <a:gd name="connsiteY6" fmla="*/ 199867 h 7447408"/>
              <a:gd name="connsiteX0" fmla="*/ 3175 w 5409044"/>
              <a:gd name="connsiteY0" fmla="*/ 202804 h 7450345"/>
              <a:gd name="connsiteX1" fmla="*/ 103026 w 5409044"/>
              <a:gd name="connsiteY1" fmla="*/ 2176 h 7450345"/>
              <a:gd name="connsiteX2" fmla="*/ 4724633 w 5409044"/>
              <a:gd name="connsiteY2" fmla="*/ 3713 h 7450345"/>
              <a:gd name="connsiteX3" fmla="*/ 4814281 w 5409044"/>
              <a:gd name="connsiteY3" fmla="*/ 6861713 h 7450345"/>
              <a:gd name="connsiteX4" fmla="*/ 2262026 w 5409044"/>
              <a:gd name="connsiteY4" fmla="*/ 7450342 h 7450345"/>
              <a:gd name="connsiteX5" fmla="*/ 0 w 5409044"/>
              <a:gd name="connsiteY5" fmla="*/ 6861713 h 7450345"/>
              <a:gd name="connsiteX6" fmla="*/ 3175 w 5409044"/>
              <a:gd name="connsiteY6" fmla="*/ 202804 h 7450345"/>
              <a:gd name="connsiteX0" fmla="*/ 3175 w 5409044"/>
              <a:gd name="connsiteY0" fmla="*/ 205811 h 7449797"/>
              <a:gd name="connsiteX1" fmla="*/ 103026 w 5409044"/>
              <a:gd name="connsiteY1" fmla="*/ 1628 h 7449797"/>
              <a:gd name="connsiteX2" fmla="*/ 4724633 w 5409044"/>
              <a:gd name="connsiteY2" fmla="*/ 3165 h 7449797"/>
              <a:gd name="connsiteX3" fmla="*/ 4814281 w 5409044"/>
              <a:gd name="connsiteY3" fmla="*/ 6861165 h 7449797"/>
              <a:gd name="connsiteX4" fmla="*/ 2262026 w 5409044"/>
              <a:gd name="connsiteY4" fmla="*/ 7449794 h 7449797"/>
              <a:gd name="connsiteX5" fmla="*/ 0 w 5409044"/>
              <a:gd name="connsiteY5" fmla="*/ 6861165 h 7449797"/>
              <a:gd name="connsiteX6" fmla="*/ 3175 w 5409044"/>
              <a:gd name="connsiteY6" fmla="*/ 205811 h 7449797"/>
              <a:gd name="connsiteX0" fmla="*/ 3175 w 5409044"/>
              <a:gd name="connsiteY0" fmla="*/ 205811 h 7449797"/>
              <a:gd name="connsiteX1" fmla="*/ 141126 w 5409044"/>
              <a:gd name="connsiteY1" fmla="*/ 1628 h 7449797"/>
              <a:gd name="connsiteX2" fmla="*/ 4724633 w 5409044"/>
              <a:gd name="connsiteY2" fmla="*/ 3165 h 7449797"/>
              <a:gd name="connsiteX3" fmla="*/ 4814281 w 5409044"/>
              <a:gd name="connsiteY3" fmla="*/ 6861165 h 7449797"/>
              <a:gd name="connsiteX4" fmla="*/ 2262026 w 5409044"/>
              <a:gd name="connsiteY4" fmla="*/ 7449794 h 7449797"/>
              <a:gd name="connsiteX5" fmla="*/ 0 w 5409044"/>
              <a:gd name="connsiteY5" fmla="*/ 6861165 h 7449797"/>
              <a:gd name="connsiteX6" fmla="*/ 3175 w 5409044"/>
              <a:gd name="connsiteY6" fmla="*/ 205811 h 7449797"/>
              <a:gd name="connsiteX0" fmla="*/ 9525 w 5415394"/>
              <a:gd name="connsiteY0" fmla="*/ 205811 h 7449797"/>
              <a:gd name="connsiteX1" fmla="*/ 147476 w 5415394"/>
              <a:gd name="connsiteY1" fmla="*/ 1628 h 7449797"/>
              <a:gd name="connsiteX2" fmla="*/ 4730983 w 5415394"/>
              <a:gd name="connsiteY2" fmla="*/ 3165 h 7449797"/>
              <a:gd name="connsiteX3" fmla="*/ 4820631 w 5415394"/>
              <a:gd name="connsiteY3" fmla="*/ 6861165 h 7449797"/>
              <a:gd name="connsiteX4" fmla="*/ 2268376 w 5415394"/>
              <a:gd name="connsiteY4" fmla="*/ 7449794 h 7449797"/>
              <a:gd name="connsiteX5" fmla="*/ 0 w 5415394"/>
              <a:gd name="connsiteY5" fmla="*/ 5211548 h 7449797"/>
              <a:gd name="connsiteX6" fmla="*/ 9525 w 5415394"/>
              <a:gd name="connsiteY6" fmla="*/ 205811 h 7449797"/>
              <a:gd name="connsiteX0" fmla="*/ 9525 w 5415394"/>
              <a:gd name="connsiteY0" fmla="*/ 205811 h 6861165"/>
              <a:gd name="connsiteX1" fmla="*/ 147476 w 5415394"/>
              <a:gd name="connsiteY1" fmla="*/ 1628 h 6861165"/>
              <a:gd name="connsiteX2" fmla="*/ 4730983 w 5415394"/>
              <a:gd name="connsiteY2" fmla="*/ 3165 h 6861165"/>
              <a:gd name="connsiteX3" fmla="*/ 4820631 w 5415394"/>
              <a:gd name="connsiteY3" fmla="*/ 6861165 h 6861165"/>
              <a:gd name="connsiteX4" fmla="*/ 2042951 w 5415394"/>
              <a:gd name="connsiteY4" fmla="*/ 5558423 h 6861165"/>
              <a:gd name="connsiteX5" fmla="*/ 0 w 5415394"/>
              <a:gd name="connsiteY5" fmla="*/ 5211548 h 6861165"/>
              <a:gd name="connsiteX6" fmla="*/ 9525 w 5415394"/>
              <a:gd name="connsiteY6" fmla="*/ 205811 h 6861165"/>
              <a:gd name="connsiteX0" fmla="*/ 3175 w 5409044"/>
              <a:gd name="connsiteY0" fmla="*/ 205811 h 6861165"/>
              <a:gd name="connsiteX1" fmla="*/ 141126 w 5409044"/>
              <a:gd name="connsiteY1" fmla="*/ 1628 h 6861165"/>
              <a:gd name="connsiteX2" fmla="*/ 4724633 w 5409044"/>
              <a:gd name="connsiteY2" fmla="*/ 3165 h 6861165"/>
              <a:gd name="connsiteX3" fmla="*/ 4814281 w 5409044"/>
              <a:gd name="connsiteY3" fmla="*/ 6861165 h 6861165"/>
              <a:gd name="connsiteX4" fmla="*/ 2036601 w 5409044"/>
              <a:gd name="connsiteY4" fmla="*/ 5558423 h 6861165"/>
              <a:gd name="connsiteX5" fmla="*/ 0 w 5409044"/>
              <a:gd name="connsiteY5" fmla="*/ 5222214 h 6861165"/>
              <a:gd name="connsiteX6" fmla="*/ 3175 w 5409044"/>
              <a:gd name="connsiteY6" fmla="*/ 205811 h 6861165"/>
              <a:gd name="connsiteX0" fmla="*/ 3175 w 5409044"/>
              <a:gd name="connsiteY0" fmla="*/ 205811 h 6861165"/>
              <a:gd name="connsiteX1" fmla="*/ 141126 w 5409044"/>
              <a:gd name="connsiteY1" fmla="*/ 1628 h 6861165"/>
              <a:gd name="connsiteX2" fmla="*/ 4724633 w 5409044"/>
              <a:gd name="connsiteY2" fmla="*/ 3165 h 6861165"/>
              <a:gd name="connsiteX3" fmla="*/ 4814281 w 5409044"/>
              <a:gd name="connsiteY3" fmla="*/ 6861165 h 6861165"/>
              <a:gd name="connsiteX4" fmla="*/ 1906426 w 5409044"/>
              <a:gd name="connsiteY4" fmla="*/ 6066818 h 6861165"/>
              <a:gd name="connsiteX5" fmla="*/ 0 w 5409044"/>
              <a:gd name="connsiteY5" fmla="*/ 5222214 h 6861165"/>
              <a:gd name="connsiteX6" fmla="*/ 3175 w 5409044"/>
              <a:gd name="connsiteY6" fmla="*/ 205811 h 6861165"/>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775 w 6995317"/>
              <a:gd name="connsiteY0" fmla="*/ 205811 h 6068353"/>
              <a:gd name="connsiteX1" fmla="*/ 138726 w 6995317"/>
              <a:gd name="connsiteY1" fmla="*/ 1628 h 6068353"/>
              <a:gd name="connsiteX2" fmla="*/ 4722233 w 6995317"/>
              <a:gd name="connsiteY2" fmla="*/ 3165 h 6068353"/>
              <a:gd name="connsiteX3" fmla="*/ 6786731 w 6995317"/>
              <a:gd name="connsiteY3" fmla="*/ 6068353 h 6068353"/>
              <a:gd name="connsiteX4" fmla="*/ 1904026 w 6995317"/>
              <a:gd name="connsiteY4" fmla="*/ 6066818 h 6068353"/>
              <a:gd name="connsiteX5" fmla="*/ 7125 w 6995317"/>
              <a:gd name="connsiteY5" fmla="*/ 5495965 h 6068353"/>
              <a:gd name="connsiteX6" fmla="*/ 775 w 6995317"/>
              <a:gd name="connsiteY6" fmla="*/ 205811 h 6068353"/>
              <a:gd name="connsiteX0" fmla="*/ 775 w 6995317"/>
              <a:gd name="connsiteY0" fmla="*/ 205811 h 6068572"/>
              <a:gd name="connsiteX1" fmla="*/ 138726 w 6995317"/>
              <a:gd name="connsiteY1" fmla="*/ 1628 h 6068572"/>
              <a:gd name="connsiteX2" fmla="*/ 4722233 w 6995317"/>
              <a:gd name="connsiteY2" fmla="*/ 3165 h 6068572"/>
              <a:gd name="connsiteX3" fmla="*/ 6786731 w 6995317"/>
              <a:gd name="connsiteY3" fmla="*/ 6068353 h 6068572"/>
              <a:gd name="connsiteX4" fmla="*/ 1904026 w 6995317"/>
              <a:gd name="connsiteY4" fmla="*/ 6066818 h 6068572"/>
              <a:gd name="connsiteX5" fmla="*/ 7125 w 6995317"/>
              <a:gd name="connsiteY5" fmla="*/ 5495965 h 6068572"/>
              <a:gd name="connsiteX6" fmla="*/ 775 w 6995317"/>
              <a:gd name="connsiteY6" fmla="*/ 205811 h 6068572"/>
              <a:gd name="connsiteX0" fmla="*/ 775 w 6995317"/>
              <a:gd name="connsiteY0" fmla="*/ 205811 h 6070189"/>
              <a:gd name="connsiteX1" fmla="*/ 138726 w 6995317"/>
              <a:gd name="connsiteY1" fmla="*/ 1628 h 6070189"/>
              <a:gd name="connsiteX2" fmla="*/ 4722233 w 6995317"/>
              <a:gd name="connsiteY2" fmla="*/ 3165 h 6070189"/>
              <a:gd name="connsiteX3" fmla="*/ 6786731 w 6995317"/>
              <a:gd name="connsiteY3" fmla="*/ 6068353 h 6070189"/>
              <a:gd name="connsiteX4" fmla="*/ 1904026 w 6995317"/>
              <a:gd name="connsiteY4" fmla="*/ 6066818 h 6070189"/>
              <a:gd name="connsiteX5" fmla="*/ 7125 w 6995317"/>
              <a:gd name="connsiteY5" fmla="*/ 5495965 h 6070189"/>
              <a:gd name="connsiteX6" fmla="*/ 775 w 6995317"/>
              <a:gd name="connsiteY6" fmla="*/ 205811 h 6070189"/>
              <a:gd name="connsiteX0" fmla="*/ 775 w 6995317"/>
              <a:gd name="connsiteY0" fmla="*/ 205811 h 6069883"/>
              <a:gd name="connsiteX1" fmla="*/ 138726 w 6995317"/>
              <a:gd name="connsiteY1" fmla="*/ 1628 h 6069883"/>
              <a:gd name="connsiteX2" fmla="*/ 4722233 w 6995317"/>
              <a:gd name="connsiteY2" fmla="*/ 3165 h 6069883"/>
              <a:gd name="connsiteX3" fmla="*/ 6786731 w 6995317"/>
              <a:gd name="connsiteY3" fmla="*/ 6068353 h 6069883"/>
              <a:gd name="connsiteX4" fmla="*/ 1904026 w 6995317"/>
              <a:gd name="connsiteY4" fmla="*/ 6066818 h 6069883"/>
              <a:gd name="connsiteX5" fmla="*/ 7125 w 6995317"/>
              <a:gd name="connsiteY5" fmla="*/ 5495965 h 6069883"/>
              <a:gd name="connsiteX6" fmla="*/ 775 w 6995317"/>
              <a:gd name="connsiteY6" fmla="*/ 205811 h 6069883"/>
              <a:gd name="connsiteX0" fmla="*/ 775 w 8098398"/>
              <a:gd name="connsiteY0" fmla="*/ 205811 h 6069883"/>
              <a:gd name="connsiteX1" fmla="*/ 138726 w 8098398"/>
              <a:gd name="connsiteY1" fmla="*/ 1628 h 6069883"/>
              <a:gd name="connsiteX2" fmla="*/ 7782933 w 8098398"/>
              <a:gd name="connsiteY2" fmla="*/ 6721 h 6069883"/>
              <a:gd name="connsiteX3" fmla="*/ 6786731 w 8098398"/>
              <a:gd name="connsiteY3" fmla="*/ 6068353 h 6069883"/>
              <a:gd name="connsiteX4" fmla="*/ 1904026 w 8098398"/>
              <a:gd name="connsiteY4" fmla="*/ 6066818 h 6069883"/>
              <a:gd name="connsiteX5" fmla="*/ 7125 w 8098398"/>
              <a:gd name="connsiteY5" fmla="*/ 5495965 h 6069883"/>
              <a:gd name="connsiteX6" fmla="*/ 775 w 8098398"/>
              <a:gd name="connsiteY6" fmla="*/ 205811 h 6069883"/>
              <a:gd name="connsiteX0" fmla="*/ 775 w 11796917"/>
              <a:gd name="connsiteY0" fmla="*/ 205811 h 6069883"/>
              <a:gd name="connsiteX1" fmla="*/ 138726 w 11796917"/>
              <a:gd name="connsiteY1" fmla="*/ 1628 h 6069883"/>
              <a:gd name="connsiteX2" fmla="*/ 11704058 w 11796917"/>
              <a:gd name="connsiteY2" fmla="*/ 10276 h 6069883"/>
              <a:gd name="connsiteX3" fmla="*/ 6786731 w 11796917"/>
              <a:gd name="connsiteY3" fmla="*/ 6068353 h 6069883"/>
              <a:gd name="connsiteX4" fmla="*/ 1904026 w 11796917"/>
              <a:gd name="connsiteY4" fmla="*/ 6066818 h 6069883"/>
              <a:gd name="connsiteX5" fmla="*/ 7125 w 11796917"/>
              <a:gd name="connsiteY5" fmla="*/ 5495965 h 6069883"/>
              <a:gd name="connsiteX6" fmla="*/ 775 w 11796917"/>
              <a:gd name="connsiteY6" fmla="*/ 205811 h 6069883"/>
              <a:gd name="connsiteX0" fmla="*/ 775 w 12397281"/>
              <a:gd name="connsiteY0" fmla="*/ 205811 h 6069883"/>
              <a:gd name="connsiteX1" fmla="*/ 138726 w 12397281"/>
              <a:gd name="connsiteY1" fmla="*/ 1628 h 6069883"/>
              <a:gd name="connsiteX2" fmla="*/ 11704058 w 12397281"/>
              <a:gd name="connsiteY2" fmla="*/ 10276 h 6069883"/>
              <a:gd name="connsiteX3" fmla="*/ 11809581 w 12397281"/>
              <a:gd name="connsiteY3" fmla="*/ 6064798 h 6069883"/>
              <a:gd name="connsiteX4" fmla="*/ 1904026 w 12397281"/>
              <a:gd name="connsiteY4" fmla="*/ 6066818 h 6069883"/>
              <a:gd name="connsiteX5" fmla="*/ 7125 w 12397281"/>
              <a:gd name="connsiteY5" fmla="*/ 5495965 h 6069883"/>
              <a:gd name="connsiteX6" fmla="*/ 775 w 12397281"/>
              <a:gd name="connsiteY6" fmla="*/ 205811 h 6069883"/>
              <a:gd name="connsiteX0" fmla="*/ 775 w 12104055"/>
              <a:gd name="connsiteY0" fmla="*/ 205811 h 6069883"/>
              <a:gd name="connsiteX1" fmla="*/ 138726 w 12104055"/>
              <a:gd name="connsiteY1" fmla="*/ 1628 h 6069883"/>
              <a:gd name="connsiteX2" fmla="*/ 11704058 w 12104055"/>
              <a:gd name="connsiteY2" fmla="*/ 10276 h 6069883"/>
              <a:gd name="connsiteX3" fmla="*/ 11809581 w 12104055"/>
              <a:gd name="connsiteY3" fmla="*/ 6064798 h 6069883"/>
              <a:gd name="connsiteX4" fmla="*/ 1904026 w 12104055"/>
              <a:gd name="connsiteY4" fmla="*/ 6066818 h 6069883"/>
              <a:gd name="connsiteX5" fmla="*/ 7125 w 12104055"/>
              <a:gd name="connsiteY5" fmla="*/ 5495965 h 6069883"/>
              <a:gd name="connsiteX6" fmla="*/ 775 w 12104055"/>
              <a:gd name="connsiteY6" fmla="*/ 205811 h 6069883"/>
              <a:gd name="connsiteX0" fmla="*/ 775 w 12100788"/>
              <a:gd name="connsiteY0" fmla="*/ 205811 h 6069883"/>
              <a:gd name="connsiteX1" fmla="*/ 138726 w 12100788"/>
              <a:gd name="connsiteY1" fmla="*/ 1628 h 6069883"/>
              <a:gd name="connsiteX2" fmla="*/ 11704058 w 12100788"/>
              <a:gd name="connsiteY2" fmla="*/ 10276 h 6069883"/>
              <a:gd name="connsiteX3" fmla="*/ 11809581 w 12100788"/>
              <a:gd name="connsiteY3" fmla="*/ 6064798 h 6069883"/>
              <a:gd name="connsiteX4" fmla="*/ 1904026 w 12100788"/>
              <a:gd name="connsiteY4" fmla="*/ 6066818 h 6069883"/>
              <a:gd name="connsiteX5" fmla="*/ 7125 w 12100788"/>
              <a:gd name="connsiteY5" fmla="*/ 5495965 h 6069883"/>
              <a:gd name="connsiteX6" fmla="*/ 775 w 12100788"/>
              <a:gd name="connsiteY6" fmla="*/ 205811 h 6069883"/>
              <a:gd name="connsiteX0" fmla="*/ 775 w 11811571"/>
              <a:gd name="connsiteY0" fmla="*/ 205811 h 6069883"/>
              <a:gd name="connsiteX1" fmla="*/ 138726 w 11811571"/>
              <a:gd name="connsiteY1" fmla="*/ 1628 h 6069883"/>
              <a:gd name="connsiteX2" fmla="*/ 11704058 w 11811571"/>
              <a:gd name="connsiteY2" fmla="*/ 10276 h 6069883"/>
              <a:gd name="connsiteX3" fmla="*/ 11809581 w 11811571"/>
              <a:gd name="connsiteY3" fmla="*/ 6064798 h 6069883"/>
              <a:gd name="connsiteX4" fmla="*/ 1904026 w 11811571"/>
              <a:gd name="connsiteY4" fmla="*/ 6066818 h 6069883"/>
              <a:gd name="connsiteX5" fmla="*/ 7125 w 11811571"/>
              <a:gd name="connsiteY5" fmla="*/ 5495965 h 6069883"/>
              <a:gd name="connsiteX6" fmla="*/ 775 w 11811571"/>
              <a:gd name="connsiteY6" fmla="*/ 205811 h 6069883"/>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986"/>
              <a:gd name="connsiteY0" fmla="*/ 205812 h 6069884"/>
              <a:gd name="connsiteX1" fmla="*/ 138726 w 12594986"/>
              <a:gd name="connsiteY1" fmla="*/ 1629 h 6069884"/>
              <a:gd name="connsiteX2" fmla="*/ 11704058 w 12594986"/>
              <a:gd name="connsiteY2" fmla="*/ 10277 h 6069884"/>
              <a:gd name="connsiteX3" fmla="*/ 11819551 w 12594986"/>
              <a:gd name="connsiteY3" fmla="*/ 1121522 h 6069884"/>
              <a:gd name="connsiteX4" fmla="*/ 11809581 w 12594986"/>
              <a:gd name="connsiteY4" fmla="*/ 6064799 h 6069884"/>
              <a:gd name="connsiteX5" fmla="*/ 1904026 w 12594986"/>
              <a:gd name="connsiteY5" fmla="*/ 6066819 h 6069884"/>
              <a:gd name="connsiteX6" fmla="*/ 7125 w 12594986"/>
              <a:gd name="connsiteY6" fmla="*/ 5495966 h 6069884"/>
              <a:gd name="connsiteX7" fmla="*/ 775 w 12594986"/>
              <a:gd name="connsiteY7" fmla="*/ 205812 h 6069884"/>
              <a:gd name="connsiteX0" fmla="*/ 775 w 11821813"/>
              <a:gd name="connsiteY0" fmla="*/ 205812 h 6069884"/>
              <a:gd name="connsiteX1" fmla="*/ 138726 w 11821813"/>
              <a:gd name="connsiteY1" fmla="*/ 1629 h 6069884"/>
              <a:gd name="connsiteX2" fmla="*/ 9735558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21813"/>
              <a:gd name="connsiteY0" fmla="*/ 205812 h 6069884"/>
              <a:gd name="connsiteX1" fmla="*/ 138726 w 11821813"/>
              <a:gd name="connsiteY1" fmla="*/ 1629 h 6069884"/>
              <a:gd name="connsiteX2" fmla="*/ 9735558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37957"/>
              <a:gd name="connsiteY0" fmla="*/ 205812 h 6069884"/>
              <a:gd name="connsiteX1" fmla="*/ 138726 w 11837957"/>
              <a:gd name="connsiteY1" fmla="*/ 1629 h 6069884"/>
              <a:gd name="connsiteX2" fmla="*/ 11192883 w 11837957"/>
              <a:gd name="connsiteY2" fmla="*/ 6722 h 6069884"/>
              <a:gd name="connsiteX3" fmla="*/ 11819551 w 11837957"/>
              <a:gd name="connsiteY3" fmla="*/ 1121522 h 6069884"/>
              <a:gd name="connsiteX4" fmla="*/ 11809581 w 11837957"/>
              <a:gd name="connsiteY4" fmla="*/ 6064799 h 6069884"/>
              <a:gd name="connsiteX5" fmla="*/ 1904026 w 11837957"/>
              <a:gd name="connsiteY5" fmla="*/ 6066819 h 6069884"/>
              <a:gd name="connsiteX6" fmla="*/ 7125 w 11837957"/>
              <a:gd name="connsiteY6" fmla="*/ 5495966 h 6069884"/>
              <a:gd name="connsiteX7" fmla="*/ 775 w 11837957"/>
              <a:gd name="connsiteY7" fmla="*/ 205812 h 6069884"/>
              <a:gd name="connsiteX0" fmla="*/ 775 w 11825545"/>
              <a:gd name="connsiteY0" fmla="*/ 205812 h 6069884"/>
              <a:gd name="connsiteX1" fmla="*/ 138726 w 11825545"/>
              <a:gd name="connsiteY1" fmla="*/ 1629 h 6069884"/>
              <a:gd name="connsiteX2" fmla="*/ 11192883 w 11825545"/>
              <a:gd name="connsiteY2" fmla="*/ 6722 h 6069884"/>
              <a:gd name="connsiteX3" fmla="*/ 11819551 w 11825545"/>
              <a:gd name="connsiteY3" fmla="*/ 1121522 h 6069884"/>
              <a:gd name="connsiteX4" fmla="*/ 11809581 w 11825545"/>
              <a:gd name="connsiteY4" fmla="*/ 6064799 h 6069884"/>
              <a:gd name="connsiteX5" fmla="*/ 1904026 w 11825545"/>
              <a:gd name="connsiteY5" fmla="*/ 6066819 h 6069884"/>
              <a:gd name="connsiteX6" fmla="*/ 7125 w 11825545"/>
              <a:gd name="connsiteY6" fmla="*/ 5495966 h 6069884"/>
              <a:gd name="connsiteX7" fmla="*/ 775 w 11825545"/>
              <a:gd name="connsiteY7" fmla="*/ 205812 h 6069884"/>
              <a:gd name="connsiteX0" fmla="*/ 775 w 11821813"/>
              <a:gd name="connsiteY0" fmla="*/ 205812 h 6069884"/>
              <a:gd name="connsiteX1" fmla="*/ 138726 w 11821813"/>
              <a:gd name="connsiteY1" fmla="*/ 1629 h 6069884"/>
              <a:gd name="connsiteX2" fmla="*/ 11192883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66535"/>
              <a:gd name="connsiteY0" fmla="*/ 205812 h 6069884"/>
              <a:gd name="connsiteX1" fmla="*/ 138726 w 11866535"/>
              <a:gd name="connsiteY1" fmla="*/ 1629 h 6069884"/>
              <a:gd name="connsiteX2" fmla="*/ 11700883 w 11866535"/>
              <a:gd name="connsiteY2" fmla="*/ 13832 h 6069884"/>
              <a:gd name="connsiteX3" fmla="*/ 11819551 w 11866535"/>
              <a:gd name="connsiteY3" fmla="*/ 1121522 h 6069884"/>
              <a:gd name="connsiteX4" fmla="*/ 11809581 w 11866535"/>
              <a:gd name="connsiteY4" fmla="*/ 6064799 h 6069884"/>
              <a:gd name="connsiteX5" fmla="*/ 1904026 w 11866535"/>
              <a:gd name="connsiteY5" fmla="*/ 6066819 h 6069884"/>
              <a:gd name="connsiteX6" fmla="*/ 7125 w 11866535"/>
              <a:gd name="connsiteY6" fmla="*/ 5495966 h 6069884"/>
              <a:gd name="connsiteX7" fmla="*/ 775 w 11866535"/>
              <a:gd name="connsiteY7" fmla="*/ 205812 h 6069884"/>
              <a:gd name="connsiteX0" fmla="*/ 775 w 11871795"/>
              <a:gd name="connsiteY0" fmla="*/ 205812 h 6069884"/>
              <a:gd name="connsiteX1" fmla="*/ 138726 w 11871795"/>
              <a:gd name="connsiteY1" fmla="*/ 1629 h 6069884"/>
              <a:gd name="connsiteX2" fmla="*/ 11700883 w 11871795"/>
              <a:gd name="connsiteY2" fmla="*/ 13832 h 6069884"/>
              <a:gd name="connsiteX3" fmla="*/ 11819551 w 11871795"/>
              <a:gd name="connsiteY3" fmla="*/ 1121522 h 6069884"/>
              <a:gd name="connsiteX4" fmla="*/ 11809581 w 11871795"/>
              <a:gd name="connsiteY4" fmla="*/ 6064799 h 6069884"/>
              <a:gd name="connsiteX5" fmla="*/ 1904026 w 11871795"/>
              <a:gd name="connsiteY5" fmla="*/ 6066819 h 6069884"/>
              <a:gd name="connsiteX6" fmla="*/ 7125 w 11871795"/>
              <a:gd name="connsiteY6" fmla="*/ 5495966 h 6069884"/>
              <a:gd name="connsiteX7" fmla="*/ 775 w 11871795"/>
              <a:gd name="connsiteY7" fmla="*/ 205812 h 6069884"/>
              <a:gd name="connsiteX0" fmla="*/ 775 w 11850218"/>
              <a:gd name="connsiteY0" fmla="*/ 205812 h 6069884"/>
              <a:gd name="connsiteX1" fmla="*/ 138726 w 11850218"/>
              <a:gd name="connsiteY1" fmla="*/ 1629 h 6069884"/>
              <a:gd name="connsiteX2" fmla="*/ 11659608 w 11850218"/>
              <a:gd name="connsiteY2" fmla="*/ 10277 h 6069884"/>
              <a:gd name="connsiteX3" fmla="*/ 11819551 w 11850218"/>
              <a:gd name="connsiteY3" fmla="*/ 1121522 h 6069884"/>
              <a:gd name="connsiteX4" fmla="*/ 11809581 w 11850218"/>
              <a:gd name="connsiteY4" fmla="*/ 6064799 h 6069884"/>
              <a:gd name="connsiteX5" fmla="*/ 1904026 w 11850218"/>
              <a:gd name="connsiteY5" fmla="*/ 6066819 h 6069884"/>
              <a:gd name="connsiteX6" fmla="*/ 7125 w 11850218"/>
              <a:gd name="connsiteY6" fmla="*/ 5495966 h 6069884"/>
              <a:gd name="connsiteX7" fmla="*/ 775 w 11850218"/>
              <a:gd name="connsiteY7" fmla="*/ 205812 h 6069884"/>
              <a:gd name="connsiteX0" fmla="*/ 775 w 11831396"/>
              <a:gd name="connsiteY0" fmla="*/ 205812 h 6069884"/>
              <a:gd name="connsiteX1" fmla="*/ 138726 w 11831396"/>
              <a:gd name="connsiteY1" fmla="*/ 1629 h 6069884"/>
              <a:gd name="connsiteX2" fmla="*/ 11659608 w 11831396"/>
              <a:gd name="connsiteY2" fmla="*/ 10277 h 6069884"/>
              <a:gd name="connsiteX3" fmla="*/ 11819551 w 11831396"/>
              <a:gd name="connsiteY3" fmla="*/ 1121522 h 6069884"/>
              <a:gd name="connsiteX4" fmla="*/ 11809581 w 11831396"/>
              <a:gd name="connsiteY4" fmla="*/ 6064799 h 6069884"/>
              <a:gd name="connsiteX5" fmla="*/ 1904026 w 11831396"/>
              <a:gd name="connsiteY5" fmla="*/ 6066819 h 6069884"/>
              <a:gd name="connsiteX6" fmla="*/ 7125 w 11831396"/>
              <a:gd name="connsiteY6" fmla="*/ 5495966 h 6069884"/>
              <a:gd name="connsiteX7" fmla="*/ 775 w 11831396"/>
              <a:gd name="connsiteY7" fmla="*/ 205812 h 6069884"/>
              <a:gd name="connsiteX0" fmla="*/ 775 w 11826314"/>
              <a:gd name="connsiteY0" fmla="*/ 205812 h 6069884"/>
              <a:gd name="connsiteX1" fmla="*/ 138726 w 11826314"/>
              <a:gd name="connsiteY1" fmla="*/ 1629 h 6069884"/>
              <a:gd name="connsiteX2" fmla="*/ 11659608 w 11826314"/>
              <a:gd name="connsiteY2" fmla="*/ 10277 h 6069884"/>
              <a:gd name="connsiteX3" fmla="*/ 11819551 w 11826314"/>
              <a:gd name="connsiteY3" fmla="*/ 1121522 h 6069884"/>
              <a:gd name="connsiteX4" fmla="*/ 11809581 w 11826314"/>
              <a:gd name="connsiteY4" fmla="*/ 6064799 h 6069884"/>
              <a:gd name="connsiteX5" fmla="*/ 1904026 w 11826314"/>
              <a:gd name="connsiteY5" fmla="*/ 6066819 h 6069884"/>
              <a:gd name="connsiteX6" fmla="*/ 7125 w 11826314"/>
              <a:gd name="connsiteY6" fmla="*/ 5495966 h 6069884"/>
              <a:gd name="connsiteX7" fmla="*/ 775 w 11826314"/>
              <a:gd name="connsiteY7" fmla="*/ 205812 h 6069884"/>
              <a:gd name="connsiteX0" fmla="*/ 775 w 11823476"/>
              <a:gd name="connsiteY0" fmla="*/ 205812 h 6069884"/>
              <a:gd name="connsiteX1" fmla="*/ 138726 w 11823476"/>
              <a:gd name="connsiteY1" fmla="*/ 1629 h 6069884"/>
              <a:gd name="connsiteX2" fmla="*/ 11659608 w 11823476"/>
              <a:gd name="connsiteY2" fmla="*/ 10277 h 6069884"/>
              <a:gd name="connsiteX3" fmla="*/ 11819551 w 11823476"/>
              <a:gd name="connsiteY3" fmla="*/ 1121522 h 6069884"/>
              <a:gd name="connsiteX4" fmla="*/ 11809581 w 11823476"/>
              <a:gd name="connsiteY4" fmla="*/ 6064799 h 6069884"/>
              <a:gd name="connsiteX5" fmla="*/ 1904026 w 11823476"/>
              <a:gd name="connsiteY5" fmla="*/ 6066819 h 6069884"/>
              <a:gd name="connsiteX6" fmla="*/ 7125 w 11823476"/>
              <a:gd name="connsiteY6" fmla="*/ 5495966 h 6069884"/>
              <a:gd name="connsiteX7" fmla="*/ 775 w 11823476"/>
              <a:gd name="connsiteY7" fmla="*/ 205812 h 6069884"/>
              <a:gd name="connsiteX0" fmla="*/ 775 w 12559042"/>
              <a:gd name="connsiteY0" fmla="*/ 205812 h 6069884"/>
              <a:gd name="connsiteX1" fmla="*/ 138726 w 12559042"/>
              <a:gd name="connsiteY1" fmla="*/ 1629 h 6069884"/>
              <a:gd name="connsiteX2" fmla="*/ 11659608 w 12559042"/>
              <a:gd name="connsiteY2" fmla="*/ 10277 h 6069884"/>
              <a:gd name="connsiteX3" fmla="*/ 11810026 w 12559042"/>
              <a:gd name="connsiteY3" fmla="*/ 122510 h 6069884"/>
              <a:gd name="connsiteX4" fmla="*/ 11819551 w 12559042"/>
              <a:gd name="connsiteY4" fmla="*/ 1121522 h 6069884"/>
              <a:gd name="connsiteX5" fmla="*/ 11809581 w 12559042"/>
              <a:gd name="connsiteY5" fmla="*/ 6064799 h 6069884"/>
              <a:gd name="connsiteX6" fmla="*/ 1904026 w 12559042"/>
              <a:gd name="connsiteY6" fmla="*/ 6066819 h 6069884"/>
              <a:gd name="connsiteX7" fmla="*/ 7125 w 12559042"/>
              <a:gd name="connsiteY7" fmla="*/ 5495966 h 6069884"/>
              <a:gd name="connsiteX8" fmla="*/ 775 w 12559042"/>
              <a:gd name="connsiteY8" fmla="*/ 205812 h 6069884"/>
              <a:gd name="connsiteX0" fmla="*/ 775 w 11825341"/>
              <a:gd name="connsiteY0" fmla="*/ 211183 h 6075255"/>
              <a:gd name="connsiteX1" fmla="*/ 138726 w 11825341"/>
              <a:gd name="connsiteY1" fmla="*/ 7000 h 6075255"/>
              <a:gd name="connsiteX2" fmla="*/ 11659608 w 11825341"/>
              <a:gd name="connsiteY2" fmla="*/ 15648 h 6075255"/>
              <a:gd name="connsiteX3" fmla="*/ 11810026 w 11825341"/>
              <a:gd name="connsiteY3" fmla="*/ 127881 h 6075255"/>
              <a:gd name="connsiteX4" fmla="*/ 11819551 w 11825341"/>
              <a:gd name="connsiteY4" fmla="*/ 1126893 h 6075255"/>
              <a:gd name="connsiteX5" fmla="*/ 11809581 w 11825341"/>
              <a:gd name="connsiteY5" fmla="*/ 6070170 h 6075255"/>
              <a:gd name="connsiteX6" fmla="*/ 1904026 w 11825341"/>
              <a:gd name="connsiteY6" fmla="*/ 6072190 h 6075255"/>
              <a:gd name="connsiteX7" fmla="*/ 7125 w 11825341"/>
              <a:gd name="connsiteY7" fmla="*/ 5501337 h 6075255"/>
              <a:gd name="connsiteX8" fmla="*/ 775 w 11825341"/>
              <a:gd name="connsiteY8" fmla="*/ 211183 h 6075255"/>
              <a:gd name="connsiteX0" fmla="*/ 775 w 11821813"/>
              <a:gd name="connsiteY0" fmla="*/ 211183 h 6075255"/>
              <a:gd name="connsiteX1" fmla="*/ 138726 w 11821813"/>
              <a:gd name="connsiteY1" fmla="*/ 7000 h 6075255"/>
              <a:gd name="connsiteX2" fmla="*/ 11659608 w 11821813"/>
              <a:gd name="connsiteY2" fmla="*/ 15648 h 6075255"/>
              <a:gd name="connsiteX3" fmla="*/ 11810026 w 11821813"/>
              <a:gd name="connsiteY3" fmla="*/ 127881 h 6075255"/>
              <a:gd name="connsiteX4" fmla="*/ 11819551 w 11821813"/>
              <a:gd name="connsiteY4" fmla="*/ 1126893 h 6075255"/>
              <a:gd name="connsiteX5" fmla="*/ 11809581 w 11821813"/>
              <a:gd name="connsiteY5" fmla="*/ 6070170 h 6075255"/>
              <a:gd name="connsiteX6" fmla="*/ 1904026 w 11821813"/>
              <a:gd name="connsiteY6" fmla="*/ 6072190 h 6075255"/>
              <a:gd name="connsiteX7" fmla="*/ 7125 w 11821813"/>
              <a:gd name="connsiteY7" fmla="*/ 5501337 h 6075255"/>
              <a:gd name="connsiteX8" fmla="*/ 775 w 11821813"/>
              <a:gd name="connsiteY8" fmla="*/ 211183 h 6075255"/>
              <a:gd name="connsiteX0" fmla="*/ 775 w 11821813"/>
              <a:gd name="connsiteY0" fmla="*/ 205812 h 6069884"/>
              <a:gd name="connsiteX1" fmla="*/ 138726 w 11821813"/>
              <a:gd name="connsiteY1" fmla="*/ 1629 h 6069884"/>
              <a:gd name="connsiteX2" fmla="*/ 11659608 w 11821813"/>
              <a:gd name="connsiteY2" fmla="*/ 10277 h 6069884"/>
              <a:gd name="connsiteX3" fmla="*/ 11816376 w 11821813"/>
              <a:gd name="connsiteY3" fmla="*/ 193614 h 6069884"/>
              <a:gd name="connsiteX4" fmla="*/ 11819551 w 11821813"/>
              <a:gd name="connsiteY4" fmla="*/ 1121522 h 6069884"/>
              <a:gd name="connsiteX5" fmla="*/ 11809581 w 11821813"/>
              <a:gd name="connsiteY5" fmla="*/ 6064799 h 6069884"/>
              <a:gd name="connsiteX6" fmla="*/ 1904026 w 11821813"/>
              <a:gd name="connsiteY6" fmla="*/ 6066819 h 6069884"/>
              <a:gd name="connsiteX7" fmla="*/ 7125 w 11821813"/>
              <a:gd name="connsiteY7" fmla="*/ 5495966 h 6069884"/>
              <a:gd name="connsiteX8" fmla="*/ 775 w 11821813"/>
              <a:gd name="connsiteY8" fmla="*/ 205812 h 6069884"/>
              <a:gd name="connsiteX0" fmla="*/ 775 w 11821813"/>
              <a:gd name="connsiteY0" fmla="*/ 205812 h 6069884"/>
              <a:gd name="connsiteX1" fmla="*/ 138726 w 11821813"/>
              <a:gd name="connsiteY1" fmla="*/ 1629 h 6069884"/>
              <a:gd name="connsiteX2" fmla="*/ 11659608 w 11821813"/>
              <a:gd name="connsiteY2" fmla="*/ 10277 h 6069884"/>
              <a:gd name="connsiteX3" fmla="*/ 11816376 w 11821813"/>
              <a:gd name="connsiteY3" fmla="*/ 193614 h 6069884"/>
              <a:gd name="connsiteX4" fmla="*/ 11819551 w 11821813"/>
              <a:gd name="connsiteY4" fmla="*/ 1121522 h 6069884"/>
              <a:gd name="connsiteX5" fmla="*/ 11809581 w 11821813"/>
              <a:gd name="connsiteY5" fmla="*/ 6064799 h 6069884"/>
              <a:gd name="connsiteX6" fmla="*/ 1904026 w 11821813"/>
              <a:gd name="connsiteY6" fmla="*/ 6066819 h 6069884"/>
              <a:gd name="connsiteX7" fmla="*/ 7125 w 11821813"/>
              <a:gd name="connsiteY7" fmla="*/ 5495966 h 6069884"/>
              <a:gd name="connsiteX8" fmla="*/ 775 w 11821813"/>
              <a:gd name="connsiteY8" fmla="*/ 205812 h 6069884"/>
              <a:gd name="connsiteX0" fmla="*/ 775 w 11821813"/>
              <a:gd name="connsiteY0" fmla="*/ 174049 h 6080783"/>
              <a:gd name="connsiteX1" fmla="*/ 138726 w 11821813"/>
              <a:gd name="connsiteY1" fmla="*/ 12528 h 6080783"/>
              <a:gd name="connsiteX2" fmla="*/ 11659608 w 11821813"/>
              <a:gd name="connsiteY2" fmla="*/ 21176 h 6080783"/>
              <a:gd name="connsiteX3" fmla="*/ 11816376 w 11821813"/>
              <a:gd name="connsiteY3" fmla="*/ 204513 h 6080783"/>
              <a:gd name="connsiteX4" fmla="*/ 11819551 w 11821813"/>
              <a:gd name="connsiteY4" fmla="*/ 1132421 h 6080783"/>
              <a:gd name="connsiteX5" fmla="*/ 11809581 w 11821813"/>
              <a:gd name="connsiteY5" fmla="*/ 6075698 h 6080783"/>
              <a:gd name="connsiteX6" fmla="*/ 1904026 w 11821813"/>
              <a:gd name="connsiteY6" fmla="*/ 6077718 h 6080783"/>
              <a:gd name="connsiteX7" fmla="*/ 7125 w 11821813"/>
              <a:gd name="connsiteY7" fmla="*/ 5506865 h 6080783"/>
              <a:gd name="connsiteX8" fmla="*/ 775 w 11821813"/>
              <a:gd name="connsiteY8" fmla="*/ 174049 h 6080783"/>
              <a:gd name="connsiteX0" fmla="*/ 2536 w 11823574"/>
              <a:gd name="connsiteY0" fmla="*/ 174049 h 6080783"/>
              <a:gd name="connsiteX1" fmla="*/ 140487 w 11823574"/>
              <a:gd name="connsiteY1" fmla="*/ 12528 h 6080783"/>
              <a:gd name="connsiteX2" fmla="*/ 11661369 w 11823574"/>
              <a:gd name="connsiteY2" fmla="*/ 21176 h 6080783"/>
              <a:gd name="connsiteX3" fmla="*/ 11818137 w 11823574"/>
              <a:gd name="connsiteY3" fmla="*/ 204513 h 6080783"/>
              <a:gd name="connsiteX4" fmla="*/ 11821312 w 11823574"/>
              <a:gd name="connsiteY4" fmla="*/ 1132421 h 6080783"/>
              <a:gd name="connsiteX5" fmla="*/ 11811342 w 11823574"/>
              <a:gd name="connsiteY5" fmla="*/ 6075698 h 6080783"/>
              <a:gd name="connsiteX6" fmla="*/ 1905787 w 11823574"/>
              <a:gd name="connsiteY6" fmla="*/ 6077718 h 6080783"/>
              <a:gd name="connsiteX7" fmla="*/ 8886 w 11823574"/>
              <a:gd name="connsiteY7" fmla="*/ 5506865 h 6080783"/>
              <a:gd name="connsiteX8" fmla="*/ 2536 w 11823574"/>
              <a:gd name="connsiteY8" fmla="*/ 174049 h 6080783"/>
              <a:gd name="connsiteX0" fmla="*/ 2536 w 11823574"/>
              <a:gd name="connsiteY0" fmla="*/ 163317 h 6070051"/>
              <a:gd name="connsiteX1" fmla="*/ 140487 w 11823574"/>
              <a:gd name="connsiteY1" fmla="*/ 1796 h 6070051"/>
              <a:gd name="connsiteX2" fmla="*/ 11661369 w 11823574"/>
              <a:gd name="connsiteY2" fmla="*/ 10444 h 6070051"/>
              <a:gd name="connsiteX3" fmla="*/ 11818137 w 11823574"/>
              <a:gd name="connsiteY3" fmla="*/ 193781 h 6070051"/>
              <a:gd name="connsiteX4" fmla="*/ 11821312 w 11823574"/>
              <a:gd name="connsiteY4" fmla="*/ 1121689 h 6070051"/>
              <a:gd name="connsiteX5" fmla="*/ 11811342 w 11823574"/>
              <a:gd name="connsiteY5" fmla="*/ 6064966 h 6070051"/>
              <a:gd name="connsiteX6" fmla="*/ 1905787 w 11823574"/>
              <a:gd name="connsiteY6" fmla="*/ 6066986 h 6070051"/>
              <a:gd name="connsiteX7" fmla="*/ 8886 w 11823574"/>
              <a:gd name="connsiteY7" fmla="*/ 5496133 h 6070051"/>
              <a:gd name="connsiteX8" fmla="*/ 2536 w 11823574"/>
              <a:gd name="connsiteY8" fmla="*/ 163317 h 6070051"/>
              <a:gd name="connsiteX0" fmla="*/ 1747 w 11822785"/>
              <a:gd name="connsiteY0" fmla="*/ 163317 h 6070051"/>
              <a:gd name="connsiteX1" fmla="*/ 158748 w 11822785"/>
              <a:gd name="connsiteY1" fmla="*/ 1796 h 6070051"/>
              <a:gd name="connsiteX2" fmla="*/ 11660580 w 11822785"/>
              <a:gd name="connsiteY2" fmla="*/ 10444 h 6070051"/>
              <a:gd name="connsiteX3" fmla="*/ 11817348 w 11822785"/>
              <a:gd name="connsiteY3" fmla="*/ 193781 h 6070051"/>
              <a:gd name="connsiteX4" fmla="*/ 11820523 w 11822785"/>
              <a:gd name="connsiteY4" fmla="*/ 1121689 h 6070051"/>
              <a:gd name="connsiteX5" fmla="*/ 11810553 w 11822785"/>
              <a:gd name="connsiteY5" fmla="*/ 6064966 h 6070051"/>
              <a:gd name="connsiteX6" fmla="*/ 1904998 w 11822785"/>
              <a:gd name="connsiteY6" fmla="*/ 6066986 h 6070051"/>
              <a:gd name="connsiteX7" fmla="*/ 8097 w 11822785"/>
              <a:gd name="connsiteY7" fmla="*/ 5496133 h 6070051"/>
              <a:gd name="connsiteX8" fmla="*/ 1747 w 11822785"/>
              <a:gd name="connsiteY8" fmla="*/ 163317 h 6070051"/>
              <a:gd name="connsiteX0" fmla="*/ 1747 w 11822785"/>
              <a:gd name="connsiteY0" fmla="*/ 163317 h 6069854"/>
              <a:gd name="connsiteX1" fmla="*/ 158748 w 11822785"/>
              <a:gd name="connsiteY1" fmla="*/ 1796 h 6069854"/>
              <a:gd name="connsiteX2" fmla="*/ 11660580 w 11822785"/>
              <a:gd name="connsiteY2" fmla="*/ 10444 h 6069854"/>
              <a:gd name="connsiteX3" fmla="*/ 11817348 w 11822785"/>
              <a:gd name="connsiteY3" fmla="*/ 193781 h 6069854"/>
              <a:gd name="connsiteX4" fmla="*/ 11820523 w 11822785"/>
              <a:gd name="connsiteY4" fmla="*/ 1121689 h 6069854"/>
              <a:gd name="connsiteX5" fmla="*/ 11810553 w 11822785"/>
              <a:gd name="connsiteY5" fmla="*/ 6064966 h 6069854"/>
              <a:gd name="connsiteX6" fmla="*/ 1904998 w 11822785"/>
              <a:gd name="connsiteY6" fmla="*/ 6066986 h 6069854"/>
              <a:gd name="connsiteX7" fmla="*/ 8097 w 11822785"/>
              <a:gd name="connsiteY7" fmla="*/ 5496133 h 6069854"/>
              <a:gd name="connsiteX8" fmla="*/ 1747 w 11822785"/>
              <a:gd name="connsiteY8" fmla="*/ 163317 h 6069854"/>
              <a:gd name="connsiteX0" fmla="*/ 1747 w 11822785"/>
              <a:gd name="connsiteY0" fmla="*/ 163317 h 6071616"/>
              <a:gd name="connsiteX1" fmla="*/ 158748 w 11822785"/>
              <a:gd name="connsiteY1" fmla="*/ 1796 h 6071616"/>
              <a:gd name="connsiteX2" fmla="*/ 11660580 w 11822785"/>
              <a:gd name="connsiteY2" fmla="*/ 10444 h 6071616"/>
              <a:gd name="connsiteX3" fmla="*/ 11817348 w 11822785"/>
              <a:gd name="connsiteY3" fmla="*/ 193781 h 6071616"/>
              <a:gd name="connsiteX4" fmla="*/ 11820523 w 11822785"/>
              <a:gd name="connsiteY4" fmla="*/ 1121689 h 6071616"/>
              <a:gd name="connsiteX5" fmla="*/ 11810553 w 11822785"/>
              <a:gd name="connsiteY5" fmla="*/ 6064966 h 6071616"/>
              <a:gd name="connsiteX6" fmla="*/ 1527173 w 11822785"/>
              <a:gd name="connsiteY6" fmla="*/ 6068764 h 6071616"/>
              <a:gd name="connsiteX7" fmla="*/ 8097 w 11822785"/>
              <a:gd name="connsiteY7" fmla="*/ 5496133 h 6071616"/>
              <a:gd name="connsiteX8" fmla="*/ 1747 w 11822785"/>
              <a:gd name="connsiteY8" fmla="*/ 163317 h 6071616"/>
              <a:gd name="connsiteX0" fmla="*/ 1747 w 11822785"/>
              <a:gd name="connsiteY0" fmla="*/ 163317 h 6072159"/>
              <a:gd name="connsiteX1" fmla="*/ 158748 w 11822785"/>
              <a:gd name="connsiteY1" fmla="*/ 1796 h 6072159"/>
              <a:gd name="connsiteX2" fmla="*/ 11660580 w 11822785"/>
              <a:gd name="connsiteY2" fmla="*/ 10444 h 6072159"/>
              <a:gd name="connsiteX3" fmla="*/ 11817348 w 11822785"/>
              <a:gd name="connsiteY3" fmla="*/ 193781 h 6072159"/>
              <a:gd name="connsiteX4" fmla="*/ 11820523 w 11822785"/>
              <a:gd name="connsiteY4" fmla="*/ 1121689 h 6072159"/>
              <a:gd name="connsiteX5" fmla="*/ 11810553 w 11822785"/>
              <a:gd name="connsiteY5" fmla="*/ 6064966 h 6072159"/>
              <a:gd name="connsiteX6" fmla="*/ 1527173 w 11822785"/>
              <a:gd name="connsiteY6" fmla="*/ 6068764 h 6072159"/>
              <a:gd name="connsiteX7" fmla="*/ 8097 w 11822785"/>
              <a:gd name="connsiteY7" fmla="*/ 5496133 h 6072159"/>
              <a:gd name="connsiteX8" fmla="*/ 1747 w 11822785"/>
              <a:gd name="connsiteY8" fmla="*/ 163317 h 6072159"/>
              <a:gd name="connsiteX0" fmla="*/ 1747 w 11822785"/>
              <a:gd name="connsiteY0" fmla="*/ 163317 h 6072036"/>
              <a:gd name="connsiteX1" fmla="*/ 158748 w 11822785"/>
              <a:gd name="connsiteY1" fmla="*/ 1796 h 6072036"/>
              <a:gd name="connsiteX2" fmla="*/ 11660580 w 11822785"/>
              <a:gd name="connsiteY2" fmla="*/ 10444 h 6072036"/>
              <a:gd name="connsiteX3" fmla="*/ 11817348 w 11822785"/>
              <a:gd name="connsiteY3" fmla="*/ 193781 h 6072036"/>
              <a:gd name="connsiteX4" fmla="*/ 11820523 w 11822785"/>
              <a:gd name="connsiteY4" fmla="*/ 1121689 h 6072036"/>
              <a:gd name="connsiteX5" fmla="*/ 11810553 w 11822785"/>
              <a:gd name="connsiteY5" fmla="*/ 6064966 h 6072036"/>
              <a:gd name="connsiteX6" fmla="*/ 1527173 w 11822785"/>
              <a:gd name="connsiteY6" fmla="*/ 6068764 h 6072036"/>
              <a:gd name="connsiteX7" fmla="*/ 8097 w 11822785"/>
              <a:gd name="connsiteY7" fmla="*/ 5483690 h 6072036"/>
              <a:gd name="connsiteX8" fmla="*/ 1747 w 11822785"/>
              <a:gd name="connsiteY8" fmla="*/ 163317 h 6072036"/>
              <a:gd name="connsiteX0" fmla="*/ 1747 w 11822785"/>
              <a:gd name="connsiteY0" fmla="*/ 163317 h 6071507"/>
              <a:gd name="connsiteX1" fmla="*/ 158748 w 11822785"/>
              <a:gd name="connsiteY1" fmla="*/ 1796 h 6071507"/>
              <a:gd name="connsiteX2" fmla="*/ 11660580 w 11822785"/>
              <a:gd name="connsiteY2" fmla="*/ 10444 h 6071507"/>
              <a:gd name="connsiteX3" fmla="*/ 11817348 w 11822785"/>
              <a:gd name="connsiteY3" fmla="*/ 193781 h 6071507"/>
              <a:gd name="connsiteX4" fmla="*/ 11820523 w 11822785"/>
              <a:gd name="connsiteY4" fmla="*/ 1121689 h 6071507"/>
              <a:gd name="connsiteX5" fmla="*/ 11810553 w 11822785"/>
              <a:gd name="connsiteY5" fmla="*/ 6064966 h 6071507"/>
              <a:gd name="connsiteX6" fmla="*/ 1527173 w 11822785"/>
              <a:gd name="connsiteY6" fmla="*/ 6068764 h 6071507"/>
              <a:gd name="connsiteX7" fmla="*/ 8097 w 11822785"/>
              <a:gd name="connsiteY7" fmla="*/ 5483690 h 6071507"/>
              <a:gd name="connsiteX8" fmla="*/ 1747 w 11822785"/>
              <a:gd name="connsiteY8" fmla="*/ 163317 h 6071507"/>
              <a:gd name="connsiteX0" fmla="*/ 1747 w 11822785"/>
              <a:gd name="connsiteY0" fmla="*/ 163317 h 6071988"/>
              <a:gd name="connsiteX1" fmla="*/ 158748 w 11822785"/>
              <a:gd name="connsiteY1" fmla="*/ 1796 h 6071988"/>
              <a:gd name="connsiteX2" fmla="*/ 11660580 w 11822785"/>
              <a:gd name="connsiteY2" fmla="*/ 10444 h 6071988"/>
              <a:gd name="connsiteX3" fmla="*/ 11817348 w 11822785"/>
              <a:gd name="connsiteY3" fmla="*/ 193781 h 6071988"/>
              <a:gd name="connsiteX4" fmla="*/ 11820523 w 11822785"/>
              <a:gd name="connsiteY4" fmla="*/ 1121689 h 6071988"/>
              <a:gd name="connsiteX5" fmla="*/ 11810553 w 11822785"/>
              <a:gd name="connsiteY5" fmla="*/ 6064966 h 6071988"/>
              <a:gd name="connsiteX6" fmla="*/ 1527173 w 11822785"/>
              <a:gd name="connsiteY6" fmla="*/ 6068764 h 6071988"/>
              <a:gd name="connsiteX7" fmla="*/ 8097 w 11822785"/>
              <a:gd name="connsiteY7" fmla="*/ 5483690 h 6071988"/>
              <a:gd name="connsiteX8" fmla="*/ 1747 w 11822785"/>
              <a:gd name="connsiteY8" fmla="*/ 163317 h 6071988"/>
              <a:gd name="connsiteX0" fmla="*/ 1747 w 11822785"/>
              <a:gd name="connsiteY0" fmla="*/ 163317 h 6071988"/>
              <a:gd name="connsiteX1" fmla="*/ 158748 w 11822785"/>
              <a:gd name="connsiteY1" fmla="*/ 1796 h 6071988"/>
              <a:gd name="connsiteX2" fmla="*/ 11660580 w 11822785"/>
              <a:gd name="connsiteY2" fmla="*/ 10444 h 6071988"/>
              <a:gd name="connsiteX3" fmla="*/ 11817348 w 11822785"/>
              <a:gd name="connsiteY3" fmla="*/ 193781 h 6071988"/>
              <a:gd name="connsiteX4" fmla="*/ 11820523 w 11822785"/>
              <a:gd name="connsiteY4" fmla="*/ 1121689 h 6071988"/>
              <a:gd name="connsiteX5" fmla="*/ 11810553 w 11822785"/>
              <a:gd name="connsiteY5" fmla="*/ 6064966 h 6071988"/>
              <a:gd name="connsiteX6" fmla="*/ 1417636 w 11822785"/>
              <a:gd name="connsiteY6" fmla="*/ 6068764 h 6071988"/>
              <a:gd name="connsiteX7" fmla="*/ 8097 w 11822785"/>
              <a:gd name="connsiteY7" fmla="*/ 5483690 h 6071988"/>
              <a:gd name="connsiteX8" fmla="*/ 1747 w 11822785"/>
              <a:gd name="connsiteY8" fmla="*/ 163317 h 6071988"/>
              <a:gd name="connsiteX0" fmla="*/ 1747 w 11822785"/>
              <a:gd name="connsiteY0" fmla="*/ 163317 h 6068782"/>
              <a:gd name="connsiteX1" fmla="*/ 158748 w 11822785"/>
              <a:gd name="connsiteY1" fmla="*/ 1796 h 6068782"/>
              <a:gd name="connsiteX2" fmla="*/ 11660580 w 11822785"/>
              <a:gd name="connsiteY2" fmla="*/ 10444 h 6068782"/>
              <a:gd name="connsiteX3" fmla="*/ 11817348 w 11822785"/>
              <a:gd name="connsiteY3" fmla="*/ 193781 h 6068782"/>
              <a:gd name="connsiteX4" fmla="*/ 11820523 w 11822785"/>
              <a:gd name="connsiteY4" fmla="*/ 1121689 h 6068782"/>
              <a:gd name="connsiteX5" fmla="*/ 11810553 w 11822785"/>
              <a:gd name="connsiteY5" fmla="*/ 6064966 h 6068782"/>
              <a:gd name="connsiteX6" fmla="*/ 1417636 w 11822785"/>
              <a:gd name="connsiteY6" fmla="*/ 6068764 h 6068782"/>
              <a:gd name="connsiteX7" fmla="*/ 8097 w 11822785"/>
              <a:gd name="connsiteY7" fmla="*/ 5483690 h 6068782"/>
              <a:gd name="connsiteX8" fmla="*/ 1747 w 11822785"/>
              <a:gd name="connsiteY8" fmla="*/ 163317 h 6068782"/>
              <a:gd name="connsiteX0" fmla="*/ 1747 w 11822785"/>
              <a:gd name="connsiteY0" fmla="*/ 161678 h 6067143"/>
              <a:gd name="connsiteX1" fmla="*/ 158748 w 11822785"/>
              <a:gd name="connsiteY1" fmla="*/ 157 h 6067143"/>
              <a:gd name="connsiteX2" fmla="*/ 11660580 w 11822785"/>
              <a:gd name="connsiteY2" fmla="*/ 8805 h 6067143"/>
              <a:gd name="connsiteX3" fmla="*/ 11817348 w 11822785"/>
              <a:gd name="connsiteY3" fmla="*/ 192142 h 6067143"/>
              <a:gd name="connsiteX4" fmla="*/ 11820523 w 11822785"/>
              <a:gd name="connsiteY4" fmla="*/ 1120050 h 6067143"/>
              <a:gd name="connsiteX5" fmla="*/ 11810553 w 11822785"/>
              <a:gd name="connsiteY5" fmla="*/ 6063327 h 6067143"/>
              <a:gd name="connsiteX6" fmla="*/ 1417636 w 11822785"/>
              <a:gd name="connsiteY6" fmla="*/ 6067125 h 6067143"/>
              <a:gd name="connsiteX7" fmla="*/ 8097 w 11822785"/>
              <a:gd name="connsiteY7" fmla="*/ 5482051 h 6067143"/>
              <a:gd name="connsiteX8" fmla="*/ 1747 w 11822785"/>
              <a:gd name="connsiteY8" fmla="*/ 161678 h 6067143"/>
              <a:gd name="connsiteX0" fmla="*/ 1747 w 11824170"/>
              <a:gd name="connsiteY0" fmla="*/ 161678 h 6067143"/>
              <a:gd name="connsiteX1" fmla="*/ 158748 w 11824170"/>
              <a:gd name="connsiteY1" fmla="*/ 157 h 6067143"/>
              <a:gd name="connsiteX2" fmla="*/ 11660580 w 11824170"/>
              <a:gd name="connsiteY2" fmla="*/ 8805 h 6067143"/>
              <a:gd name="connsiteX3" fmla="*/ 11820523 w 11824170"/>
              <a:gd name="connsiteY3" fmla="*/ 192143 h 6067143"/>
              <a:gd name="connsiteX4" fmla="*/ 11820523 w 11824170"/>
              <a:gd name="connsiteY4" fmla="*/ 1120050 h 6067143"/>
              <a:gd name="connsiteX5" fmla="*/ 11810553 w 11824170"/>
              <a:gd name="connsiteY5" fmla="*/ 6063327 h 6067143"/>
              <a:gd name="connsiteX6" fmla="*/ 1417636 w 11824170"/>
              <a:gd name="connsiteY6" fmla="*/ 6067125 h 6067143"/>
              <a:gd name="connsiteX7" fmla="*/ 8097 w 11824170"/>
              <a:gd name="connsiteY7" fmla="*/ 5482051 h 6067143"/>
              <a:gd name="connsiteX8" fmla="*/ 1747 w 11824170"/>
              <a:gd name="connsiteY8" fmla="*/ 161678 h 6067143"/>
              <a:gd name="connsiteX0" fmla="*/ 1747 w 11824170"/>
              <a:gd name="connsiteY0" fmla="*/ 161678 h 6067143"/>
              <a:gd name="connsiteX1" fmla="*/ 158748 w 11824170"/>
              <a:gd name="connsiteY1" fmla="*/ 157 h 6067143"/>
              <a:gd name="connsiteX2" fmla="*/ 11660580 w 11824170"/>
              <a:gd name="connsiteY2" fmla="*/ 8805 h 6067143"/>
              <a:gd name="connsiteX3" fmla="*/ 11820523 w 11824170"/>
              <a:gd name="connsiteY3" fmla="*/ 192143 h 6067143"/>
              <a:gd name="connsiteX4" fmla="*/ 11820523 w 11824170"/>
              <a:gd name="connsiteY4" fmla="*/ 1120050 h 6067143"/>
              <a:gd name="connsiteX5" fmla="*/ 11810553 w 11824170"/>
              <a:gd name="connsiteY5" fmla="*/ 6063327 h 6067143"/>
              <a:gd name="connsiteX6" fmla="*/ 1417636 w 11824170"/>
              <a:gd name="connsiteY6" fmla="*/ 6067125 h 6067143"/>
              <a:gd name="connsiteX7" fmla="*/ 8097 w 11824170"/>
              <a:gd name="connsiteY7" fmla="*/ 5482051 h 6067143"/>
              <a:gd name="connsiteX8" fmla="*/ 1747 w 11824170"/>
              <a:gd name="connsiteY8" fmla="*/ 161678 h 6067143"/>
              <a:gd name="connsiteX0" fmla="*/ 1747 w 11822785"/>
              <a:gd name="connsiteY0" fmla="*/ 161678 h 6067143"/>
              <a:gd name="connsiteX1" fmla="*/ 158748 w 11822785"/>
              <a:gd name="connsiteY1" fmla="*/ 157 h 6067143"/>
              <a:gd name="connsiteX2" fmla="*/ 11660580 w 11822785"/>
              <a:gd name="connsiteY2" fmla="*/ 8805 h 6067143"/>
              <a:gd name="connsiteX3" fmla="*/ 11820523 w 11822785"/>
              <a:gd name="connsiteY3" fmla="*/ 192143 h 6067143"/>
              <a:gd name="connsiteX4" fmla="*/ 11820523 w 11822785"/>
              <a:gd name="connsiteY4" fmla="*/ 1120050 h 6067143"/>
              <a:gd name="connsiteX5" fmla="*/ 11810553 w 11822785"/>
              <a:gd name="connsiteY5" fmla="*/ 6063327 h 6067143"/>
              <a:gd name="connsiteX6" fmla="*/ 1417636 w 11822785"/>
              <a:gd name="connsiteY6" fmla="*/ 6067125 h 6067143"/>
              <a:gd name="connsiteX7" fmla="*/ 8097 w 11822785"/>
              <a:gd name="connsiteY7" fmla="*/ 5482051 h 6067143"/>
              <a:gd name="connsiteX8" fmla="*/ 1747 w 11822785"/>
              <a:gd name="connsiteY8" fmla="*/ 161678 h 606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2785" h="6067143">
                <a:moveTo>
                  <a:pt x="1747" y="161678"/>
                </a:moveTo>
                <a:cubicBezTo>
                  <a:pt x="-9419" y="-21337"/>
                  <a:pt x="31802" y="1855"/>
                  <a:pt x="158748" y="157"/>
                </a:cubicBezTo>
                <a:lnTo>
                  <a:pt x="11660580" y="8805"/>
                </a:lnTo>
                <a:cubicBezTo>
                  <a:pt x="11839967" y="5251"/>
                  <a:pt x="11816091" y="10491"/>
                  <a:pt x="11820523" y="192143"/>
                </a:cubicBezTo>
                <a:cubicBezTo>
                  <a:pt x="11821780" y="388017"/>
                  <a:pt x="11821656" y="162850"/>
                  <a:pt x="11820523" y="1120050"/>
                </a:cubicBezTo>
                <a:cubicBezTo>
                  <a:pt x="11828585" y="1709622"/>
                  <a:pt x="11812670" y="4906106"/>
                  <a:pt x="11810553" y="6063327"/>
                </a:cubicBezTo>
                <a:lnTo>
                  <a:pt x="1417636" y="6067125"/>
                </a:lnTo>
                <a:cubicBezTo>
                  <a:pt x="644049" y="6070006"/>
                  <a:pt x="243522" y="5731592"/>
                  <a:pt x="8097" y="5482051"/>
                </a:cubicBezTo>
                <a:cubicBezTo>
                  <a:pt x="9155" y="3262415"/>
                  <a:pt x="689" y="2381314"/>
                  <a:pt x="1747" y="161678"/>
                </a:cubicBezTo>
                <a:close/>
              </a:path>
            </a:pathLst>
          </a:custGeom>
          <a:solidFill>
            <a:schemeClr val="bg2"/>
          </a:solidFill>
        </p:spPr>
        <p:txBody>
          <a:bodyPr/>
          <a:lstStyle>
            <a:lvl1pPr marL="0" marR="0" indent="0" algn="ctr" defTabSz="914400" rtl="0" eaLnBrk="1" fontAlgn="auto" latinLnBrk="0" hangingPunct="1">
              <a:lnSpc>
                <a:spcPct val="300000"/>
              </a:lnSpc>
              <a:spcBef>
                <a:spcPts val="4200"/>
              </a:spcBef>
              <a:spcAft>
                <a:spcPts val="0"/>
              </a:spcAft>
              <a:buClrTx/>
              <a:buSzTx/>
              <a:buFontTx/>
              <a:buNone/>
              <a:tabLst/>
              <a:defRPr sz="14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300000"/>
              </a:lnSpc>
              <a:spcBef>
                <a:spcPts val="4200"/>
              </a:spcBef>
              <a:spcAft>
                <a:spcPts val="0"/>
              </a:spcAft>
              <a:buClrTx/>
              <a:buSzTx/>
              <a:buFontTx/>
              <a:buNone/>
              <a:tabLst/>
              <a:defRPr/>
            </a:pPr>
            <a:r>
              <a:rPr lang="sv-SE" dirty="0"/>
              <a:t>Klicka på ikonen för att lägga in bild   </a:t>
            </a:r>
          </a:p>
          <a:p>
            <a:pPr marL="0" marR="0" lvl="0" indent="0" algn="ctr" defTabSz="914400" rtl="0" eaLnBrk="1" fontAlgn="auto" latinLnBrk="0" hangingPunct="1">
              <a:lnSpc>
                <a:spcPct val="300000"/>
              </a:lnSpc>
              <a:spcBef>
                <a:spcPts val="4200"/>
              </a:spcBef>
              <a:spcAft>
                <a:spcPts val="0"/>
              </a:spcAft>
              <a:buClrTx/>
              <a:buSzTx/>
              <a:buFontTx/>
              <a:buNone/>
              <a:tabLst/>
              <a:defRPr/>
            </a:pPr>
            <a:r>
              <a:rPr lang="sv-SE" dirty="0"/>
              <a:t>   </a:t>
            </a:r>
          </a:p>
          <a:p>
            <a:endParaRPr lang="sv-SE" dirty="0"/>
          </a:p>
        </p:txBody>
      </p:sp>
      <p:sp>
        <p:nvSpPr>
          <p:cNvPr id="6" name="Platshållare för text 8">
            <a:extLst>
              <a:ext uri="{FF2B5EF4-FFF2-40B4-BE49-F238E27FC236}">
                <a16:creationId xmlns:a16="http://schemas.microsoft.com/office/drawing/2014/main" id="{E622E4C8-152B-42E0-8E3F-85BC4C913B8B}"/>
              </a:ext>
            </a:extLst>
          </p:cNvPr>
          <p:cNvSpPr>
            <a:spLocks noGrp="1"/>
          </p:cNvSpPr>
          <p:nvPr>
            <p:ph type="body" sz="quarter" idx="11" hasCustomPrompt="1"/>
          </p:nvPr>
        </p:nvSpPr>
        <p:spPr>
          <a:xfrm>
            <a:off x="1410537" y="6371498"/>
            <a:ext cx="6713034" cy="276893"/>
          </a:xfrm>
          <a:prstGeom prst="rect">
            <a:avLst/>
          </a:prstGeom>
        </p:spPr>
        <p:txBody>
          <a:bodyPr/>
          <a:lstStyle>
            <a:lvl1pPr marL="0" indent="0">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sv-SE" dirty="0"/>
              <a:t>Klicka här för att lägga in datum, författare och </a:t>
            </a:r>
            <a:r>
              <a:rPr lang="sv-SE" dirty="0" err="1"/>
              <a:t>ev</a:t>
            </a:r>
            <a:r>
              <a:rPr lang="sv-SE" dirty="0"/>
              <a:t> projektbeskrivning</a:t>
            </a:r>
          </a:p>
        </p:txBody>
      </p:sp>
    </p:spTree>
    <p:extLst>
      <p:ext uri="{BB962C8B-B14F-4D97-AF65-F5344CB8AC3E}">
        <p14:creationId xmlns:p14="http://schemas.microsoft.com/office/powerpoint/2010/main" val="3517351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5"/>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21EE4F49-EC76-4C2C-9B73-2EBF0DD89402}" type="datetime1">
              <a:rPr lang="sv-SE" smtClean="0"/>
              <a:pPr/>
              <a:t>2025-04-15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621185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innehåll 7"/>
          <p:cNvSpPr>
            <a:spLocks noGrp="1"/>
          </p:cNvSpPr>
          <p:nvPr>
            <p:ph sz="quarter" idx="13"/>
          </p:nvPr>
        </p:nvSpPr>
        <p:spPr>
          <a:xfrm>
            <a:off x="1068918" y="2139351"/>
            <a:ext cx="4547029" cy="3632799"/>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a:t>Klicka på ikonen för att lägga till en bild</a:t>
            </a:r>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37381714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232720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4073139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dirty="0"/>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00304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om med logga">
    <p:bg>
      <p:bgPr>
        <a:solidFill>
          <a:srgbClr val="DFEF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2025-04-15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61150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99195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5"/>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5"/>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5"/>
                </a:solidFill>
              </a:defRPr>
            </a:lvl1pPr>
          </a:lstStyle>
          <a:p>
            <a:r>
              <a:rPr lang="sv-SE"/>
              <a:t>Klicka på ikonen för att lägga till en bild</a:t>
            </a:r>
          </a:p>
        </p:txBody>
      </p:sp>
    </p:spTree>
    <p:extLst>
      <p:ext uri="{BB962C8B-B14F-4D97-AF65-F5344CB8AC3E}">
        <p14:creationId xmlns:p14="http://schemas.microsoft.com/office/powerpoint/2010/main" val="3545697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852164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prstGeom prst="rect">
            <a:avLst/>
          </a:prstGeom>
          <a:solidFill>
            <a:srgbClr val="BDDBD2"/>
          </a:solidFill>
        </p:spPr>
        <p:txBody>
          <a:bodyPr lIns="0" tIns="0" rIns="0" bIns="0"/>
          <a:lstStyle>
            <a:lvl1pPr marL="0" indent="0">
              <a:buNone/>
              <a:defRPr sz="2000">
                <a:solidFill>
                  <a:srgbClr val="BDDBD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5"/>
                </a:solidFill>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Tree>
    <p:extLst>
      <p:ext uri="{BB962C8B-B14F-4D97-AF65-F5344CB8AC3E}">
        <p14:creationId xmlns:p14="http://schemas.microsoft.com/office/powerpoint/2010/main" val="2593401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5"/>
          </a:solidFill>
        </p:spPr>
        <p:txBody>
          <a:bodyPr/>
          <a:lstStyle>
            <a:lvl1pPr marL="0" inden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684047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5"/>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5"/>
                </a:solidFill>
              </a:defRPr>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5"/>
                </a:solidFill>
              </a:defRPr>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85026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65098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4073139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975968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tx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tx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tx1"/>
                </a:solidFill>
              </a:defRPr>
            </a:lvl1pPr>
          </a:lstStyle>
          <a:p>
            <a:pPr lvl="0"/>
            <a:r>
              <a:rPr lang="sv-SE"/>
              <a:t> </a:t>
            </a:r>
          </a:p>
        </p:txBody>
      </p:sp>
    </p:spTree>
    <p:extLst>
      <p:ext uri="{BB962C8B-B14F-4D97-AF65-F5344CB8AC3E}">
        <p14:creationId xmlns:p14="http://schemas.microsoft.com/office/powerpoint/2010/main" val="3977839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6E9020EF-984C-486A-898E-1ED7325E1C64}" type="datetime1">
              <a:rPr lang="sv-SE" smtClean="0"/>
              <a:pPr/>
              <a:t>2025-04-15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55812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58E89344-CD34-4286-AAC5-3EF9AF06EAFC}" type="datetime1">
              <a:rPr lang="sv-SE" smtClean="0"/>
              <a:pPr/>
              <a:t>2025-04-15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2089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DFEF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1279914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08652C4B-B8AE-4DA5-BC52-342EBCBE08BA}" type="datetime1">
              <a:rPr lang="sv-SE" smtClean="0"/>
              <a:pPr/>
              <a:t>2025-04-15</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47659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5D05FCD3-3492-4FFB-A5C1-DA3BA36D4976}"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591636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tx1"/>
                </a:solidFill>
              </a:defRPr>
            </a:lvl1pPr>
            <a:lvl2pPr>
              <a:buSzPct val="120000"/>
              <a:defRPr/>
            </a:lvl2pPr>
            <a:lvl3pPr>
              <a:buSzPct val="120000"/>
              <a:defRPr/>
            </a:lvl3pPr>
            <a:lvl4pPr>
              <a:buSzPct val="120000"/>
              <a:defRPr/>
            </a:lvl4pPr>
            <a:lvl5pPr>
              <a:buSzPct val="120000"/>
              <a:defRPr/>
            </a:lvl5pPr>
          </a:lstStyle>
          <a:p>
            <a:pPr lvl="0"/>
            <a:r>
              <a:rPr lang="sv-SE" dirty="0"/>
              <a:t>Punkt</a:t>
            </a:r>
          </a:p>
          <a:p>
            <a:pPr lvl="0"/>
            <a:r>
              <a:rPr lang="sv-SE" dirty="0"/>
              <a:t>Punkt</a:t>
            </a:r>
          </a:p>
          <a:p>
            <a:pPr lvl="0"/>
            <a:r>
              <a:rPr lang="sv-SE" dirty="0"/>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141E8FB7-B1A9-4218-A760-3AA9472286D6}" type="datetime1">
              <a:rPr lang="sv-SE" smtClean="0"/>
              <a:pPr/>
              <a:t>2025-04-15</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12739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SzPct val="100000"/>
              <a:buFont typeface="Arial" panose="020B0604020202020204" pitchFamily="34" charset="0"/>
              <a:buNone/>
              <a:defRPr lang="sv-SE" sz="2000" dirty="0">
                <a:solidFill>
                  <a:schemeClr val="tx1"/>
                </a:solidFill>
              </a:defRPr>
            </a:lvl1pPr>
          </a:lstStyle>
          <a:p>
            <a:pPr lvl="0">
              <a:spcBef>
                <a:spcPts val="1400"/>
              </a:spcBef>
            </a:pPr>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3364698-0835-423A-9948-E889C242C3D0}"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270926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16495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0D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552234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590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352395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dirty="0"/>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2025-04-15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799421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tx1"/>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21EE4F49-EC76-4C2C-9B73-2EBF0DD89402}" type="datetime1">
              <a:rPr lang="sv-SE" smtClean="0"/>
              <a:pPr/>
              <a:t>2025-04-15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98364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DFEF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5"/>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5"/>
                </a:solidFill>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5"/>
                </a:solidFill>
              </a:defRPr>
            </a:lvl1pPr>
          </a:lstStyle>
          <a:p>
            <a:pPr lvl="0"/>
            <a:r>
              <a:rPr lang="sv-SE"/>
              <a:t> </a:t>
            </a:r>
          </a:p>
        </p:txBody>
      </p:sp>
    </p:spTree>
    <p:extLst>
      <p:ext uri="{BB962C8B-B14F-4D97-AF65-F5344CB8AC3E}">
        <p14:creationId xmlns:p14="http://schemas.microsoft.com/office/powerpoint/2010/main" val="8939926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27813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7F2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2025-04-15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1902130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657645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802318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0D7BF"/>
          </a:solidFill>
        </p:spPr>
        <p:txBody>
          <a:bodyPr/>
          <a:lstStyle>
            <a:lvl1pPr marL="0" indent="0">
              <a:buNone/>
              <a:defRPr sz="2000">
                <a:solidFill>
                  <a:srgbClr val="F0D7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tx1"/>
                </a:solidFill>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Tree>
    <p:extLst>
      <p:ext uri="{BB962C8B-B14F-4D97-AF65-F5344CB8AC3E}">
        <p14:creationId xmlns:p14="http://schemas.microsoft.com/office/powerpoint/2010/main" val="1628833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prstGeom prst="rect">
            <a:avLst/>
          </a:prstGeo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249401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45391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2025-04-15</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31637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128118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2025-04-15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101254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5"/>
                </a:solidFill>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5"/>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6E9020EF-984C-486A-898E-1ED7325E1C64}" type="datetime1">
              <a:rPr lang="sv-SE" smtClean="0"/>
              <a:pPr/>
              <a:t>2025-04-15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35297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2025-04-15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1319508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2025-04-15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2892583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2025-04-15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22810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2025-04-15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6926661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17838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58267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2025-04-15</a:t>
            </a:fld>
            <a:endParaRPr lang="sv-SE" dirty="0"/>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329103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12210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3"/>
                </a:solidFill>
                <a:latin typeface="AvenirNext LT Pro Bold"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2025-04-15</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522793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02985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5"/>
                </a:solidFill>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5"/>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58E89344-CD34-4286-AAC5-3EF9AF06EAFC}" type="datetime1">
              <a:rPr lang="sv-SE" smtClean="0"/>
              <a:pPr/>
              <a:t>2025-04-15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077362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20258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64762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2025-04-15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272451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2025-04-15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524293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396765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2025-04-15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736249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7601526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08637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2986538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2025-04-15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395460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5"/>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08652C4B-B8AE-4DA5-BC52-342EBCBE08BA}"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285297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89410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2025-04-15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22778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a:solidFill>
                  <a:schemeClr val="tx1"/>
                </a:solidFill>
                <a:latin typeface="AvenirNext LT Pro Regular" panose="020B07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6E9020EF-984C-486A-898E-1ED7325E1C64}" type="datetime1">
              <a:rPr lang="sv-SE" smtClean="0"/>
              <a:pPr/>
              <a:t>2025-04-15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08424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vert="horz" lIns="91440" tIns="45720" rIns="91440" bIns="45720" rtlCol="0">
            <a:noAutofit/>
          </a:bodyPr>
          <a:lstStyle>
            <a:lvl1pPr>
              <a:defRPr lang="sv-SE" sz="2200"/>
            </a:lvl1pPr>
          </a:lstStyle>
          <a:p>
            <a:pPr marL="228600" lvl="0" indent="-228600"/>
            <a:r>
              <a:rPr lang="sv-SE" dirty="0"/>
              <a:t>Punkt</a:t>
            </a:r>
          </a:p>
          <a:p>
            <a:pPr marL="228600" lvl="0" indent="-228600"/>
            <a:r>
              <a:rPr lang="sv-SE" dirty="0"/>
              <a:t>Punkt</a:t>
            </a:r>
          </a:p>
          <a:p>
            <a:pPr marL="228600" lvl="0" indent="-228600"/>
            <a:r>
              <a:rPr lang="sv-SE" dirty="0"/>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141E8FB7-B1A9-4218-A760-3AA9472286D6}" type="datetime1">
              <a:rPr lang="sv-SE" smtClean="0"/>
              <a:pPr/>
              <a:t>2025-04-15</a:t>
            </a:fld>
            <a:endParaRPr lang="sv-SE" dirty="0"/>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658063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a:lvl1pPr>
          </a:lstStyle>
          <a:p>
            <a:pPr marL="228600" lvl="0" indent="-228600"/>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a:lvl1pPr>
          </a:lstStyle>
          <a:p>
            <a:pPr marL="228600" lvl="0" indent="-228600"/>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2025-04-15</a:t>
            </a:fld>
            <a:endParaRPr lang="sv-SE" dirty="0"/>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47717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a:lvl1pPr>
          </a:lstStyle>
          <a:p>
            <a:pPr marL="228600" lvl="0" indent="-228600"/>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vert="horz" lIns="91440" tIns="45720" rIns="91440" bIns="45720" rtlCol="0">
            <a:noAutofit/>
          </a:bodyPr>
          <a:lstStyle>
            <a:lvl1pPr>
              <a:defRPr lang="sv-SE" sz="2200"/>
            </a:lvl1pPr>
          </a:lstStyle>
          <a:p>
            <a:pPr marL="228600" lvl="0" indent="-228600"/>
            <a:r>
              <a:rPr lang="sv-SE" dirty="0"/>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2025-04-15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1852026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tx1"/>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21EE4F49-EC76-4C2C-9B73-2EBF0DD89402}" type="datetime1">
              <a:rPr lang="sv-SE" smtClean="0"/>
              <a:pPr/>
              <a:t>2025-04-15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678353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23100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ubrikbild 1 - rosa">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2025-04-15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Rektangel 8">
            <a:extLst>
              <a:ext uri="{FF2B5EF4-FFF2-40B4-BE49-F238E27FC236}">
                <a16:creationId xmlns:a16="http://schemas.microsoft.com/office/drawing/2014/main" id="{71DCAE3A-3628-AA66-EE6F-ACBB01D59A31}"/>
              </a:ext>
            </a:extLst>
          </p:cNvPr>
          <p:cNvSpPr/>
          <p:nvPr userDrawn="1"/>
        </p:nvSpPr>
        <p:spPr>
          <a:xfrm>
            <a:off x="407892" y="311234"/>
            <a:ext cx="430307" cy="547200"/>
          </a:xfrm>
          <a:prstGeom prst="rect">
            <a:avLst/>
          </a:prstGeom>
          <a:solidFill>
            <a:srgbClr val="FF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E0A9DF07-650B-EA03-2AC8-F9788F6C70C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67421"/>
          <a:stretch/>
        </p:blipFill>
        <p:spPr>
          <a:xfrm>
            <a:off x="407892" y="311234"/>
            <a:ext cx="430307" cy="547200"/>
          </a:xfrm>
          <a:prstGeom prst="rect">
            <a:avLst/>
          </a:prstGeom>
        </p:spPr>
      </p:pic>
    </p:spTree>
    <p:extLst>
      <p:ext uri="{BB962C8B-B14F-4D97-AF65-F5344CB8AC3E}">
        <p14:creationId xmlns:p14="http://schemas.microsoft.com/office/powerpoint/2010/main" val="2680019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vsnittsrubrik 1 - rosa">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2025-04-15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Rektangel 6">
            <a:extLst>
              <a:ext uri="{FF2B5EF4-FFF2-40B4-BE49-F238E27FC236}">
                <a16:creationId xmlns:a16="http://schemas.microsoft.com/office/drawing/2014/main" id="{E02A5F06-A57A-2368-EC74-BCE598B2B4DF}"/>
              </a:ext>
            </a:extLst>
          </p:cNvPr>
          <p:cNvSpPr/>
          <p:nvPr userDrawn="1"/>
        </p:nvSpPr>
        <p:spPr>
          <a:xfrm>
            <a:off x="407892" y="311234"/>
            <a:ext cx="430307" cy="547200"/>
          </a:xfrm>
          <a:prstGeom prst="rect">
            <a:avLst/>
          </a:prstGeom>
          <a:solidFill>
            <a:srgbClr val="FF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8" name="Bildobjekt 7">
            <a:extLst>
              <a:ext uri="{FF2B5EF4-FFF2-40B4-BE49-F238E27FC236}">
                <a16:creationId xmlns:a16="http://schemas.microsoft.com/office/drawing/2014/main" id="{DB6F0DDD-E13C-73A1-C740-024489736CA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67421"/>
          <a:stretch/>
        </p:blipFill>
        <p:spPr>
          <a:xfrm>
            <a:off x="407892" y="311234"/>
            <a:ext cx="430307" cy="547200"/>
          </a:xfrm>
          <a:prstGeom prst="rect">
            <a:avLst/>
          </a:prstGeom>
        </p:spPr>
      </p:pic>
    </p:spTree>
    <p:extLst>
      <p:ext uri="{BB962C8B-B14F-4D97-AF65-F5344CB8AC3E}">
        <p14:creationId xmlns:p14="http://schemas.microsoft.com/office/powerpoint/2010/main" val="1046074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5"/>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5D05FCD3-3492-4FFB-A5C1-DA3BA36D4976}" type="datetime1">
              <a:rPr lang="sv-SE" smtClean="0"/>
              <a:pPr/>
              <a:t>2025-04-15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03238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ubrik och innehåll - rosa">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vert="horz" lIns="91440" tIns="45720" rIns="91440" bIns="45720" rtlCol="0">
            <a:noAutofit/>
          </a:bodyPr>
          <a:lstStyle>
            <a:lvl1pPr>
              <a:defRPr lang="sv-SE" sz="2200">
                <a:solidFill>
                  <a:schemeClr val="accent3"/>
                </a:solidFill>
              </a:defRPr>
            </a:lvl1pPr>
          </a:lstStyle>
          <a:p>
            <a:pPr marL="228600" lvl="0" indent="-228600"/>
            <a:r>
              <a:rPr lang="sv-SE"/>
              <a:t>Punkt</a:t>
            </a:r>
          </a:p>
          <a:p>
            <a:pPr marL="228600" lvl="0" indent="-228600"/>
            <a:r>
              <a:rPr lang="sv-SE"/>
              <a:t>Punkt</a:t>
            </a:r>
          </a:p>
          <a:p>
            <a:pPr marL="228600" lvl="0" indent="-22860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2025-04-15</a:t>
            </a:fld>
            <a:endParaRPr lang="sv-SE" dirty="0"/>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Rektangel 6">
            <a:extLst>
              <a:ext uri="{FF2B5EF4-FFF2-40B4-BE49-F238E27FC236}">
                <a16:creationId xmlns:a16="http://schemas.microsoft.com/office/drawing/2014/main" id="{16D812B9-F6A9-571C-D1A1-7D9617D65E8F}"/>
              </a:ext>
            </a:extLst>
          </p:cNvPr>
          <p:cNvSpPr/>
          <p:nvPr userDrawn="1"/>
        </p:nvSpPr>
        <p:spPr>
          <a:xfrm>
            <a:off x="407892" y="311234"/>
            <a:ext cx="430307" cy="547200"/>
          </a:xfrm>
          <a:prstGeom prst="rect">
            <a:avLst/>
          </a:prstGeom>
          <a:solidFill>
            <a:srgbClr val="FF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8" name="Bildobjekt 7">
            <a:extLst>
              <a:ext uri="{FF2B5EF4-FFF2-40B4-BE49-F238E27FC236}">
                <a16:creationId xmlns:a16="http://schemas.microsoft.com/office/drawing/2014/main" id="{95D3BEF7-130A-3CB2-523D-66CDDAC9628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67421"/>
          <a:stretch/>
        </p:blipFill>
        <p:spPr>
          <a:xfrm>
            <a:off x="407892" y="311234"/>
            <a:ext cx="430307" cy="547200"/>
          </a:xfrm>
          <a:prstGeom prst="rect">
            <a:avLst/>
          </a:prstGeom>
        </p:spPr>
      </p:pic>
    </p:spTree>
    <p:extLst>
      <p:ext uri="{BB962C8B-B14F-4D97-AF65-F5344CB8AC3E}">
        <p14:creationId xmlns:p14="http://schemas.microsoft.com/office/powerpoint/2010/main" val="17100505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ubrik och två delar - rosa">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a:solidFill>
                  <a:schemeClr val="accent3"/>
                </a:solidFill>
              </a:defRPr>
            </a:lvl1pPr>
          </a:lstStyle>
          <a:p>
            <a:pPr marL="228600" lvl="0" indent="-228600"/>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a:solidFill>
                  <a:schemeClr val="accent3"/>
                </a:solidFill>
              </a:defRPr>
            </a:lvl1pPr>
          </a:lstStyle>
          <a:p>
            <a:pPr marL="228600" lvl="0" indent="-228600"/>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2025-04-15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Rektangel 7">
            <a:extLst>
              <a:ext uri="{FF2B5EF4-FFF2-40B4-BE49-F238E27FC236}">
                <a16:creationId xmlns:a16="http://schemas.microsoft.com/office/drawing/2014/main" id="{8E75080E-8CC5-BCE8-E07D-BCE231AD17CE}"/>
              </a:ext>
            </a:extLst>
          </p:cNvPr>
          <p:cNvSpPr/>
          <p:nvPr userDrawn="1"/>
        </p:nvSpPr>
        <p:spPr>
          <a:xfrm>
            <a:off x="407892" y="311234"/>
            <a:ext cx="430307" cy="547200"/>
          </a:xfrm>
          <a:prstGeom prst="rect">
            <a:avLst/>
          </a:prstGeom>
          <a:solidFill>
            <a:srgbClr val="FF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DC08BD5B-DB82-C368-6D6C-E2CBFC0B615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67421"/>
          <a:stretch/>
        </p:blipFill>
        <p:spPr>
          <a:xfrm>
            <a:off x="407892" y="311234"/>
            <a:ext cx="430307" cy="547200"/>
          </a:xfrm>
          <a:prstGeom prst="rect">
            <a:avLst/>
          </a:prstGeom>
        </p:spPr>
      </p:pic>
    </p:spTree>
    <p:extLst>
      <p:ext uri="{BB962C8B-B14F-4D97-AF65-F5344CB8AC3E}">
        <p14:creationId xmlns:p14="http://schemas.microsoft.com/office/powerpoint/2010/main" val="1159314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 rosa">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solidFill>
                  <a:schemeClr val="accent3"/>
                </a:solidFill>
              </a:defRPr>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a:solidFill>
                  <a:schemeClr val="accent3"/>
                </a:solidFill>
              </a:defRPr>
            </a:lvl1pPr>
          </a:lstStyle>
          <a:p>
            <a:pPr marL="228600" lvl="0" indent="-228600"/>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vert="horz" lIns="91440" tIns="45720" rIns="91440" bIns="45720" rtlCol="0">
            <a:noAutofit/>
          </a:bodyPr>
          <a:lstStyle>
            <a:lvl1pPr>
              <a:defRPr lang="sv-SE" sz="2200">
                <a:solidFill>
                  <a:schemeClr val="accent3"/>
                </a:solidFill>
              </a:defRPr>
            </a:lvl1pPr>
          </a:lstStyle>
          <a:p>
            <a:pPr marL="228600" lvl="0" indent="-22860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val="1"/>
              </a:ext>
            </a:extLst>
          </p:cNvPr>
          <p:cNvSpPr>
            <a:spLocks noGrp="1"/>
          </p:cNvSpPr>
          <p:nvPr>
            <p:ph type="dt" sz="half" idx="10"/>
          </p:nvPr>
        </p:nvSpPr>
        <p:spPr/>
        <p:txBody>
          <a:bodyPr>
            <a:noAutofit/>
          </a:bodyPr>
          <a:lstStyle>
            <a:lvl1pPr>
              <a:defRPr>
                <a:solidFill>
                  <a:schemeClr val="accent3"/>
                </a:solidFill>
              </a:defRPr>
            </a:lvl1pPr>
          </a:lstStyle>
          <a:p>
            <a:fld id="{7F208342-5794-471C-9928-C29A6B39020D}" type="datetime1">
              <a:rPr lang="sv-SE" smtClean="0"/>
              <a:pPr/>
              <a:t>2025-04-15</a:t>
            </a:fld>
            <a:endParaRPr lang="sv-SE" dirty="0"/>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val="1"/>
              </a:ext>
            </a:extLst>
          </p:cNvPr>
          <p:cNvSpPr>
            <a:spLocks noGrp="1"/>
          </p:cNvSpPr>
          <p:nvPr>
            <p:ph type="ftr" sz="quarter" idx="11"/>
          </p:nvPr>
        </p:nvSpPr>
        <p:spPr/>
        <p:txBody>
          <a:bodyPr>
            <a:noAutofit/>
          </a:bodyPr>
          <a:lstStyle>
            <a:lvl1pPr>
              <a:defRPr>
                <a:solidFill>
                  <a:schemeClr val="accent3"/>
                </a:solidFill>
              </a:defRPr>
            </a:lvl1p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lvl1pPr>
              <a:defRPr>
                <a:solidFill>
                  <a:schemeClr val="accent3"/>
                </a:solidFill>
              </a:defRPr>
            </a:lvl1pPr>
          </a:lstStyle>
          <a:p>
            <a:fld id="{0EA8761A-F05C-4F01-AE76-2EF79F772060}" type="slidenum">
              <a:rPr lang="sv-SE" smtClean="0"/>
              <a:pPr/>
              <a:t>‹#›</a:t>
            </a:fld>
            <a:endParaRPr lang="sv-SE"/>
          </a:p>
        </p:txBody>
      </p:sp>
      <p:sp>
        <p:nvSpPr>
          <p:cNvPr id="10" name="Rektangel 9">
            <a:extLst>
              <a:ext uri="{FF2B5EF4-FFF2-40B4-BE49-F238E27FC236}">
                <a16:creationId xmlns:a16="http://schemas.microsoft.com/office/drawing/2014/main" id="{59152872-06B6-26CB-75F6-53668215E8C0}"/>
              </a:ext>
            </a:extLst>
          </p:cNvPr>
          <p:cNvSpPr/>
          <p:nvPr userDrawn="1"/>
        </p:nvSpPr>
        <p:spPr>
          <a:xfrm>
            <a:off x="407892" y="311234"/>
            <a:ext cx="430307" cy="547200"/>
          </a:xfrm>
          <a:prstGeom prst="rect">
            <a:avLst/>
          </a:prstGeom>
          <a:solidFill>
            <a:srgbClr val="FF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a:extLst>
              <a:ext uri="{FF2B5EF4-FFF2-40B4-BE49-F238E27FC236}">
                <a16:creationId xmlns:a16="http://schemas.microsoft.com/office/drawing/2014/main" id="{3490D183-736B-01C7-1E11-2F160058BA2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67421"/>
          <a:stretch/>
        </p:blipFill>
        <p:spPr>
          <a:xfrm>
            <a:off x="407892" y="311234"/>
            <a:ext cx="430307" cy="547200"/>
          </a:xfrm>
          <a:prstGeom prst="rect">
            <a:avLst/>
          </a:prstGeom>
        </p:spPr>
      </p:pic>
    </p:spTree>
    <p:extLst>
      <p:ext uri="{BB962C8B-B14F-4D97-AF65-F5344CB8AC3E}">
        <p14:creationId xmlns:p14="http://schemas.microsoft.com/office/powerpoint/2010/main" val="8236313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2025-04-15</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722986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2025-04-15</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0438203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2025-04-15</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041579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2025-04-15</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1264316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2025-04-15</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488164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2025-04-15</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825033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2025-04-15</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02074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5"/>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5"/>
                </a:solidFill>
              </a:defRPr>
            </a:lvl1pPr>
            <a:lvl2pPr>
              <a:buSzPct val="120000"/>
              <a:defRPr/>
            </a:lvl2pPr>
            <a:lvl3pPr>
              <a:buSzPct val="120000"/>
              <a:defRPr/>
            </a:lvl3pPr>
            <a:lvl4pPr>
              <a:buSzPct val="120000"/>
              <a:defRPr/>
            </a:lvl4pPr>
            <a:lvl5pPr>
              <a:buSzPct val="120000"/>
              <a:defRPr/>
            </a:lvl5pPr>
          </a:lstStyle>
          <a:p>
            <a:pPr lvl="0"/>
            <a:r>
              <a:rPr lang="sv-SE" dirty="0"/>
              <a:t>Punkt</a:t>
            </a:r>
          </a:p>
          <a:p>
            <a:pPr lvl="0"/>
            <a:r>
              <a:rPr lang="sv-SE" dirty="0"/>
              <a:t>Punkt</a:t>
            </a:r>
          </a:p>
          <a:p>
            <a:pPr lvl="0"/>
            <a:r>
              <a:rPr lang="sv-SE" dirty="0"/>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5"/>
                </a:solidFill>
              </a:defRPr>
            </a:lvl1pPr>
          </a:lstStyle>
          <a:p>
            <a:fld id="{141E8FB7-B1A9-4218-A760-3AA9472286D6}" type="datetime1">
              <a:rPr lang="sv-SE" smtClean="0"/>
              <a:pPr/>
              <a:t>2025-04-15</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06093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2025-04-15</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94309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56662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53381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838484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5535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49263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905466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770206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3762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8753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1.png"/><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image" Target="../media/image1.png"/><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4.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image" Target="../media/image5.jpg"/><Relationship Id="rId4" Type="http://schemas.openxmlformats.org/officeDocument/2006/relationships/slideLayout" Target="../slideLayouts/slideLayout8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6.png"/><Relationship Id="rId2" Type="http://schemas.openxmlformats.org/officeDocument/2006/relationships/slideLayout" Target="../slideLayouts/slideLayout92.xml"/><Relationship Id="rId16" Type="http://schemas.openxmlformats.org/officeDocument/2006/relationships/theme" Target="../theme/theme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08.xml"/><Relationship Id="rId7" Type="http://schemas.openxmlformats.org/officeDocument/2006/relationships/image" Target="../media/image8.emf"/><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7.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image" Target="../media/image1.png"/><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theme" Target="../theme/theme8.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image" Target="../media/image1.png"/><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theme" Target="../theme/theme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FEF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5"/>
                </a:solidFill>
                <a:latin typeface="AvenirNext LT Pro Regular" panose="020B0504020202020204" pitchFamily="34" charset="77"/>
              </a:defRPr>
            </a:lvl1pPr>
          </a:lstStyle>
          <a:p>
            <a:fld id="{5F6B0470-A8C6-4E2F-A7E4-2127E15D3394}" type="datetime1">
              <a:rPr lang="sv-SE" smtClean="0"/>
              <a:pPr/>
              <a:t>2025-04-15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5"/>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5"/>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372247015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6" r:id="rId11"/>
    <p:sldLayoutId id="2147483802" r:id="rId12"/>
    <p:sldLayoutId id="2147483803" r:id="rId13"/>
    <p:sldLayoutId id="2147483757" r:id="rId14"/>
    <p:sldLayoutId id="2147483758" r:id="rId15"/>
    <p:sldLayoutId id="2147483754" r:id="rId16"/>
    <p:sldLayoutId id="2147483753" r:id="rId17"/>
    <p:sldLayoutId id="2147483801" r:id="rId18"/>
    <p:sldLayoutId id="2147483759" r:id="rId19"/>
    <p:sldLayoutId id="2147483760" r:id="rId20"/>
    <p:sldLayoutId id="2147483799" r:id="rId21"/>
    <p:sldLayoutId id="2147483800" r:id="rId22"/>
    <p:sldLayoutId id="2147483900" r:id="rId23"/>
  </p:sldLayoutIdLst>
  <p:hf sldNum="0" hdr="0" ftr="0" dt="0"/>
  <p:txStyles>
    <p:titleStyle>
      <a:lvl1pPr algn="l" defTabSz="914400" rtl="0" eaLnBrk="1" latinLnBrk="0" hangingPunct="1">
        <a:lnSpc>
          <a:spcPct val="90000"/>
        </a:lnSpc>
        <a:spcBef>
          <a:spcPct val="0"/>
        </a:spcBef>
        <a:buNone/>
        <a:defRPr sz="4400" b="1" i="0" kern="1200">
          <a:solidFill>
            <a:schemeClr val="accent5"/>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7F2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tx1"/>
                </a:solidFill>
                <a:latin typeface="AvenirNext LT Pro Regular" panose="020B0504020202020204" pitchFamily="34" charset="77"/>
              </a:defRPr>
            </a:lvl1pPr>
          </a:lstStyle>
          <a:p>
            <a:fld id="{5F6B0470-A8C6-4E2F-A7E4-2127E15D3394}" type="datetime1">
              <a:rPr lang="sv-SE" smtClean="0"/>
              <a:pPr/>
              <a:t>2025-04-15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tx1"/>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tx1"/>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3036179984"/>
      </p:ext>
    </p:extLst>
  </p:cSld>
  <p:clrMap bg1="lt1" tx1="dk1" bg2="lt2" tx2="dk2" accent1="accent1" accent2="accent2" accent3="accent3" accent4="accent4" accent5="accent5" accent6="accent6" hlink="hlink" folHlink="folHlink"/>
  <p:sldLayoutIdLst>
    <p:sldLayoutId id="2147483987" r:id="rId1"/>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2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tx1"/>
                </a:solidFill>
                <a:latin typeface="AvenirNext LT Pro Regular" panose="020B0504020202020204" pitchFamily="34" charset="77"/>
              </a:defRPr>
            </a:lvl1pPr>
          </a:lstStyle>
          <a:p>
            <a:fld id="{5F6B0470-A8C6-4E2F-A7E4-2127E15D3394}" type="datetime1">
              <a:rPr lang="sv-SE" smtClean="0"/>
              <a:pPr/>
              <a:t>2025-04-15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tx1"/>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tx1"/>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303617998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99" r:id="rId23"/>
    <p:sldLayoutId id="2147483985" r:id="rId24"/>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AvenirNext LT Pro Regular" panose="020B0504020202020204" pitchFamily="34" charset="77"/>
              </a:defRPr>
            </a:lvl1pPr>
          </a:lstStyle>
          <a:p>
            <a:fld id="{5F6B0470-A8C6-4E2F-A7E4-2127E15D3394}" type="datetime1">
              <a:rPr lang="sv-SE" smtClean="0"/>
              <a:pPr/>
              <a:t>2025-04-15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319879216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98" r:id="rId23"/>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marL="228600" lvl="0" indent="-228600"/>
            <a:r>
              <a:rPr lang="sv-SE" dirty="0"/>
              <a:t>Klicka här för att ändra format på bakgrundstexten</a:t>
            </a:r>
          </a:p>
          <a:p>
            <a:pPr marL="685800" lvl="1" indent="-228600"/>
            <a:r>
              <a:rPr lang="sv-SE" dirty="0"/>
              <a:t>Nivå två</a:t>
            </a:r>
          </a:p>
          <a:p>
            <a:pPr marL="1143000" lvl="2" indent="-228600"/>
            <a:r>
              <a:rPr lang="sv-SE" dirty="0"/>
              <a:t>Nivå tre</a:t>
            </a:r>
          </a:p>
          <a:p>
            <a:pPr marL="1600200" lvl="3" indent="-228600"/>
            <a:r>
              <a:rPr lang="sv-SE" dirty="0"/>
              <a:t>Nivå fyra</a:t>
            </a:r>
          </a:p>
          <a:p>
            <a:pPr marL="2057400" lvl="4" indent="-228600"/>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tx1"/>
                </a:solidFill>
                <a:latin typeface="AvenirNext LT Pro Regular" panose="020B0504020202020204" pitchFamily="34" charset="77"/>
              </a:defRPr>
            </a:lvl1pPr>
          </a:lstStyle>
          <a:p>
            <a:fld id="{5F6B0470-A8C6-4E2F-A7E4-2127E15D3394}" type="datetime1">
              <a:rPr lang="sv-SE" smtClean="0"/>
              <a:pPr/>
              <a:t>2025-04-15</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tx1"/>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tx1"/>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994931010"/>
      </p:ext>
    </p:extLst>
  </p:cSld>
  <p:clrMap bg1="lt1" tx1="dk1" bg2="lt2" tx2="dk2" accent1="accent1" accent2="accent2" accent3="accent3" accent4="accent4" accent5="accent5" accent6="accent6" hlink="hlink" folHlink="folHlink"/>
  <p:sldLayoutIdLst>
    <p:sldLayoutId id="2147483851" r:id="rId1"/>
    <p:sldLayoutId id="2147483855" r:id="rId2"/>
    <p:sldLayoutId id="2147483859" r:id="rId3"/>
    <p:sldLayoutId id="2147483864" r:id="rId4"/>
    <p:sldLayoutId id="2147483865" r:id="rId5"/>
    <p:sldLayoutId id="2147483866" r:id="rId6"/>
    <p:sldLayoutId id="2147483897" r:id="rId7"/>
    <p:sldLayoutId id="2147483892" r:id="rId8"/>
    <p:sldLayoutId id="2147483893" r:id="rId9"/>
    <p:sldLayoutId id="2147483894" r:id="rId10"/>
    <p:sldLayoutId id="2147483895" r:id="rId11"/>
    <p:sldLayoutId id="2147483896" r:id="rId12"/>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Next LT Pro Bold" panose="020B0504020202020204" pitchFamily="34" charset="0"/>
          <a:ea typeface="+mj-ea"/>
          <a:cs typeface="+mj-cs"/>
        </a:defRPr>
      </a:lvl1pPr>
    </p:titleStyle>
    <p:bodyStyle>
      <a:lvl1pPr marL="457200" indent="-457200" algn="l" defTabSz="914400" rtl="0" eaLnBrk="1" latinLnBrk="0" hangingPunct="1">
        <a:lnSpc>
          <a:spcPct val="90000"/>
        </a:lnSpc>
        <a:spcBef>
          <a:spcPts val="1000"/>
        </a:spcBef>
        <a:buSzPct val="100000"/>
        <a:buFont typeface="Arial" panose="020B0604020202020204" pitchFamily="34" charset="0"/>
        <a:buChar char="•"/>
        <a:defRPr lang="sv-SE" sz="2200" b="0" i="0" kern="1200">
          <a:solidFill>
            <a:schemeClr val="tx1"/>
          </a:solidFill>
          <a:latin typeface="AvenirNext LT Pro Regular" panose="020B0504020202020204" pitchFamily="34" charset="77"/>
          <a:ea typeface="+mn-ea"/>
          <a:cs typeface="+mn-cs"/>
        </a:defRPr>
      </a:lvl1pPr>
      <a:lvl2pPr marL="914400" indent="-457200" algn="l" defTabSz="914400" rtl="0" eaLnBrk="1" latinLnBrk="0" hangingPunct="1">
        <a:lnSpc>
          <a:spcPct val="90000"/>
        </a:lnSpc>
        <a:spcBef>
          <a:spcPts val="500"/>
        </a:spcBef>
        <a:buSzPct val="100000"/>
        <a:buFont typeface="Arial" panose="020B0604020202020204" pitchFamily="34" charset="0"/>
        <a:buChar char="•"/>
        <a:defRPr lang="sv-SE" sz="2200" b="0" i="0" kern="1200">
          <a:solidFill>
            <a:schemeClr val="tx1"/>
          </a:solidFill>
          <a:latin typeface="AvenirNext LT Pro Regular" panose="020B0504020202020204" pitchFamily="34" charset="77"/>
          <a:ea typeface="+mn-ea"/>
          <a:cs typeface="+mn-cs"/>
        </a:defRPr>
      </a:lvl2pPr>
      <a:lvl3pPr marL="1371600" indent="-457200" algn="l" defTabSz="914400" rtl="0" eaLnBrk="1" latinLnBrk="0" hangingPunct="1">
        <a:lnSpc>
          <a:spcPct val="90000"/>
        </a:lnSpc>
        <a:spcBef>
          <a:spcPts val="500"/>
        </a:spcBef>
        <a:buSzPct val="100000"/>
        <a:buFont typeface="Arial" panose="020B0604020202020204" pitchFamily="34" charset="0"/>
        <a:buChar char="•"/>
        <a:defRPr lang="sv-SE" sz="2200" b="0" i="0" kern="1200">
          <a:solidFill>
            <a:schemeClr val="tx1"/>
          </a:solidFill>
          <a:latin typeface="AvenirNext LT Pro Regular" panose="020B0504020202020204" pitchFamily="34" charset="77"/>
          <a:ea typeface="+mn-ea"/>
          <a:cs typeface="+mn-cs"/>
        </a:defRPr>
      </a:lvl3pPr>
      <a:lvl4pPr marL="1828800" indent="-457200" algn="l" defTabSz="914400" rtl="0" eaLnBrk="1" latinLnBrk="0" hangingPunct="1">
        <a:lnSpc>
          <a:spcPct val="90000"/>
        </a:lnSpc>
        <a:spcBef>
          <a:spcPts val="500"/>
        </a:spcBef>
        <a:buSzPct val="100000"/>
        <a:buFont typeface="Arial" panose="020B0604020202020204" pitchFamily="34" charset="0"/>
        <a:buChar char="•"/>
        <a:defRPr lang="sv-SE" sz="2200" b="0" i="0" kern="1200">
          <a:solidFill>
            <a:schemeClr val="tx1"/>
          </a:solidFill>
          <a:latin typeface="AvenirNext LT Pro Regular" panose="020B0504020202020204" pitchFamily="34" charset="77"/>
          <a:ea typeface="+mn-ea"/>
          <a:cs typeface="+mn-cs"/>
        </a:defRPr>
      </a:lvl4pPr>
      <a:lvl5pPr marL="2286000" indent="-457200" algn="l" defTabSz="914400" rtl="0" eaLnBrk="1" latinLnBrk="0" hangingPunct="1">
        <a:lnSpc>
          <a:spcPct val="90000"/>
        </a:lnSpc>
        <a:spcBef>
          <a:spcPts val="500"/>
        </a:spcBef>
        <a:buSzPct val="100000"/>
        <a:buFont typeface="Arial" panose="020B0604020202020204" pitchFamily="34" charset="0"/>
        <a:buChar char="•"/>
        <a:defRPr lang="sv-SE" sz="2200" b="0" i="0" kern="1200">
          <a:solidFill>
            <a:schemeClr val="tx1"/>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2025-04-15</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01109022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887452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2025-04-15</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60633421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AvenirNext LT Pro Regular" panose="020B0504020202020204" pitchFamily="34" charset="77"/>
              </a:defRPr>
            </a:lvl1pPr>
          </a:lstStyle>
          <a:p>
            <a:fld id="{5F6B0470-A8C6-4E2F-A7E4-2127E15D3394}" type="datetime1">
              <a:rPr lang="sv-SE" smtClean="0"/>
              <a:pPr/>
              <a:t>2025-04-15</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328616190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7F2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tx1"/>
                </a:solidFill>
                <a:latin typeface="AvenirNext LT Pro Regular" panose="020B0504020202020204" pitchFamily="34" charset="77"/>
              </a:defRPr>
            </a:lvl1pPr>
          </a:lstStyle>
          <a:p>
            <a:fld id="{5F6B0470-A8C6-4E2F-A7E4-2127E15D3394}" type="datetime1">
              <a:rPr lang="sv-SE" smtClean="0"/>
              <a:pPr/>
              <a:t>2025-04-15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tx1"/>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tx1"/>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67722885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8_BD7AFAE1.xml"/><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58.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06.xml"/><Relationship Id="rId5" Type="http://schemas.openxmlformats.org/officeDocument/2006/relationships/hyperlink" Target="https://vardenisiffror.se/Rapport/omstallningen-till-nara-vard" TargetMode="External"/><Relationship Id="rId4" Type="http://schemas.openxmlformats.org/officeDocument/2006/relationships/image" Target="../media/image42.gif"/></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skr.se/skr/halsasjukvard/utvecklingavverksamhet/naravard/nyaarbetssatt.73725.html" TargetMode="External"/><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hyperlink" Target="https://skr.se/skr/halsasjukvard/utvecklingavverksamhet/naravard/nyaarbetssatt/enklarestyrningfornaravard.81290.html" TargetMode="External"/><Relationship Id="rId3" Type="http://schemas.openxmlformats.org/officeDocument/2006/relationships/image" Target="../media/image48.png"/><Relationship Id="rId7" Type="http://schemas.openxmlformats.org/officeDocument/2006/relationships/hyperlink" Target="https://skr.se/skr/halsasjukvard/utvecklingavverksamhet/naravard/uppfoljning/ramverklarandeuppfoljning.69776.html" TargetMode="External"/><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hyperlink" Target="https://skr.se/skr/halsasjukvard/utvecklingavverksamhet/naravard/gemensamplanprimarvard.69557.html" TargetMode="External"/><Relationship Id="rId5" Type="http://schemas.openxmlformats.org/officeDocument/2006/relationships/image" Target="../media/image50.pn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hyperlink" Target="https://skrplay.screen9.tv/media/3f0XZIXgkrHrYl-FoLsYIQ/nara-vard-en-introduktion" TargetMode="External"/><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hyperlink" Target="https://vimeo.com/323175002" TargetMode="External"/><Relationship Id="rId4" Type="http://schemas.openxmlformats.org/officeDocument/2006/relationships/hyperlink" Target="https://skr.se/skr/halsasjukvard/utvecklingavverksamhet/naravard/berattelserochstod/presenteranaravard.62634.html"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125_8813D9C4.xm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3_A580E196.xml"/><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3403232-B90C-4CFA-ACF3-56235B815259}"/>
              </a:ext>
            </a:extLst>
          </p:cNvPr>
          <p:cNvSpPr>
            <a:spLocks noGrp="1"/>
          </p:cNvSpPr>
          <p:nvPr>
            <p:ph type="ctrTitle"/>
          </p:nvPr>
        </p:nvSpPr>
        <p:spPr/>
        <p:txBody>
          <a:bodyPr anchor="b">
            <a:normAutofit/>
          </a:bodyPr>
          <a:lstStyle/>
          <a:p>
            <a:r>
              <a:rPr lang="sv-SE" sz="7200">
                <a:ln w="0">
                  <a:noFill/>
                </a:ln>
              </a:rPr>
              <a:t>Nära vård</a:t>
            </a:r>
            <a:endParaRPr lang="sv-SE" sz="7200" dirty="0"/>
          </a:p>
        </p:txBody>
      </p:sp>
      <p:sp>
        <p:nvSpPr>
          <p:cNvPr id="4" name="Platshållare för text 3">
            <a:extLst>
              <a:ext uri="{FF2B5EF4-FFF2-40B4-BE49-F238E27FC236}">
                <a16:creationId xmlns:a16="http://schemas.microsoft.com/office/drawing/2014/main" id="{8B240198-C0A1-BF3E-FC61-6F1E31168D5B}"/>
              </a:ext>
            </a:extLst>
          </p:cNvPr>
          <p:cNvSpPr>
            <a:spLocks noGrp="1"/>
          </p:cNvSpPr>
          <p:nvPr>
            <p:ph type="subTitle" idx="1"/>
          </p:nvPr>
        </p:nvSpPr>
        <p:spPr/>
        <p:txBody>
          <a:bodyPr>
            <a:normAutofit fontScale="92500"/>
          </a:bodyPr>
          <a:lstStyle/>
          <a:p>
            <a:r>
              <a:rPr kumimoji="0" lang="sv-SE" sz="2800" b="0" i="0" u="none" strike="noStrike" kern="1200" cap="none" spc="0" normalizeH="0" baseline="0" noProof="0" dirty="0">
                <a:ln w="0">
                  <a:noFill/>
                </a:ln>
                <a:effectLst/>
                <a:uLnTx/>
                <a:uFillTx/>
                <a:latin typeface="+mn-lt"/>
              </a:rPr>
              <a:t>Tillsammans utvecklar vi hälsa, </a:t>
            </a:r>
            <a:br>
              <a:rPr kumimoji="0" lang="sv-SE" sz="2800" b="0" i="0" u="none" strike="noStrike" kern="1200" cap="none" spc="0" normalizeH="0" baseline="0" noProof="0" dirty="0">
                <a:ln w="0">
                  <a:noFill/>
                </a:ln>
                <a:effectLst/>
                <a:uLnTx/>
                <a:uFillTx/>
                <a:latin typeface="+mn-lt"/>
              </a:rPr>
            </a:br>
            <a:r>
              <a:rPr kumimoji="0" lang="sv-SE" sz="2800" b="0" i="0" u="none" strike="noStrike" kern="1200" cap="none" spc="0" normalizeH="0" baseline="0" noProof="0" dirty="0">
                <a:ln w="0">
                  <a:noFill/>
                </a:ln>
                <a:effectLst/>
                <a:uLnTx/>
                <a:uFillTx/>
                <a:latin typeface="+mn-lt"/>
              </a:rPr>
              <a:t>vård och omsorg</a:t>
            </a:r>
            <a:endParaRPr kumimoji="0" lang="sv-SE" sz="2800" b="0" i="0" u="none" strike="noStrike" kern="1200" cap="none" spc="0" normalizeH="0" baseline="0" noProof="0" dirty="0">
              <a:ln>
                <a:noFill/>
              </a:ln>
              <a:effectLst/>
              <a:uLnTx/>
              <a:uFillTx/>
              <a:latin typeface="+mn-lt"/>
            </a:endParaRPr>
          </a:p>
        </p:txBody>
      </p:sp>
      <p:pic>
        <p:nvPicPr>
          <p:cNvPr id="10" name="Platshållare för bild 9" descr="En illustration som visar två personer i halvkroppsformat som ler mot varandra, en dator med texten 1177, en vårdcentralsbyggnad, en ambulans, piller och en kapsel med medicin, ett hjärta och en mobil med ett digitalt vårdmöte.">
            <a:extLst>
              <a:ext uri="{FF2B5EF4-FFF2-40B4-BE49-F238E27FC236}">
                <a16:creationId xmlns:a16="http://schemas.microsoft.com/office/drawing/2014/main" id="{99E3324A-C53B-CDA3-6FED-91FD948AF20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00" r="1900"/>
          <a:stretch/>
        </p:blipFill>
        <p:spPr>
          <a:noFill/>
        </p:spPr>
      </p:pic>
    </p:spTree>
    <p:extLst>
      <p:ext uri="{BB962C8B-B14F-4D97-AF65-F5344CB8AC3E}">
        <p14:creationId xmlns:p14="http://schemas.microsoft.com/office/powerpoint/2010/main" val="2029926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9788" y="1878439"/>
            <a:ext cx="4964112" cy="1237130"/>
          </a:xfrm>
        </p:spPr>
        <p:txBody>
          <a:bodyPr anchor="b">
            <a:normAutofit/>
          </a:bodyPr>
          <a:lstStyle/>
          <a:p>
            <a:r>
              <a:rPr lang="sv-SE" dirty="0"/>
              <a:t>Person och relation</a:t>
            </a:r>
          </a:p>
        </p:txBody>
      </p:sp>
      <p:sp>
        <p:nvSpPr>
          <p:cNvPr id="4" name="Platshållare för text 3"/>
          <p:cNvSpPr>
            <a:spLocks noGrp="1"/>
          </p:cNvSpPr>
          <p:nvPr>
            <p:ph type="body" sz="half" idx="2"/>
          </p:nvPr>
        </p:nvSpPr>
        <p:spPr/>
        <p:txBody>
          <a:bodyPr>
            <a:normAutofit/>
          </a:bodyPr>
          <a:lstStyle/>
          <a:p>
            <a:pPr marL="285750" indent="-285750">
              <a:buFont typeface="Arial" panose="020B0604020202020204" pitchFamily="34" charset="0"/>
              <a:buChar char="•"/>
            </a:pPr>
            <a:r>
              <a:rPr lang="sv-SE" sz="2000" dirty="0">
                <a:latin typeface="+mn-lt"/>
              </a:rPr>
              <a:t>Utgå från patientens/brukarens förutsättningar, förmågor och behov och bidra till trygghet</a:t>
            </a:r>
          </a:p>
          <a:p>
            <a:pPr marL="285750" indent="-285750">
              <a:buFont typeface="Arial" panose="020B0604020202020204" pitchFamily="34" charset="0"/>
              <a:buChar char="•"/>
            </a:pPr>
            <a:r>
              <a:rPr lang="sv-SE" sz="2000" dirty="0">
                <a:latin typeface="+mn-lt"/>
              </a:rPr>
              <a:t>Utgå från att relationer är centrala för kvalitet och effektivitet</a:t>
            </a:r>
          </a:p>
          <a:p>
            <a:pPr marL="285750" indent="-285750">
              <a:buFont typeface="Arial" panose="020B0604020202020204" pitchFamily="34" charset="0"/>
              <a:buChar char="•"/>
            </a:pPr>
            <a:r>
              <a:rPr lang="sv-SE" sz="2000" dirty="0">
                <a:latin typeface="+mn-lt"/>
              </a:rPr>
              <a:t>Personcentrering som utgångspunkt</a:t>
            </a:r>
          </a:p>
          <a:p>
            <a:pPr marL="971550" lvl="1" indent="-285750"/>
            <a:r>
              <a:rPr lang="sv-SE" sz="2000" dirty="0">
                <a:latin typeface="+mn-lt"/>
              </a:rPr>
              <a:t>Berättelsen</a:t>
            </a:r>
          </a:p>
          <a:p>
            <a:pPr marL="971550" lvl="1" indent="-285750"/>
            <a:r>
              <a:rPr lang="sv-SE" sz="2000" dirty="0">
                <a:latin typeface="+mn-lt"/>
              </a:rPr>
              <a:t>Partnerskap</a:t>
            </a:r>
          </a:p>
          <a:p>
            <a:pPr marL="971550" lvl="1" indent="-285750"/>
            <a:r>
              <a:rPr lang="sv-SE" sz="2000" dirty="0">
                <a:latin typeface="+mn-lt"/>
              </a:rPr>
              <a:t>Dokumenterad överenskommelse</a:t>
            </a:r>
          </a:p>
          <a:p>
            <a:pPr marL="971550" lvl="1" indent="-285750"/>
            <a:endParaRPr lang="sv-SE" sz="2000" dirty="0">
              <a:latin typeface="+mn-lt"/>
            </a:endParaRPr>
          </a:p>
          <a:p>
            <a:endParaRPr lang="sv-SE" sz="2000" dirty="0">
              <a:latin typeface="+mn-lt"/>
            </a:endParaRPr>
          </a:p>
        </p:txBody>
      </p:sp>
      <p:pic>
        <p:nvPicPr>
          <p:cNvPr id="5" name="Platshållare för bild 4" descr="Illustration som visar fokusförflyttning från organisation till person relation och relationer. På vänster sida syns ett sjukhus och på höger sida en vårdgivare och en patient eller anhörig som talar med varandra. "/>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99" t="-17039" r="5599" b="-17039"/>
          <a:stretch/>
        </p:blipFill>
        <p:spPr>
          <a:xfrm>
            <a:off x="5803900" y="129794"/>
            <a:ext cx="6299200" cy="6728206"/>
          </a:xfrm>
          <a:noFill/>
        </p:spPr>
      </p:pic>
    </p:spTree>
    <p:extLst>
      <p:ext uri="{BB962C8B-B14F-4D97-AF65-F5344CB8AC3E}">
        <p14:creationId xmlns:p14="http://schemas.microsoft.com/office/powerpoint/2010/main" val="3475560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ormAutofit/>
          </a:bodyPr>
          <a:lstStyle/>
          <a:p>
            <a:r>
              <a:rPr lang="sv-SE" dirty="0"/>
              <a:t>Aktiva medskapare</a:t>
            </a:r>
          </a:p>
        </p:txBody>
      </p:sp>
      <p:sp>
        <p:nvSpPr>
          <p:cNvPr id="4" name="Platshållare för text 3"/>
          <p:cNvSpPr>
            <a:spLocks noGrp="1"/>
          </p:cNvSpPr>
          <p:nvPr>
            <p:ph type="body" sz="half" idx="2"/>
          </p:nvPr>
        </p:nvSpPr>
        <p:spPr/>
        <p:txBody>
          <a:bodyPr>
            <a:normAutofit/>
          </a:bodyPr>
          <a:lstStyle/>
          <a:p>
            <a:r>
              <a:rPr lang="sv-SE" sz="2400" dirty="0">
                <a:latin typeface="+mn-lt"/>
              </a:rPr>
              <a:t>Skapa tillsammans med invånare, patienter och brukare</a:t>
            </a:r>
          </a:p>
          <a:p>
            <a:endParaRPr lang="sv-SE" sz="1800" dirty="0"/>
          </a:p>
        </p:txBody>
      </p:sp>
      <p:pic>
        <p:nvPicPr>
          <p:cNvPr id="5" name="Platshållare för bild 4" descr="Illustration som visar fokusförflyttning från invånare och patienter som passiva mottagare till aktiva medskapare. På bilden syns en kvinna som först läser en journal själv och sedan läser en journal tillsammans med en vårdgivare. "/>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9616" t="-14996" r="4301" b="-14996"/>
          <a:stretch/>
        </p:blipFill>
        <p:spPr>
          <a:xfrm>
            <a:off x="5700183" y="-45884"/>
            <a:ext cx="6110817" cy="6526993"/>
          </a:xfrm>
          <a:noFill/>
        </p:spPr>
      </p:pic>
    </p:spTree>
    <p:extLst>
      <p:ext uri="{BB962C8B-B14F-4D97-AF65-F5344CB8AC3E}">
        <p14:creationId xmlns:p14="http://schemas.microsoft.com/office/powerpoint/2010/main" val="384956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ormAutofit/>
          </a:bodyPr>
          <a:lstStyle/>
          <a:p>
            <a:r>
              <a:rPr lang="sv-SE" dirty="0"/>
              <a:t>Proaktiv och hälsofrämjande</a:t>
            </a:r>
          </a:p>
        </p:txBody>
      </p:sp>
      <p:sp>
        <p:nvSpPr>
          <p:cNvPr id="4" name="Platshållare för text 3"/>
          <p:cNvSpPr>
            <a:spLocks noGrp="1"/>
          </p:cNvSpPr>
          <p:nvPr>
            <p:ph type="body" sz="half" idx="2"/>
          </p:nvPr>
        </p:nvSpPr>
        <p:spPr/>
        <p:txBody>
          <a:bodyPr>
            <a:normAutofit/>
          </a:bodyPr>
          <a:lstStyle/>
          <a:p>
            <a:r>
              <a:rPr lang="sv-SE" sz="2000" dirty="0">
                <a:latin typeface="+mn-lt"/>
              </a:rPr>
              <a:t>Hälsofrämjande, förebyggande och proaktiva insatser är det mest hållbara arbetssättet</a:t>
            </a:r>
          </a:p>
          <a:p>
            <a:r>
              <a:rPr lang="sv-SE" sz="2000" dirty="0">
                <a:latin typeface="+mn-lt"/>
              </a:rPr>
              <a:t>Skapa förutsättningar för självständighet och livskvalitet</a:t>
            </a:r>
          </a:p>
          <a:p>
            <a:r>
              <a:rPr lang="sv-SE" sz="2000" dirty="0">
                <a:latin typeface="+mn-lt"/>
              </a:rPr>
              <a:t>Skapa förutsättningar för jämlik hälsa</a:t>
            </a:r>
          </a:p>
          <a:p>
            <a:endParaRPr lang="sv-SE" sz="2000" dirty="0">
              <a:latin typeface="+mn-lt"/>
            </a:endParaRPr>
          </a:p>
        </p:txBody>
      </p:sp>
      <p:pic>
        <p:nvPicPr>
          <p:cNvPr id="7" name="Platshållare för bild 6" descr="Illustration som visar fokusförflyttning från reaktiv till proaktiv och hälsofrämjande. På bilden syns ett barn som först ligger i en sjukhussäng och sedan spelar fotboll och cyklar."/>
          <p:cNvPicPr>
            <a:picLocks noGrp="1" noChangeAspect="1"/>
          </p:cNvPicPr>
          <p:nvPr>
            <p:ph type="pic" idx="1"/>
          </p:nvPr>
        </p:nvPicPr>
        <p:blipFill>
          <a:blip r:embed="rId2">
            <a:extLst>
              <a:ext uri="{28A0092B-C50C-407E-A947-70E740481C1C}">
                <a14:useLocalDpi xmlns:a14="http://schemas.microsoft.com/office/drawing/2010/main" val="0"/>
              </a:ext>
            </a:extLst>
          </a:blip>
          <a:srcRect l="6510" t="-11329" r="-511" b="-25367"/>
          <a:stretch/>
        </p:blipFill>
        <p:spPr>
          <a:xfrm>
            <a:off x="5925334" y="338790"/>
            <a:ext cx="6186762" cy="6608110"/>
          </a:xfrm>
          <a:noFill/>
        </p:spPr>
      </p:pic>
    </p:spTree>
    <p:extLst>
      <p:ext uri="{BB962C8B-B14F-4D97-AF65-F5344CB8AC3E}">
        <p14:creationId xmlns:p14="http://schemas.microsoft.com/office/powerpoint/2010/main" val="4142356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b">
            <a:normAutofit fontScale="90000"/>
          </a:bodyPr>
          <a:lstStyle/>
          <a:p>
            <a:r>
              <a:rPr lang="sv-SE" dirty="0"/>
              <a:t>Samordning utifrån personens fokus</a:t>
            </a:r>
          </a:p>
        </p:txBody>
      </p:sp>
      <p:sp>
        <p:nvSpPr>
          <p:cNvPr id="4" name="Platshållare för text 3"/>
          <p:cNvSpPr>
            <a:spLocks noGrp="1"/>
          </p:cNvSpPr>
          <p:nvPr>
            <p:ph type="body" sz="half" idx="2"/>
          </p:nvPr>
        </p:nvSpPr>
        <p:spPr/>
        <p:txBody>
          <a:bodyPr>
            <a:normAutofit/>
          </a:bodyPr>
          <a:lstStyle/>
          <a:p>
            <a:pPr marL="285750" indent="-285750">
              <a:buFont typeface="Arial" panose="020B0604020202020204" pitchFamily="34" charset="0"/>
              <a:buChar char="•"/>
            </a:pPr>
            <a:r>
              <a:rPr lang="sv-SE" sz="2000" dirty="0">
                <a:latin typeface="+mn-lt"/>
              </a:rPr>
              <a:t>Utgå från det bästa för patienten/brukaren i hela vård- och omsorgsprocessen.</a:t>
            </a:r>
          </a:p>
          <a:p>
            <a:pPr marL="285750" indent="-285750">
              <a:buFont typeface="Arial" panose="020B0604020202020204" pitchFamily="34" charset="0"/>
              <a:buChar char="•"/>
            </a:pPr>
            <a:r>
              <a:rPr lang="sv-SE" sz="2000" dirty="0">
                <a:latin typeface="+mn-lt"/>
              </a:rPr>
              <a:t>Främja gemensamt ansvarstagande och tillit.</a:t>
            </a:r>
          </a:p>
          <a:p>
            <a:pPr marL="285750" indent="-285750">
              <a:buFont typeface="Arial" panose="020B0604020202020204" pitchFamily="34" charset="0"/>
              <a:buChar char="•"/>
            </a:pPr>
            <a:r>
              <a:rPr lang="sv-SE" sz="2000" dirty="0">
                <a:latin typeface="+mn-lt"/>
              </a:rPr>
              <a:t>Skapa förutsättningar för jämlik vård och omsorg.</a:t>
            </a:r>
          </a:p>
          <a:p>
            <a:endParaRPr lang="sv-SE" dirty="0">
              <a:latin typeface="+mn-lt"/>
            </a:endParaRPr>
          </a:p>
        </p:txBody>
      </p:sp>
      <p:pic>
        <p:nvPicPr>
          <p:cNvPr id="5" name="Platshållare för bild 4" descr="Illustration som visar fokusförflyttning från isolerade vård- och omsorgsinsatser till samordning utifrån personens fokus. Först syns en kvinna själv med pilar åt olika håll, sedan syns hon tillsammans med flera olika vård- och omsorgsprofessioner som stödjer henne sammanhållet. "/>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433" t="-20169" r="680" b="-20169"/>
          <a:stretch/>
        </p:blipFill>
        <p:spPr>
          <a:xfrm>
            <a:off x="5880100" y="173416"/>
            <a:ext cx="6096000" cy="6511167"/>
          </a:xfrm>
          <a:noFill/>
        </p:spPr>
      </p:pic>
    </p:spTree>
    <p:extLst>
      <p:ext uri="{BB962C8B-B14F-4D97-AF65-F5344CB8AC3E}">
        <p14:creationId xmlns:p14="http://schemas.microsoft.com/office/powerpoint/2010/main" val="2391766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C9F1DA01-9DD6-4651-8A16-544DEFEA395D}"/>
              </a:ext>
            </a:extLst>
          </p:cNvPr>
          <p:cNvSpPr>
            <a:spLocks noGrp="1"/>
          </p:cNvSpPr>
          <p:nvPr>
            <p:ph type="title"/>
          </p:nvPr>
        </p:nvSpPr>
        <p:spPr>
          <a:xfrm>
            <a:off x="839788" y="2496677"/>
            <a:ext cx="4860396" cy="1237130"/>
          </a:xfrm>
        </p:spPr>
        <p:txBody>
          <a:bodyPr anchor="t">
            <a:noAutofit/>
          </a:bodyPr>
          <a:lstStyle/>
          <a:p>
            <a:r>
              <a:rPr lang="sv-SE" sz="3600" dirty="0"/>
              <a:t>Personens helhet innehåller många delar</a:t>
            </a:r>
          </a:p>
        </p:txBody>
      </p:sp>
      <p:pic>
        <p:nvPicPr>
          <p:cNvPr id="11" name="Platshållare för innehåll 10" descr="En bild som visar som ett stort träd av olika trafikljus. Vissa lyser rött, andra gult och andra grönt. Bilden ska illustrera att även om det till exempel från en vårdgivares perspektiv ser ut att &quot;lysa grönt&quot; i en situation så kan det utifrån personens perspektiv vara många olika delar som behöver hänga ihop för att skapa hälsa. Det räcker inte med att bara en del lyser grönt för att livet ska funka. Samordning är viktigt för att skapa hälsa.">
            <a:extLst>
              <a:ext uri="{FF2B5EF4-FFF2-40B4-BE49-F238E27FC236}">
                <a16:creationId xmlns:a16="http://schemas.microsoft.com/office/drawing/2014/main" id="{64257FDD-35CB-4670-B282-E25CCCA87FF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1388" r="11388"/>
          <a:stretch/>
        </p:blipFill>
        <p:spPr>
          <a:xfrm>
            <a:off x="6200941" y="677395"/>
            <a:ext cx="5151271" cy="5503210"/>
          </a:xfrm>
          <a:noFill/>
        </p:spPr>
      </p:pic>
    </p:spTree>
    <p:extLst>
      <p:ext uri="{BB962C8B-B14F-4D97-AF65-F5344CB8AC3E}">
        <p14:creationId xmlns:p14="http://schemas.microsoft.com/office/powerpoint/2010/main" val="1529716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Illustration som visar primärvård i kommun och region som mitten i nära vård, och sedan många andra aktörer runt om som också är viktiga i nära vård, till exempel civilsamhället, skolan, myndigheter, sjukhusvård och kommunal omsorg.&#10;&#10;">
            <a:extLst>
              <a:ext uri="{FF2B5EF4-FFF2-40B4-BE49-F238E27FC236}">
                <a16:creationId xmlns:a16="http://schemas.microsoft.com/office/drawing/2014/main" id="{BC3634AC-7ECF-6681-453C-4BC885E61021}"/>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47" r="47"/>
          <a:stretch/>
        </p:blipFill>
        <p:spPr>
          <a:xfrm>
            <a:off x="1169637" y="657164"/>
            <a:ext cx="9852725" cy="5543671"/>
          </a:xfrm>
        </p:spPr>
      </p:pic>
    </p:spTree>
    <p:extLst>
      <p:ext uri="{BB962C8B-B14F-4D97-AF65-F5344CB8AC3E}">
        <p14:creationId xmlns:p14="http://schemas.microsoft.com/office/powerpoint/2010/main" val="317895344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0612681-1693-4322-9E85-336273A55F94}"/>
              </a:ext>
            </a:extLst>
          </p:cNvPr>
          <p:cNvSpPr>
            <a:spLocks noGrp="1"/>
          </p:cNvSpPr>
          <p:nvPr>
            <p:ph type="title"/>
          </p:nvPr>
        </p:nvSpPr>
        <p:spPr>
          <a:xfrm>
            <a:off x="839788" y="1618329"/>
            <a:ext cx="10517188" cy="720000"/>
          </a:xfrm>
        </p:spPr>
        <p:txBody>
          <a:bodyPr/>
          <a:lstStyle/>
          <a:p>
            <a:r>
              <a:rPr lang="sv-SE" dirty="0"/>
              <a:t>Ett skifte till mera tjänstelogik</a:t>
            </a:r>
          </a:p>
        </p:txBody>
      </p:sp>
      <p:sp>
        <p:nvSpPr>
          <p:cNvPr id="2" name="Platshållare för text 1">
            <a:extLst>
              <a:ext uri="{FF2B5EF4-FFF2-40B4-BE49-F238E27FC236}">
                <a16:creationId xmlns:a16="http://schemas.microsoft.com/office/drawing/2014/main" id="{D6E4F576-3D04-041B-059D-BCB70A5160A7}"/>
              </a:ext>
            </a:extLst>
          </p:cNvPr>
          <p:cNvSpPr>
            <a:spLocks noGrp="1"/>
          </p:cNvSpPr>
          <p:nvPr>
            <p:ph type="body" idx="1"/>
          </p:nvPr>
        </p:nvSpPr>
        <p:spPr>
          <a:xfrm>
            <a:off x="2213610" y="6049896"/>
            <a:ext cx="5157787" cy="434228"/>
          </a:xfrm>
        </p:spPr>
        <p:txBody>
          <a:bodyPr/>
          <a:lstStyle/>
          <a:p>
            <a:r>
              <a:rPr kumimoji="0" lang="sv-SE" sz="2400" b="1" i="0" u="none" strike="noStrike" kern="1200" cap="none" spc="0" normalizeH="0" baseline="0" noProof="0" dirty="0">
                <a:ln>
                  <a:noFill/>
                </a:ln>
                <a:solidFill>
                  <a:prstClr val="black"/>
                </a:solidFill>
                <a:effectLst/>
                <a:uLnTx/>
                <a:uFillTx/>
                <a:latin typeface="+mn-lt"/>
                <a:ea typeface="+mn-ea"/>
                <a:cs typeface="+mn-cs"/>
              </a:rPr>
              <a:t>Fabrikslogik</a:t>
            </a:r>
          </a:p>
        </p:txBody>
      </p:sp>
      <p:pic>
        <p:nvPicPr>
          <p:cNvPr id="11" name="Platshållare för innehåll 10" descr="En fabriksbyggnad med rök som kommer ur skorstenarna. ">
            <a:extLst>
              <a:ext uri="{FF2B5EF4-FFF2-40B4-BE49-F238E27FC236}">
                <a16:creationId xmlns:a16="http://schemas.microsoft.com/office/drawing/2014/main" id="{03ECF388-BBF0-44A8-8A9C-9BA556AFBF7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7" y="2896919"/>
            <a:ext cx="4877396" cy="3247414"/>
          </a:xfrm>
        </p:spPr>
      </p:pic>
      <p:sp>
        <p:nvSpPr>
          <p:cNvPr id="4" name="Platshållare för text 3">
            <a:extLst>
              <a:ext uri="{FF2B5EF4-FFF2-40B4-BE49-F238E27FC236}">
                <a16:creationId xmlns:a16="http://schemas.microsoft.com/office/drawing/2014/main" id="{B564D705-7944-1A69-9770-4A4B1B1472D2}"/>
              </a:ext>
            </a:extLst>
          </p:cNvPr>
          <p:cNvSpPr>
            <a:spLocks noGrp="1"/>
          </p:cNvSpPr>
          <p:nvPr>
            <p:ph type="body" idx="3"/>
          </p:nvPr>
        </p:nvSpPr>
        <p:spPr>
          <a:xfrm>
            <a:off x="7534592" y="6049894"/>
            <a:ext cx="5183188" cy="434229"/>
          </a:xfrm>
        </p:spPr>
        <p:txBody>
          <a:bodyPr/>
          <a:lstStyle/>
          <a:p>
            <a:r>
              <a:rPr kumimoji="0" lang="sv-SE" sz="2400" b="1" i="0" u="none" strike="noStrike" kern="1200" cap="none" spc="0" normalizeH="0" baseline="0" noProof="0" dirty="0">
                <a:ln>
                  <a:noFill/>
                </a:ln>
                <a:solidFill>
                  <a:prstClr val="black"/>
                </a:solidFill>
                <a:effectLst/>
                <a:uLnTx/>
                <a:uFillTx/>
                <a:latin typeface="+mn-lt"/>
                <a:ea typeface="+mn-ea"/>
                <a:cs typeface="+mn-cs"/>
              </a:rPr>
              <a:t>Tjänstelogik</a:t>
            </a:r>
          </a:p>
        </p:txBody>
      </p:sp>
      <p:pic>
        <p:nvPicPr>
          <p:cNvPr id="12" name="Platshållare för innehåll 10" descr="En illustration som visar ett nätverk av personer och händelser i en persons liv, till exempel promenera med hunden, cykla, göra läxor, digitalt möte med vården.">
            <a:extLst>
              <a:ext uri="{FF2B5EF4-FFF2-40B4-BE49-F238E27FC236}">
                <a16:creationId xmlns:a16="http://schemas.microsoft.com/office/drawing/2014/main" id="{19514C8F-F9F9-4A3E-B47B-F4818BDF6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640" y="2284616"/>
            <a:ext cx="4423410" cy="3879523"/>
          </a:xfrm>
          <a:prstGeom prst="rect">
            <a:avLst/>
          </a:prstGeom>
        </p:spPr>
      </p:pic>
    </p:spTree>
    <p:extLst>
      <p:ext uri="{BB962C8B-B14F-4D97-AF65-F5344CB8AC3E}">
        <p14:creationId xmlns:p14="http://schemas.microsoft.com/office/powerpoint/2010/main" val="2686511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0612681-1693-4322-9E85-336273A55F94}"/>
              </a:ext>
            </a:extLst>
          </p:cNvPr>
          <p:cNvSpPr>
            <a:spLocks noGrp="1"/>
          </p:cNvSpPr>
          <p:nvPr>
            <p:ph type="title"/>
          </p:nvPr>
        </p:nvSpPr>
        <p:spPr>
          <a:xfrm>
            <a:off x="839788" y="1878439"/>
            <a:ext cx="4860396" cy="1237130"/>
          </a:xfrm>
        </p:spPr>
        <p:txBody>
          <a:bodyPr vert="horz" lIns="91440" tIns="45720" rIns="91440" bIns="45720" rtlCol="0" anchor="b">
            <a:normAutofit/>
          </a:bodyPr>
          <a:lstStyle/>
          <a:p>
            <a:r>
              <a:rPr lang="sv-SE" b="1" i="0" kern="1200" dirty="0">
                <a:latin typeface="AvenirNext LT Pro Bold" panose="020B0504020202020204" pitchFamily="34" charset="0"/>
                <a:ea typeface="+mj-ea"/>
                <a:cs typeface="+mj-cs"/>
              </a:rPr>
              <a:t>Fabrikslogik</a:t>
            </a:r>
          </a:p>
        </p:txBody>
      </p:sp>
      <p:sp>
        <p:nvSpPr>
          <p:cNvPr id="13" name="Rubrik 2">
            <a:extLst>
              <a:ext uri="{FF2B5EF4-FFF2-40B4-BE49-F238E27FC236}">
                <a16:creationId xmlns:a16="http://schemas.microsoft.com/office/drawing/2014/main" id="{E8264C04-1164-47CB-A64E-F39C83C87A18}"/>
              </a:ext>
            </a:extLst>
          </p:cNvPr>
          <p:cNvSpPr txBox="1">
            <a:spLocks/>
          </p:cNvSpPr>
          <p:nvPr/>
        </p:nvSpPr>
        <p:spPr>
          <a:xfrm>
            <a:off x="839787" y="3187285"/>
            <a:ext cx="4860396" cy="3121307"/>
          </a:xfrm>
          <a:prstGeom prst="rect">
            <a:avLst/>
          </a:prstGeom>
        </p:spPr>
        <p:txBody>
          <a:bodyPr vert="horz" lIns="91440" tIns="45720" rIns="91440" bIns="45720" rtlCol="0">
            <a:norm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342900" marR="0" indent="-342900" fontAlgn="auto">
              <a:lnSpc>
                <a:spcPct val="90000"/>
              </a:lnSpc>
              <a:spcBef>
                <a:spcPts val="1400"/>
              </a:spcBef>
              <a:spcAft>
                <a:spcPts val="800"/>
              </a:spcAft>
              <a:buClrTx/>
              <a:buSzPct val="100000"/>
              <a:buFont typeface="Arial" panose="020B0604020202020204" pitchFamily="34" charset="0"/>
              <a:buChar char="•"/>
              <a:tabLst/>
              <a:defRPr/>
            </a:pPr>
            <a:r>
              <a:rPr kumimoji="0" lang="sv-SE" sz="2000" b="0" i="0" u="none" strike="noStrike" kern="1200" cap="none" spc="0" normalizeH="0" baseline="0" noProof="0" dirty="0">
                <a:ln>
                  <a:noFill/>
                </a:ln>
                <a:effectLst/>
                <a:uLnTx/>
                <a:uFillTx/>
                <a:latin typeface="+mn-lt"/>
                <a:ea typeface="+mn-ea"/>
                <a:cs typeface="+mn-cs"/>
              </a:rPr>
              <a:t>Värde = producerad vara/tjänst</a:t>
            </a:r>
          </a:p>
          <a:p>
            <a:pPr marL="342900" marR="0" indent="-342900" fontAlgn="auto">
              <a:lnSpc>
                <a:spcPct val="90000"/>
              </a:lnSpc>
              <a:spcBef>
                <a:spcPts val="1400"/>
              </a:spcBef>
              <a:spcAft>
                <a:spcPts val="800"/>
              </a:spcAft>
              <a:buClrTx/>
              <a:buSzPct val="100000"/>
              <a:buFont typeface="Arial" panose="020B0604020202020204" pitchFamily="34" charset="0"/>
              <a:buChar char="•"/>
              <a:tabLst/>
              <a:defRPr/>
            </a:pPr>
            <a:r>
              <a:rPr kumimoji="0" lang="sv-SE" sz="2000" b="0" i="0" u="none" strike="noStrike" kern="1200" cap="none" spc="0" normalizeH="0" baseline="0" noProof="0" dirty="0">
                <a:ln>
                  <a:noFill/>
                </a:ln>
                <a:effectLst/>
                <a:uLnTx/>
                <a:uFillTx/>
                <a:latin typeface="+mn-lt"/>
                <a:ea typeface="+mn-ea"/>
                <a:cs typeface="+mn-cs"/>
              </a:rPr>
              <a:t>Fokus på intern effektivitet, standarder för produktionsmoment, förutbestämt flöde </a:t>
            </a:r>
          </a:p>
          <a:p>
            <a:pPr marL="342900" marR="0" indent="-342900" fontAlgn="auto">
              <a:lnSpc>
                <a:spcPct val="90000"/>
              </a:lnSpc>
              <a:spcBef>
                <a:spcPts val="1400"/>
              </a:spcBef>
              <a:spcAft>
                <a:spcPts val="800"/>
              </a:spcAft>
              <a:buClrTx/>
              <a:buSzPct val="100000"/>
              <a:buFont typeface="Arial" panose="020B0604020202020204" pitchFamily="34" charset="0"/>
              <a:buChar char="•"/>
              <a:tabLst/>
              <a:defRPr/>
            </a:pPr>
            <a:r>
              <a:rPr lang="sv-SE" sz="2000" b="0" i="0" kern="1200" dirty="0">
                <a:latin typeface="+mn-lt"/>
                <a:ea typeface="+mn-ea"/>
                <a:cs typeface="+mn-cs"/>
              </a:rPr>
              <a:t>R</a:t>
            </a:r>
            <a:r>
              <a:rPr kumimoji="0" lang="sv-SE" sz="2000" b="0" i="0" u="none" strike="noStrike" kern="1200" cap="none" spc="0" normalizeH="0" baseline="0" noProof="0" dirty="0" err="1">
                <a:ln>
                  <a:noFill/>
                </a:ln>
                <a:effectLst/>
                <a:uLnTx/>
                <a:uFillTx/>
                <a:latin typeface="+mn-lt"/>
                <a:ea typeface="+mn-ea"/>
                <a:cs typeface="+mn-cs"/>
              </a:rPr>
              <a:t>egelstyrning</a:t>
            </a:r>
            <a:r>
              <a:rPr lang="sv-SE" sz="2000" b="0" i="0" kern="1200" dirty="0">
                <a:latin typeface="+mn-lt"/>
                <a:ea typeface="+mn-ea"/>
                <a:cs typeface="+mn-cs"/>
              </a:rPr>
              <a:t>:</a:t>
            </a:r>
            <a:r>
              <a:rPr kumimoji="0" lang="sv-SE" sz="2000" b="0" i="0" u="none" strike="noStrike" kern="1200" cap="none" spc="0" normalizeH="0" baseline="0" noProof="0" dirty="0">
                <a:ln>
                  <a:noFill/>
                </a:ln>
                <a:effectLst/>
                <a:uLnTx/>
                <a:uFillTx/>
                <a:latin typeface="+mn-lt"/>
                <a:ea typeface="+mn-ea"/>
                <a:cs typeface="+mn-cs"/>
              </a:rPr>
              <a:t> policys, manualer, processkartor och andra skriftliga instruktioner förväntas styra människor</a:t>
            </a:r>
          </a:p>
        </p:txBody>
      </p:sp>
      <p:pic>
        <p:nvPicPr>
          <p:cNvPr id="11" name="Platshållare för innehåll 10" descr="En fabriksbyggnad med rök som kommer ur skorstenarna. ">
            <a:extLst>
              <a:ext uri="{FF2B5EF4-FFF2-40B4-BE49-F238E27FC236}">
                <a16:creationId xmlns:a16="http://schemas.microsoft.com/office/drawing/2014/main" id="{03ECF388-BBF0-44A8-8A9C-9BA556AFBF7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55" r="38834"/>
          <a:stretch/>
        </p:blipFill>
        <p:spPr>
          <a:xfrm>
            <a:off x="6299190" y="406400"/>
            <a:ext cx="5892809" cy="6629400"/>
          </a:xfrm>
          <a:noFill/>
        </p:spPr>
      </p:pic>
    </p:spTree>
    <p:extLst>
      <p:ext uri="{BB962C8B-B14F-4D97-AF65-F5344CB8AC3E}">
        <p14:creationId xmlns:p14="http://schemas.microsoft.com/office/powerpoint/2010/main" val="207467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0612681-1693-4322-9E85-336273A55F94}"/>
              </a:ext>
            </a:extLst>
          </p:cNvPr>
          <p:cNvSpPr>
            <a:spLocks noGrp="1"/>
          </p:cNvSpPr>
          <p:nvPr>
            <p:ph type="title"/>
          </p:nvPr>
        </p:nvSpPr>
        <p:spPr>
          <a:xfrm>
            <a:off x="839788" y="1878439"/>
            <a:ext cx="4860396" cy="1237130"/>
          </a:xfrm>
        </p:spPr>
        <p:txBody>
          <a:bodyPr vert="horz" lIns="91440" tIns="45720" rIns="91440" bIns="45720" rtlCol="0" anchor="b">
            <a:normAutofit/>
          </a:bodyPr>
          <a:lstStyle/>
          <a:p>
            <a:r>
              <a:rPr lang="sv-SE" b="1" i="0" kern="1200" dirty="0">
                <a:latin typeface="AvenirNext LT Pro Bold" panose="020B0504020202020204" pitchFamily="34" charset="0"/>
                <a:ea typeface="+mj-ea"/>
                <a:cs typeface="+mj-cs"/>
              </a:rPr>
              <a:t>Tjänstelogik</a:t>
            </a:r>
          </a:p>
        </p:txBody>
      </p:sp>
      <p:sp>
        <p:nvSpPr>
          <p:cNvPr id="14" name="Rubrik 2">
            <a:extLst>
              <a:ext uri="{FF2B5EF4-FFF2-40B4-BE49-F238E27FC236}">
                <a16:creationId xmlns:a16="http://schemas.microsoft.com/office/drawing/2014/main" id="{5485441C-4A39-48E4-8067-4712F1BD6B47}"/>
              </a:ext>
            </a:extLst>
          </p:cNvPr>
          <p:cNvSpPr txBox="1">
            <a:spLocks/>
          </p:cNvSpPr>
          <p:nvPr/>
        </p:nvSpPr>
        <p:spPr>
          <a:xfrm>
            <a:off x="839787" y="3187285"/>
            <a:ext cx="4860396" cy="3128991"/>
          </a:xfrm>
          <a:prstGeom prst="rect">
            <a:avLst/>
          </a:prstGeom>
        </p:spPr>
        <p:txBody>
          <a:bodyPr vert="horz" lIns="91440" tIns="45720" rIns="91440" bIns="45720" rtlCol="0">
            <a:normAutofit lnSpcReduction="10000"/>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342900" marR="0" indent="-342900" fontAlgn="auto">
              <a:lnSpc>
                <a:spcPct val="90000"/>
              </a:lnSpc>
              <a:spcBef>
                <a:spcPts val="1000"/>
              </a:spcBef>
              <a:spcAft>
                <a:spcPts val="0"/>
              </a:spcAft>
              <a:buClrTx/>
              <a:buSzPct val="100000"/>
              <a:buFont typeface="Arial" panose="020B0604020202020204" pitchFamily="34" charset="0"/>
              <a:buChar char="•"/>
              <a:tabLst/>
              <a:defRPr/>
            </a:pPr>
            <a:r>
              <a:rPr kumimoji="0" lang="sv-SE" sz="2000" b="0" i="0" u="none" strike="noStrike" kern="1200" cap="none" spc="0" normalizeH="0" baseline="0" noProof="0" dirty="0">
                <a:ln>
                  <a:noFill/>
                </a:ln>
                <a:effectLst/>
                <a:uLnTx/>
                <a:uFillTx/>
                <a:latin typeface="+mn-lt"/>
                <a:ea typeface="+mn-ea"/>
                <a:cs typeface="+mn-cs"/>
              </a:rPr>
              <a:t>Värdet = använd vara eller tjänst </a:t>
            </a:r>
          </a:p>
          <a:p>
            <a:pPr marL="342900" marR="0" indent="-342900" fontAlgn="auto">
              <a:lnSpc>
                <a:spcPct val="90000"/>
              </a:lnSpc>
              <a:spcBef>
                <a:spcPts val="1000"/>
              </a:spcBef>
              <a:spcAft>
                <a:spcPts val="0"/>
              </a:spcAft>
              <a:buClrTx/>
              <a:buSzPct val="100000"/>
              <a:buFont typeface="Arial" panose="020B0604020202020204" pitchFamily="34" charset="0"/>
              <a:buChar char="•"/>
              <a:tabLst/>
              <a:defRPr/>
            </a:pPr>
            <a:r>
              <a:rPr kumimoji="0" lang="sv-SE" sz="2000" b="0" i="0" u="none" strike="noStrike" kern="1200" cap="none" spc="0" normalizeH="0" baseline="0" noProof="0" dirty="0">
                <a:ln>
                  <a:noFill/>
                </a:ln>
                <a:effectLst/>
                <a:uLnTx/>
                <a:uFillTx/>
                <a:latin typeface="+mn-lt"/>
                <a:ea typeface="+mn-ea"/>
                <a:cs typeface="+mn-cs"/>
              </a:rPr>
              <a:t>Användare och den producerande organisationen skapar värdet tillsammans</a:t>
            </a:r>
          </a:p>
          <a:p>
            <a:pPr marL="342900" marR="0" indent="-342900" fontAlgn="auto">
              <a:lnSpc>
                <a:spcPct val="90000"/>
              </a:lnSpc>
              <a:spcBef>
                <a:spcPts val="1000"/>
              </a:spcBef>
              <a:spcAft>
                <a:spcPts val="0"/>
              </a:spcAft>
              <a:buClrTx/>
              <a:buSzPct val="100000"/>
              <a:buFont typeface="Arial" panose="020B0604020202020204" pitchFamily="34" charset="0"/>
              <a:buChar char="•"/>
              <a:tabLst/>
              <a:defRPr/>
            </a:pPr>
            <a:r>
              <a:rPr kumimoji="0" lang="sv-SE" sz="2000" b="0" i="0" u="none" strike="noStrike" kern="1200" cap="none" spc="0" normalizeH="0" baseline="0" noProof="0" dirty="0">
                <a:ln>
                  <a:noFill/>
                </a:ln>
                <a:effectLst/>
                <a:uLnTx/>
                <a:uFillTx/>
                <a:latin typeface="+mn-lt"/>
                <a:ea typeface="+mn-ea"/>
                <a:cs typeface="+mn-cs"/>
              </a:rPr>
              <a:t>Erbjud så bra möjligheter som möjligt för kunden att själv skapa värde</a:t>
            </a:r>
          </a:p>
          <a:p>
            <a:pPr marL="342900" marR="0" indent="-342900" fontAlgn="auto">
              <a:lnSpc>
                <a:spcPct val="90000"/>
              </a:lnSpc>
              <a:spcBef>
                <a:spcPts val="1000"/>
              </a:spcBef>
              <a:spcAft>
                <a:spcPts val="0"/>
              </a:spcAft>
              <a:buClrTx/>
              <a:buSzPct val="100000"/>
              <a:buFont typeface="Arial" panose="020B0604020202020204" pitchFamily="34" charset="0"/>
              <a:buChar char="•"/>
              <a:tabLst/>
              <a:defRPr/>
            </a:pPr>
            <a:r>
              <a:rPr lang="sv-SE" sz="2000" b="0" i="0" kern="1200" dirty="0">
                <a:latin typeface="+mn-lt"/>
                <a:ea typeface="+mn-ea"/>
                <a:cs typeface="+mn-cs"/>
              </a:rPr>
              <a:t>I</a:t>
            </a:r>
            <a:r>
              <a:rPr kumimoji="0" lang="sv-SE" sz="2000" b="0" i="0" u="none" strike="noStrike" kern="1200" cap="none" spc="0" normalizeH="0" baseline="0" noProof="0" dirty="0" err="1">
                <a:ln>
                  <a:noFill/>
                </a:ln>
                <a:effectLst/>
                <a:uLnTx/>
                <a:uFillTx/>
                <a:latin typeface="+mn-lt"/>
                <a:ea typeface="+mn-ea"/>
                <a:cs typeface="+mn-cs"/>
              </a:rPr>
              <a:t>ntegrera</a:t>
            </a:r>
            <a:r>
              <a:rPr kumimoji="0" lang="sv-SE" sz="2000" b="0" i="0" u="none" strike="noStrike" kern="1200" cap="none" spc="0" normalizeH="0" baseline="0" noProof="0" dirty="0">
                <a:ln>
                  <a:noFill/>
                </a:ln>
                <a:effectLst/>
                <a:uLnTx/>
                <a:uFillTx/>
                <a:latin typeface="+mn-lt"/>
                <a:ea typeface="+mn-ea"/>
                <a:cs typeface="+mn-cs"/>
              </a:rPr>
              <a:t> organisationens resurser med andra organisationer som kan stödja personen </a:t>
            </a:r>
          </a:p>
        </p:txBody>
      </p:sp>
      <p:pic>
        <p:nvPicPr>
          <p:cNvPr id="12" name="Platshållare för innehåll 10" descr="En illustration som visar ett nätverk av personer och händelser i en persons liv, till exempel promenera med hunden, cykla, göra läxor, digitalt möte med vården.">
            <a:extLst>
              <a:ext uri="{FF2B5EF4-FFF2-40B4-BE49-F238E27FC236}">
                <a16:creationId xmlns:a16="http://schemas.microsoft.com/office/drawing/2014/main" id="{19514C8F-F9F9-4A3E-B47B-F4818BDF6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700" y="752887"/>
            <a:ext cx="6388100" cy="5605558"/>
          </a:xfrm>
          <a:prstGeom prst="rect">
            <a:avLst/>
          </a:prstGeom>
          <a:noFill/>
        </p:spPr>
      </p:pic>
    </p:spTree>
    <p:extLst>
      <p:ext uri="{BB962C8B-B14F-4D97-AF65-F5344CB8AC3E}">
        <p14:creationId xmlns:p14="http://schemas.microsoft.com/office/powerpoint/2010/main" val="2797637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1479AA-2B82-BC3A-1965-0EA1E9BCBCDA}"/>
              </a:ext>
            </a:extLst>
          </p:cNvPr>
          <p:cNvSpPr>
            <a:spLocks noGrp="1"/>
          </p:cNvSpPr>
          <p:nvPr>
            <p:ph type="title" idx="4294967295"/>
          </p:nvPr>
        </p:nvSpPr>
        <p:spPr>
          <a:xfrm>
            <a:off x="2439194" y="1469637"/>
            <a:ext cx="7313612" cy="1237130"/>
          </a:xfrm>
        </p:spPr>
        <p:txBody>
          <a:bodyPr/>
          <a:lstStyle/>
          <a:p>
            <a:r>
              <a:rPr lang="sv-SE" dirty="0"/>
              <a:t>Old </a:t>
            </a:r>
            <a:r>
              <a:rPr lang="sv-SE" dirty="0" err="1"/>
              <a:t>power</a:t>
            </a:r>
            <a:r>
              <a:rPr lang="sv-SE" dirty="0"/>
              <a:t> och new </a:t>
            </a:r>
            <a:r>
              <a:rPr lang="sv-SE" dirty="0" err="1"/>
              <a:t>power</a:t>
            </a:r>
            <a:endParaRPr lang="sv-SE" dirty="0"/>
          </a:p>
        </p:txBody>
      </p:sp>
      <p:pic>
        <p:nvPicPr>
          <p:cNvPr id="3" name="Bildobjekt 2" descr="En bild som skillnaderna mellan old power och new power uppspaltat i en enkel tabell med en tillhörande illustration för varje värde i tabellen. Till exempel handlar old power om pengar/valuta och att makten ska ägas av få, medan new power handlar om värde och att makten ägs av många. Old power är toppstyrd och beordrande medan new power är inbjudande och delad. I old power är information viktigt medan i new power är relationerna och samspel viktiga.  ">
            <a:extLst>
              <a:ext uri="{FF2B5EF4-FFF2-40B4-BE49-F238E27FC236}">
                <a16:creationId xmlns:a16="http://schemas.microsoft.com/office/drawing/2014/main" id="{E1DDEB8B-BFA8-2EE3-6C9E-3E3031288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873" y="0"/>
            <a:ext cx="8244254" cy="6858000"/>
          </a:xfrm>
          <a:prstGeom prst="rect">
            <a:avLst/>
          </a:prstGeom>
        </p:spPr>
      </p:pic>
    </p:spTree>
    <p:extLst>
      <p:ext uri="{BB962C8B-B14F-4D97-AF65-F5344CB8AC3E}">
        <p14:creationId xmlns:p14="http://schemas.microsoft.com/office/powerpoint/2010/main" val="83857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0D49D2-2F1A-D311-4215-437D79212772}"/>
              </a:ext>
            </a:extLst>
          </p:cNvPr>
          <p:cNvSpPr>
            <a:spLocks noGrp="1"/>
          </p:cNvSpPr>
          <p:nvPr>
            <p:ph type="title" idx="4294967295"/>
          </p:nvPr>
        </p:nvSpPr>
        <p:spPr/>
        <p:txBody>
          <a:bodyPr/>
          <a:lstStyle/>
          <a:p>
            <a:r>
              <a:rPr lang="sv-SE" dirty="0"/>
              <a:t>Varför ställer vi om till Nära vård?</a:t>
            </a:r>
          </a:p>
        </p:txBody>
      </p:sp>
      <p:sp>
        <p:nvSpPr>
          <p:cNvPr id="10" name="Rektangel 9">
            <a:extLst>
              <a:ext uri="{FF2B5EF4-FFF2-40B4-BE49-F238E27FC236}">
                <a16:creationId xmlns:a16="http://schemas.microsoft.com/office/drawing/2014/main" id="{FB805886-197E-F39A-8486-9B6D0B5223C4}"/>
              </a:ext>
              <a:ext uri="{C183D7F6-B498-43B3-948B-1728B52AA6E4}">
                <adec:decorative xmlns:adec="http://schemas.microsoft.com/office/drawing/2017/decorative" val="1"/>
              </a:ext>
            </a:extLst>
          </p:cNvPr>
          <p:cNvSpPr/>
          <p:nvPr/>
        </p:nvSpPr>
        <p:spPr>
          <a:xfrm>
            <a:off x="0" y="-98323"/>
            <a:ext cx="13095890" cy="7192806"/>
          </a:xfrm>
          <a:prstGeom prst="rect">
            <a:avLst/>
          </a:prstGeom>
          <a:solidFill>
            <a:srgbClr val="CDD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Platshållare för bild 7" descr="Illustrationen visar bild och text som beskriver saker som påverkar samhällsutvecklingen och gör att vi behöver ställa om till Nära vård. Det som påverkar är den demografiska utvecklingen (att färre ska försörja flera), förändrade behov och annan sjukdomsförekomst i befolkningen, att människor förväntar sig digitala lösningar för det mesta i livet och att vi behöver jobba med att skapa likvärdiga förutsättningar för god hälsa. ">
            <a:extLst>
              <a:ext uri="{FF2B5EF4-FFF2-40B4-BE49-F238E27FC236}">
                <a16:creationId xmlns:a16="http://schemas.microsoft.com/office/drawing/2014/main" id="{9AD06E0B-0EE4-901D-B41A-4B58551B889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465" t="5209" r="-7465" b="3475"/>
          <a:stretch/>
        </p:blipFill>
        <p:spPr>
          <a:xfrm>
            <a:off x="839788" y="465571"/>
            <a:ext cx="10811013" cy="6081195"/>
          </a:xfrm>
        </p:spPr>
      </p:pic>
      <p:sp>
        <p:nvSpPr>
          <p:cNvPr id="11" name="Platshållare för text 10">
            <a:extLst>
              <a:ext uri="{FF2B5EF4-FFF2-40B4-BE49-F238E27FC236}">
                <a16:creationId xmlns:a16="http://schemas.microsoft.com/office/drawing/2014/main" id="{EE34469D-DB7E-67A8-4C16-B47B1C92A75D}"/>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536142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Illustration som visar många fotavtryck som går i samma riktning. I bilden står orden sammanhållet, personcentrerat, bättre hälsa, från ord till handling, partnerskap. ">
            <a:extLst>
              <a:ext uri="{FF2B5EF4-FFF2-40B4-BE49-F238E27FC236}">
                <a16:creationId xmlns:a16="http://schemas.microsoft.com/office/drawing/2014/main" id="{D490236F-E23C-0D89-54EF-70009203B8CF}"/>
              </a:ext>
            </a:extLst>
          </p:cNvPr>
          <p:cNvPicPr>
            <a:picLocks noChangeAspect="1"/>
          </p:cNvPicPr>
          <p:nvPr/>
        </p:nvPicPr>
        <p:blipFill>
          <a:blip r:embed="rId3" cstate="screen">
            <a:extLst>
              <a:ext uri="{28A0092B-C50C-407E-A947-70E740481C1C}">
                <a14:useLocalDpi xmlns:a14="http://schemas.microsoft.com/office/drawing/2010/main"/>
              </a:ext>
            </a:extLst>
          </a:blip>
          <a:srcRect l="3313" r="-4" b="-4"/>
          <a:stretch/>
        </p:blipFill>
        <p:spPr>
          <a:xfrm>
            <a:off x="6658724" y="369572"/>
            <a:ext cx="4762501" cy="6118855"/>
          </a:xfrm>
          <a:prstGeom prst="rect">
            <a:avLst/>
          </a:prstGeom>
          <a:noFill/>
        </p:spPr>
      </p:pic>
      <p:sp>
        <p:nvSpPr>
          <p:cNvPr id="3" name="Platshållare för innehåll 2"/>
          <p:cNvSpPr>
            <a:spLocks noGrp="1"/>
          </p:cNvSpPr>
          <p:nvPr>
            <p:ph sz="half" idx="1"/>
          </p:nvPr>
        </p:nvSpPr>
        <p:spPr>
          <a:xfrm>
            <a:off x="666000" y="2494800"/>
            <a:ext cx="5325226" cy="4236200"/>
          </a:xfrm>
        </p:spPr>
        <p:txBody>
          <a:bodyPr>
            <a:normAutofit fontScale="92500" lnSpcReduction="10000"/>
          </a:bodyPr>
          <a:lstStyle/>
          <a:p>
            <a:pPr marL="285750" indent="-285750">
              <a:buFont typeface="Arial" panose="020B0604020202020204" pitchFamily="34" charset="0"/>
              <a:buChar char="•"/>
            </a:pPr>
            <a:r>
              <a:rPr lang="sv-SE" sz="1800" dirty="0">
                <a:latin typeface="+mn-lt"/>
              </a:rPr>
              <a:t>Utgå från invånarens perspektiv och befolkningens behov</a:t>
            </a:r>
          </a:p>
          <a:p>
            <a:pPr marL="285750" indent="-285750">
              <a:buFont typeface="Arial" panose="020B0604020202020204" pitchFamily="34" charset="0"/>
              <a:buChar char="•"/>
            </a:pPr>
            <a:r>
              <a:rPr lang="sv-SE" sz="1800" dirty="0" err="1">
                <a:latin typeface="+mn-lt"/>
              </a:rPr>
              <a:t>Samskapa</a:t>
            </a:r>
            <a:r>
              <a:rPr lang="sv-SE" sz="1800" dirty="0">
                <a:latin typeface="+mn-lt"/>
              </a:rPr>
              <a:t> tillsammans med invånare/patienter/brukare och närstående</a:t>
            </a:r>
          </a:p>
          <a:p>
            <a:pPr marL="285750" indent="-285750">
              <a:buFont typeface="Arial" panose="020B0604020202020204" pitchFamily="34" charset="0"/>
              <a:buChar char="•"/>
            </a:pPr>
            <a:r>
              <a:rPr lang="sv-SE" sz="1800" dirty="0">
                <a:latin typeface="+mn-lt"/>
              </a:rPr>
              <a:t>Led och följ upp tillsammans kommuner och region i länet</a:t>
            </a:r>
          </a:p>
          <a:p>
            <a:pPr marL="285750" indent="-285750">
              <a:buFont typeface="Arial" panose="020B0604020202020204" pitchFamily="34" charset="0"/>
              <a:buChar char="•"/>
            </a:pPr>
            <a:r>
              <a:rPr lang="sv-SE" sz="1800" dirty="0">
                <a:latin typeface="+mn-lt"/>
              </a:rPr>
              <a:t>Integrera Nära vårds fokusförflyttningar i ledningssystemet </a:t>
            </a:r>
          </a:p>
          <a:p>
            <a:pPr marL="285750" indent="-285750">
              <a:buFont typeface="Arial" panose="020B0604020202020204" pitchFamily="34" charset="0"/>
              <a:buChar char="•"/>
            </a:pPr>
            <a:r>
              <a:rPr lang="sv-SE" sz="1800" dirty="0">
                <a:latin typeface="+mn-lt"/>
              </a:rPr>
              <a:t>Nära vård säkra alla beslut – arbeta långsiktigt</a:t>
            </a:r>
            <a:endParaRPr lang="sv-SE" sz="1800" i="1" dirty="0">
              <a:latin typeface="+mn-lt"/>
            </a:endParaRPr>
          </a:p>
          <a:p>
            <a:pPr marL="285750" indent="-285750">
              <a:buFont typeface="Arial" panose="020B0604020202020204" pitchFamily="34" charset="0"/>
              <a:buChar char="•"/>
            </a:pPr>
            <a:r>
              <a:rPr lang="sv-SE" sz="1800" dirty="0">
                <a:latin typeface="+mn-lt"/>
              </a:rPr>
              <a:t>Utbilda i personcentrering och utvärdera löpande hur ni arbetar </a:t>
            </a:r>
            <a:r>
              <a:rPr lang="sv-SE" sz="1800" dirty="0" err="1">
                <a:latin typeface="+mn-lt"/>
              </a:rPr>
              <a:t>personcentrerat</a:t>
            </a:r>
            <a:endParaRPr lang="sv-SE" sz="1800" dirty="0">
              <a:latin typeface="+mn-lt"/>
            </a:endParaRPr>
          </a:p>
          <a:p>
            <a:pPr marL="285750" indent="-285750">
              <a:buFont typeface="Arial" panose="020B0604020202020204" pitchFamily="34" charset="0"/>
              <a:buChar char="•"/>
            </a:pPr>
            <a:r>
              <a:rPr lang="sv-SE" sz="1800" dirty="0">
                <a:latin typeface="+mn-lt"/>
              </a:rPr>
              <a:t>Prioritera arbetet med sammanhållen planering på 1177 - dokumenterad överenskommelse </a:t>
            </a:r>
          </a:p>
          <a:p>
            <a:pPr marL="285750" indent="-285750">
              <a:buFont typeface="Arial" panose="020B0604020202020204" pitchFamily="34" charset="0"/>
              <a:buChar char="•"/>
            </a:pPr>
            <a:r>
              <a:rPr lang="sv-SE" sz="1800" dirty="0">
                <a:latin typeface="+mn-lt"/>
              </a:rPr>
              <a:t>Skapa stödjande strukturer för nya arbetssätt</a:t>
            </a:r>
          </a:p>
          <a:p>
            <a:endParaRPr lang="sv-SE" sz="1800" dirty="0">
              <a:latin typeface="+mn-lt"/>
            </a:endParaRPr>
          </a:p>
        </p:txBody>
      </p:sp>
      <p:sp>
        <p:nvSpPr>
          <p:cNvPr id="2" name="Rubrik 1"/>
          <p:cNvSpPr>
            <a:spLocks noGrp="1"/>
          </p:cNvSpPr>
          <p:nvPr>
            <p:ph type="title"/>
          </p:nvPr>
        </p:nvSpPr>
        <p:spPr>
          <a:xfrm>
            <a:off x="664234" y="1395302"/>
            <a:ext cx="5326992" cy="1228518"/>
          </a:xfrm>
        </p:spPr>
        <p:txBody>
          <a:bodyPr anchor="ctr">
            <a:normAutofit fontScale="90000"/>
          </a:bodyPr>
          <a:lstStyle/>
          <a:p>
            <a:r>
              <a:rPr lang="sv-SE" dirty="0"/>
              <a:t>Framgångsfaktorer</a:t>
            </a:r>
          </a:p>
        </p:txBody>
      </p:sp>
    </p:spTree>
    <p:extLst>
      <p:ext uri="{BB962C8B-B14F-4D97-AF65-F5344CB8AC3E}">
        <p14:creationId xmlns:p14="http://schemas.microsoft.com/office/powerpoint/2010/main" val="2619913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4705253-743E-50BB-5112-D956CFDD83CA}"/>
              </a:ext>
            </a:extLst>
          </p:cNvPr>
          <p:cNvSpPr>
            <a:spLocks noGrp="1"/>
          </p:cNvSpPr>
          <p:nvPr>
            <p:ph type="title"/>
          </p:nvPr>
        </p:nvSpPr>
        <p:spPr/>
        <p:txBody>
          <a:bodyPr/>
          <a:lstStyle/>
          <a:p>
            <a:r>
              <a:rPr kumimoji="0" lang="sv-SE" sz="4000" i="0" u="none" strike="noStrike" kern="1200" cap="none" spc="0" normalizeH="0" baseline="0" noProof="0" dirty="0">
                <a:ln>
                  <a:noFill/>
                </a:ln>
                <a:effectLst/>
                <a:uLnTx/>
                <a:uFillTx/>
                <a:ea typeface="+mj-ea"/>
                <a:cs typeface="+mj-cs"/>
              </a:rPr>
              <a:t>Att driva utveckling i </a:t>
            </a:r>
            <a:r>
              <a:rPr lang="sv-SE" sz="4000" dirty="0"/>
              <a:t>k</a:t>
            </a:r>
            <a:r>
              <a:rPr kumimoji="0" lang="sv-SE" sz="4000" i="0" u="none" strike="noStrike" kern="1200" cap="none" spc="0" normalizeH="0" baseline="0" noProof="0" dirty="0" err="1">
                <a:ln>
                  <a:noFill/>
                </a:ln>
                <a:effectLst/>
                <a:uLnTx/>
                <a:uFillTx/>
                <a:ea typeface="+mj-ea"/>
                <a:cs typeface="+mj-cs"/>
              </a:rPr>
              <a:t>omplexa</a:t>
            </a:r>
            <a:r>
              <a:rPr kumimoji="0" lang="sv-SE" sz="4000" i="0" u="none" strike="noStrike" kern="1200" cap="none" spc="0" normalizeH="0" baseline="0" noProof="0" dirty="0">
                <a:ln>
                  <a:noFill/>
                </a:ln>
                <a:effectLst/>
                <a:uLnTx/>
                <a:uFillTx/>
                <a:ea typeface="+mj-ea"/>
                <a:cs typeface="+mj-cs"/>
              </a:rPr>
              <a:t> system</a:t>
            </a:r>
            <a:endParaRPr lang="sv-SE" sz="4000" dirty="0"/>
          </a:p>
        </p:txBody>
      </p:sp>
      <p:sp>
        <p:nvSpPr>
          <p:cNvPr id="3" name="Platshållare för innehåll 2">
            <a:extLst>
              <a:ext uri="{FF2B5EF4-FFF2-40B4-BE49-F238E27FC236}">
                <a16:creationId xmlns:a16="http://schemas.microsoft.com/office/drawing/2014/main" id="{CF3C7378-316E-A18B-6464-2654C1D60B69}"/>
              </a:ext>
            </a:extLst>
          </p:cNvPr>
          <p:cNvSpPr>
            <a:spLocks noGrp="1"/>
          </p:cNvSpPr>
          <p:nvPr>
            <p:ph type="body" sz="half" idx="2"/>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latin typeface="+mn-lt"/>
              </a:rPr>
              <a:t>”</a:t>
            </a:r>
            <a:r>
              <a:rPr kumimoji="0" lang="sv-SE" sz="2200" b="0" i="0" u="none" strike="noStrike" kern="1200" cap="none" spc="0" normalizeH="0" baseline="0" noProof="0" dirty="0">
                <a:ln>
                  <a:noFill/>
                </a:ln>
                <a:effectLst/>
                <a:uLnTx/>
                <a:uFillTx/>
                <a:latin typeface="+mn-lt"/>
                <a:ea typeface="+mn-ea"/>
                <a:cs typeface="+mn-cs"/>
              </a:rPr>
              <a:t>Komplexa system kan inte installeras eller planeras fram, utan de uppstår, bit för bit av delar som fungerar”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u="none" strike="noStrike" kern="1200" cap="none" spc="0" normalizeH="0" baseline="0" noProof="0" dirty="0">
                <a:ln>
                  <a:noFill/>
                </a:ln>
                <a:effectLst/>
                <a:uLnTx/>
                <a:uFillTx/>
                <a:latin typeface="+mn-lt"/>
                <a:ea typeface="+mn-ea"/>
                <a:cs typeface="+mn-cs"/>
              </a:rPr>
              <a:t>Klara Palmberg-Broryd, ur handboken ”Att driva omställningen till Nära vård” 2020.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sv-SE" sz="1800" dirty="0">
              <a:latin typeface="+mn-lt"/>
            </a:endParaRPr>
          </a:p>
        </p:txBody>
      </p:sp>
      <p:pic>
        <p:nvPicPr>
          <p:cNvPr id="5" name="Platshållare för innehåll 4" descr="Illustration som visar en chokladkaka med extra goda chokladklumpar i lite här och var. I chokladklumparna sitter människor som ropar heja rop och är positiva och vågar prova nya sätt att göra saker på. Liknelsen är att när vi driver storskalig samhällstransformation så behöver vi börja göra det med de bitar eller &quot;öar&quot; av människor och verksamheter som vågar prova och som gör bra saker som vi tillsammans kan lära av och skapa upp och breddinföra. Bitarna som fungerar kan liknas vid chokladbitarna i en kaka. Som ledare skapar du forum för att koppla ihop bitarna så att olika personer, verksamheter och organisationer kan lära med varandra” ">
            <a:extLst>
              <a:ext uri="{FF2B5EF4-FFF2-40B4-BE49-F238E27FC236}">
                <a16:creationId xmlns:a16="http://schemas.microsoft.com/office/drawing/2014/main" id="{6C4126BB-2A4F-B052-A3A0-DBEC64D1020E}"/>
              </a:ext>
            </a:extLst>
          </p:cNvPr>
          <p:cNvPicPr>
            <a:picLocks noGrp="1" noChangeAspect="1"/>
          </p:cNvPicPr>
          <p:nvPr>
            <p:ph type="pic" idx="1"/>
          </p:nvPr>
        </p:nvPicPr>
        <p:blipFill rotWithShape="1">
          <a:blip r:embed="rId3"/>
          <a:srcRect t="51" r="-3840" b="-11383"/>
          <a:stretch/>
        </p:blipFill>
        <p:spPr>
          <a:xfrm>
            <a:off x="6096000" y="376890"/>
            <a:ext cx="5715000" cy="6104219"/>
          </a:xfrm>
          <a:prstGeom prst="rect">
            <a:avLst/>
          </a:prstGeom>
        </p:spPr>
      </p:pic>
      <p:sp>
        <p:nvSpPr>
          <p:cNvPr id="8" name="textruta 7">
            <a:extLst>
              <a:ext uri="{FF2B5EF4-FFF2-40B4-BE49-F238E27FC236}">
                <a16:creationId xmlns:a16="http://schemas.microsoft.com/office/drawing/2014/main" id="{98B7C304-B44B-4FFB-DD63-CC03389DCDE9}"/>
              </a:ext>
            </a:extLst>
          </p:cNvPr>
          <p:cNvSpPr txBox="1"/>
          <p:nvPr/>
        </p:nvSpPr>
        <p:spPr>
          <a:xfrm>
            <a:off x="6644667" y="5890178"/>
            <a:ext cx="6097712" cy="5355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Bitarna som fungerar kan liknas vid </a:t>
            </a:r>
            <a:br>
              <a:rPr lang="sv-SE" sz="1600" dirty="0"/>
            </a:br>
            <a:r>
              <a:rPr lang="sv-SE" sz="1600" dirty="0"/>
              <a:t>chokladbitarna i en kaka.</a:t>
            </a:r>
          </a:p>
        </p:txBody>
      </p:sp>
    </p:spTree>
    <p:extLst>
      <p:ext uri="{BB962C8B-B14F-4D97-AF65-F5344CB8AC3E}">
        <p14:creationId xmlns:p14="http://schemas.microsoft.com/office/powerpoint/2010/main" val="1954396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Utredningen ”God och nära vård - En reform för ett hållbart hälso- och sjukvårdssystem” Nergårdh (2020)"/>
          <p:cNvSpPr txBox="1"/>
          <p:nvPr/>
        </p:nvSpPr>
        <p:spPr>
          <a:xfrm>
            <a:off x="2573923" y="2636258"/>
            <a:ext cx="2196635" cy="2074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nSpc>
                <a:spcPct val="110000"/>
              </a:lnSpc>
              <a:spcBef>
                <a:spcPts val="0"/>
              </a:spcBef>
              <a:defRPr sz="2000">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sz="1000" b="0" i="0" u="none" strike="noStrike" kern="1200" cap="none" spc="0" normalizeH="0" baseline="0" noProof="0">
              <a:ln>
                <a:noFill/>
              </a:ln>
              <a:solidFill>
                <a:srgbClr val="000000"/>
              </a:solidFill>
              <a:effectLst/>
              <a:uLnTx/>
              <a:uFillTx/>
              <a:latin typeface="Arial"/>
              <a:cs typeface="Arial"/>
              <a:sym typeface="Arial"/>
            </a:endParaRPr>
          </a:p>
        </p:txBody>
      </p:sp>
      <p:sp>
        <p:nvSpPr>
          <p:cNvPr id="287" name="Proposition för en närmare och mer tillgänglig vård (2020)"/>
          <p:cNvSpPr txBox="1"/>
          <p:nvPr/>
        </p:nvSpPr>
        <p:spPr>
          <a:xfrm>
            <a:off x="1343753" y="3852370"/>
            <a:ext cx="1388133" cy="2074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nSpc>
                <a:spcPct val="110000"/>
              </a:lnSpc>
              <a:spcBef>
                <a:spcPts val="0"/>
              </a:spcBef>
              <a:defRPr sz="2000">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sz="1000" b="0" i="0" u="none" strike="noStrike" kern="1200" cap="none" spc="0" normalizeH="0" baseline="0" noProof="0">
              <a:ln>
                <a:noFill/>
              </a:ln>
              <a:solidFill>
                <a:srgbClr val="000000"/>
              </a:solidFill>
              <a:effectLst/>
              <a:uLnTx/>
              <a:uFillTx/>
              <a:latin typeface="Arial"/>
              <a:cs typeface="Arial"/>
              <a:sym typeface="Arial"/>
            </a:endParaRPr>
          </a:p>
        </p:txBody>
      </p:sp>
      <p:sp>
        <p:nvSpPr>
          <p:cNvPr id="290" name="Utredning ”Börja med barnen! Samman-hållen god och nära vård för barn och unga” Almgren (maj 2021)"/>
          <p:cNvSpPr txBox="1"/>
          <p:nvPr/>
        </p:nvSpPr>
        <p:spPr>
          <a:xfrm>
            <a:off x="6173047" y="4031865"/>
            <a:ext cx="1673724" cy="2074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nSpc>
                <a:spcPct val="110000"/>
              </a:lnSpc>
              <a:spcBef>
                <a:spcPts val="0"/>
              </a:spcBef>
              <a:defRPr sz="2000">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sv-SE" sz="1000" b="0" i="0" u="none" strike="noStrike" kern="1200" cap="none" spc="0" normalizeH="0" baseline="0" noProof="0">
              <a:ln>
                <a:noFill/>
              </a:ln>
              <a:solidFill>
                <a:srgbClr val="000000"/>
              </a:solidFill>
              <a:effectLst/>
              <a:uLnTx/>
              <a:uFillTx/>
              <a:latin typeface="Arial"/>
              <a:cs typeface="Arial"/>
              <a:sym typeface="Arial"/>
            </a:endParaRPr>
          </a:p>
        </p:txBody>
      </p:sp>
      <p:sp>
        <p:nvSpPr>
          <p:cNvPr id="291" name="Samsjuklighetsutredningen Printz (nov 2021)"/>
          <p:cNvSpPr txBox="1"/>
          <p:nvPr/>
        </p:nvSpPr>
        <p:spPr>
          <a:xfrm>
            <a:off x="1031065" y="5893303"/>
            <a:ext cx="2499384" cy="2074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nSpc>
                <a:spcPct val="110000"/>
              </a:lnSpc>
              <a:spcBef>
                <a:spcPts val="0"/>
              </a:spcBef>
              <a:defRPr sz="2000">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sz="1000" b="0" i="0" u="none" strike="noStrike" kern="1200" cap="none" spc="0" normalizeH="0" baseline="0" noProof="0">
              <a:ln>
                <a:noFill/>
              </a:ln>
              <a:solidFill>
                <a:srgbClr val="000000"/>
              </a:solidFill>
              <a:effectLst/>
              <a:uLnTx/>
              <a:uFillTx/>
              <a:latin typeface="Arial"/>
              <a:cs typeface="Arial"/>
              <a:sym typeface="Arial"/>
            </a:endParaRPr>
          </a:p>
        </p:txBody>
      </p:sp>
      <p:sp>
        <p:nvSpPr>
          <p:cNvPr id="104" name="Proposition för en närmare och mer tillgänglig vård (2020)">
            <a:extLst>
              <a:ext uri="{FF2B5EF4-FFF2-40B4-BE49-F238E27FC236}">
                <a16:creationId xmlns:a16="http://schemas.microsoft.com/office/drawing/2014/main" id="{C3AF0C03-F7B9-E545-B741-745B939B702E}"/>
              </a:ext>
            </a:extLst>
          </p:cNvPr>
          <p:cNvSpPr txBox="1"/>
          <p:nvPr/>
        </p:nvSpPr>
        <p:spPr>
          <a:xfrm>
            <a:off x="1827350" y="4987556"/>
            <a:ext cx="1766127" cy="2074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spAutoFit/>
          </a:bodyPr>
          <a:lstStyle>
            <a:lvl1pPr>
              <a:lnSpc>
                <a:spcPct val="110000"/>
              </a:lnSpc>
              <a:spcBef>
                <a:spcPts val="0"/>
              </a:spcBef>
              <a:defRPr sz="2000">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sv-SE" sz="1000" b="1" i="0" u="none" strike="noStrike" kern="1200" cap="none" spc="0" normalizeH="0" baseline="0" noProof="0">
              <a:ln>
                <a:noFill/>
              </a:ln>
              <a:solidFill>
                <a:srgbClr val="000000"/>
              </a:solidFill>
              <a:effectLst/>
              <a:uLnTx/>
              <a:uFillTx/>
              <a:latin typeface="Arial"/>
              <a:cs typeface="Arial"/>
              <a:sym typeface="Arial"/>
            </a:endParaRPr>
          </a:p>
        </p:txBody>
      </p:sp>
      <p:sp>
        <p:nvSpPr>
          <p:cNvPr id="113" name="Proposition för en närmare och mer tillgänglig vård (2020)">
            <a:extLst>
              <a:ext uri="{FF2B5EF4-FFF2-40B4-BE49-F238E27FC236}">
                <a16:creationId xmlns:a16="http://schemas.microsoft.com/office/drawing/2014/main" id="{FA3C687A-27B7-0244-A16A-55B393A212BC}"/>
              </a:ext>
            </a:extLst>
          </p:cNvPr>
          <p:cNvSpPr txBox="1"/>
          <p:nvPr/>
        </p:nvSpPr>
        <p:spPr>
          <a:xfrm>
            <a:off x="5084986" y="3075449"/>
            <a:ext cx="1766274" cy="2074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nSpc>
                <a:spcPct val="110000"/>
              </a:lnSpc>
              <a:spcBef>
                <a:spcPts val="0"/>
              </a:spcBef>
              <a:defRPr sz="2000">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sv-SE" sz="1000" b="0" i="0" u="none" strike="noStrike" kern="1200" cap="none" spc="0" normalizeH="0" baseline="0" noProof="0">
              <a:ln>
                <a:noFill/>
              </a:ln>
              <a:solidFill>
                <a:srgbClr val="000000"/>
              </a:solidFill>
              <a:effectLst/>
              <a:uLnTx/>
              <a:uFillTx/>
              <a:latin typeface="Arial"/>
              <a:cs typeface="Arial"/>
              <a:sym typeface="Arial"/>
            </a:endParaRPr>
          </a:p>
        </p:txBody>
      </p:sp>
      <p:sp>
        <p:nvSpPr>
          <p:cNvPr id="118" name="Samsjuklighetsutredningen Printz (nov 2021)">
            <a:extLst>
              <a:ext uri="{FF2B5EF4-FFF2-40B4-BE49-F238E27FC236}">
                <a16:creationId xmlns:a16="http://schemas.microsoft.com/office/drawing/2014/main" id="{2D84EFF5-0EB1-67E1-9722-6BFA7AA1F323}"/>
              </a:ext>
            </a:extLst>
          </p:cNvPr>
          <p:cNvSpPr txBox="1"/>
          <p:nvPr/>
        </p:nvSpPr>
        <p:spPr>
          <a:xfrm>
            <a:off x="4972193" y="5279429"/>
            <a:ext cx="2217264" cy="2074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nSpc>
                <a:spcPct val="110000"/>
              </a:lnSpc>
              <a:spcBef>
                <a:spcPts val="0"/>
              </a:spcBef>
              <a:defRPr sz="2000">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sz="1000" b="0" i="0" u="none" strike="noStrike" kern="1200" cap="none" spc="0" normalizeH="0" baseline="0" noProof="0">
              <a:ln>
                <a:noFill/>
              </a:ln>
              <a:solidFill>
                <a:srgbClr val="000000"/>
              </a:solidFill>
              <a:effectLst/>
              <a:uLnTx/>
              <a:uFillTx/>
              <a:latin typeface="Arial"/>
              <a:cs typeface="Arial"/>
              <a:sym typeface="Arial"/>
            </a:endParaRPr>
          </a:p>
        </p:txBody>
      </p:sp>
      <p:sp>
        <p:nvSpPr>
          <p:cNvPr id="25" name="Mönster växer fram och gör avtryck">
            <a:extLst>
              <a:ext uri="{FF2B5EF4-FFF2-40B4-BE49-F238E27FC236}">
                <a16:creationId xmlns:a16="http://schemas.microsoft.com/office/drawing/2014/main" id="{B3A21D4E-BBD9-EA9D-EE7B-F16D82349746}"/>
              </a:ext>
            </a:extLst>
          </p:cNvPr>
          <p:cNvSpPr txBox="1"/>
          <p:nvPr/>
        </p:nvSpPr>
        <p:spPr>
          <a:xfrm>
            <a:off x="2029022" y="830914"/>
            <a:ext cx="6352095" cy="967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r">
              <a:lnSpc>
                <a:spcPct val="110000"/>
              </a:lnSpc>
              <a:defRPr sz="6000" b="1">
                <a:solidFill>
                  <a:srgbClr val="EF4023"/>
                </a:solidFill>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sv-SE" sz="2800" b="1" i="0" u="none" strike="noStrike" kern="1200" cap="none" spc="0" normalizeH="0" baseline="0" noProof="0">
                <a:ln>
                  <a:noFill/>
                </a:ln>
                <a:solidFill>
                  <a:prstClr val="black"/>
                </a:solidFill>
                <a:effectLst/>
                <a:uLnTx/>
                <a:uFillTx/>
                <a:latin typeface="AvenirNext LT Pro Bold"/>
                <a:cs typeface="Arial"/>
                <a:sym typeface="Arial"/>
              </a:rPr>
              <a:t>Fas 2: Göra, l</a:t>
            </a:r>
            <a:r>
              <a:rPr kumimoji="0" lang="sv-SE" sz="2800" b="1" i="0" u="none" strike="noStrike" kern="1200" cap="none" spc="0" normalizeH="0" baseline="0" noProof="0">
                <a:ln>
                  <a:noFill/>
                </a:ln>
                <a:solidFill>
                  <a:prstClr val="black"/>
                </a:solidFill>
                <a:effectLst/>
                <a:uLnTx/>
                <a:uFillTx/>
                <a:latin typeface="AvenirNext LT Pro Bold"/>
                <a:ea typeface="+mn-ea"/>
                <a:cs typeface="Arial"/>
                <a:sym typeface="Arial"/>
              </a:rPr>
              <a:t>ära</a:t>
            </a:r>
            <a:r>
              <a:rPr kumimoji="0" lang="sv-SE" sz="2800" b="1" i="0" u="none" strike="noStrike" kern="1200" cap="none" spc="0" normalizeH="0" baseline="0" noProof="0">
                <a:ln>
                  <a:noFill/>
                </a:ln>
                <a:solidFill>
                  <a:prstClr val="black"/>
                </a:solidFill>
                <a:effectLst/>
                <a:uLnTx/>
                <a:uFillTx/>
                <a:latin typeface="AvenirNext LT Pro Bold"/>
                <a:cs typeface="Arial"/>
                <a:sym typeface="Arial"/>
              </a:rPr>
              <a:t> </a:t>
            </a:r>
            <a:br>
              <a:rPr kumimoji="0" lang="sv-SE" sz="2800" b="1" i="0" u="none" strike="noStrike" kern="1200" cap="none" spc="0" normalizeH="0" baseline="0" noProof="0">
                <a:ln>
                  <a:noFill/>
                </a:ln>
                <a:solidFill>
                  <a:srgbClr val="EF4023"/>
                </a:solidFill>
                <a:effectLst/>
                <a:uLnTx/>
                <a:uFillTx/>
                <a:latin typeface="AvenirNext LT Pro Bold"/>
                <a:cs typeface="Arial"/>
                <a:sym typeface="Arial"/>
              </a:rPr>
            </a:br>
            <a:r>
              <a:rPr kumimoji="0" lang="sv-SE" sz="2800" b="1" i="0" u="none" strike="noStrike" kern="1200" cap="none" spc="0" normalizeH="0" baseline="0" noProof="0">
                <a:ln>
                  <a:noFill/>
                </a:ln>
                <a:solidFill>
                  <a:prstClr val="black"/>
                </a:solidFill>
                <a:effectLst/>
                <a:uLnTx/>
                <a:uFillTx/>
                <a:latin typeface="AvenirNext LT Pro Bold"/>
                <a:cs typeface="Arial"/>
                <a:sym typeface="Arial"/>
              </a:rPr>
              <a:t>och</a:t>
            </a:r>
            <a:r>
              <a:rPr kumimoji="0" lang="sv-SE" sz="2800" b="1" i="0" u="none" strike="noStrike" kern="1200" cap="none" spc="0" normalizeH="0" baseline="0" noProof="0">
                <a:ln>
                  <a:noFill/>
                </a:ln>
                <a:solidFill>
                  <a:prstClr val="black"/>
                </a:solidFill>
                <a:effectLst/>
                <a:uLnTx/>
                <a:uFillTx/>
                <a:latin typeface="AvenirNext LT Pro Bold"/>
                <a:ea typeface="+mn-ea"/>
                <a:cs typeface="Arial"/>
                <a:sym typeface="Arial"/>
              </a:rPr>
              <a:t> bredda</a:t>
            </a:r>
          </a:p>
        </p:txBody>
      </p:sp>
      <p:sp>
        <p:nvSpPr>
          <p:cNvPr id="4" name="textruta 3">
            <a:extLst>
              <a:ext uri="{FF2B5EF4-FFF2-40B4-BE49-F238E27FC236}">
                <a16:creationId xmlns:a16="http://schemas.microsoft.com/office/drawing/2014/main" id="{DCE5E458-60AC-FA76-074C-1DCF652919B6}"/>
              </a:ext>
            </a:extLst>
          </p:cNvPr>
          <p:cNvSpPr txBox="1"/>
          <p:nvPr/>
        </p:nvSpPr>
        <p:spPr>
          <a:xfrm>
            <a:off x="242230" y="3148395"/>
            <a:ext cx="1188530"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prstClr val="black"/>
                </a:solidFill>
                <a:effectLst/>
                <a:uLnTx/>
                <a:uFillTx/>
                <a:latin typeface="AvenirNext LT Pro Bold"/>
                <a:ea typeface="+mn-ea"/>
                <a:cs typeface="+mn-cs"/>
              </a:rPr>
              <a:t>Fas 1:</a:t>
            </a:r>
          </a:p>
        </p:txBody>
      </p:sp>
      <p:sp>
        <p:nvSpPr>
          <p:cNvPr id="5" name="textruta 4">
            <a:extLst>
              <a:ext uri="{FF2B5EF4-FFF2-40B4-BE49-F238E27FC236}">
                <a16:creationId xmlns:a16="http://schemas.microsoft.com/office/drawing/2014/main" id="{83052C1E-B34B-D245-0326-BBF109EF1281}"/>
              </a:ext>
            </a:extLst>
          </p:cNvPr>
          <p:cNvSpPr txBox="1"/>
          <p:nvPr/>
        </p:nvSpPr>
        <p:spPr>
          <a:xfrm>
            <a:off x="263205" y="3609429"/>
            <a:ext cx="3539110"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prstClr val="black"/>
                </a:solidFill>
                <a:effectLst/>
                <a:uLnTx/>
                <a:uFillTx/>
                <a:latin typeface="AvenirNext LT Pro Bold"/>
                <a:ea typeface="+mn-ea"/>
                <a:cs typeface="+mn-cs"/>
              </a:rPr>
              <a:t>Varför och riktning </a:t>
            </a:r>
          </a:p>
        </p:txBody>
      </p:sp>
      <p:sp>
        <p:nvSpPr>
          <p:cNvPr id="16" name="Mönster växer fram och gör avtryck">
            <a:extLst>
              <a:ext uri="{FF2B5EF4-FFF2-40B4-BE49-F238E27FC236}">
                <a16:creationId xmlns:a16="http://schemas.microsoft.com/office/drawing/2014/main" id="{E27C0097-3906-D13A-751E-9C722AF25D67}"/>
              </a:ext>
            </a:extLst>
          </p:cNvPr>
          <p:cNvSpPr txBox="1"/>
          <p:nvPr/>
        </p:nvSpPr>
        <p:spPr>
          <a:xfrm>
            <a:off x="6726964" y="734042"/>
            <a:ext cx="6352095" cy="967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r">
              <a:lnSpc>
                <a:spcPct val="110000"/>
              </a:lnSpc>
              <a:defRPr sz="6000" b="1">
                <a:solidFill>
                  <a:srgbClr val="EF4023"/>
                </a:solidFill>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venirNext LT Pro Bold"/>
                <a:cs typeface="Arial"/>
                <a:sym typeface="Arial"/>
              </a:rPr>
              <a:t>Fas 4: Ständigt </a:t>
            </a:r>
            <a:br>
              <a:rPr kumimoji="0" lang="sv-SE" sz="2800" b="1" i="0" u="none" strike="noStrike" kern="1200" cap="none" spc="0" normalizeH="0" baseline="0" noProof="0" dirty="0">
                <a:ln>
                  <a:noFill/>
                </a:ln>
                <a:solidFill>
                  <a:prstClr val="black"/>
                </a:solidFill>
                <a:effectLst/>
                <a:uLnTx/>
                <a:uFillTx/>
                <a:latin typeface="AvenirNext LT Pro Bold"/>
                <a:cs typeface="Arial"/>
                <a:sym typeface="Arial"/>
              </a:rPr>
            </a:br>
            <a:r>
              <a:rPr kumimoji="0" lang="sv-SE" sz="2800" b="1" i="0" u="none" strike="noStrike" kern="1200" cap="none" spc="0" normalizeH="0" baseline="0" noProof="0" dirty="0">
                <a:ln>
                  <a:noFill/>
                </a:ln>
                <a:solidFill>
                  <a:prstClr val="black"/>
                </a:solidFill>
                <a:effectLst/>
                <a:uLnTx/>
                <a:uFillTx/>
                <a:latin typeface="AvenirNext LT Pro Bold"/>
                <a:cs typeface="Arial"/>
                <a:sym typeface="Arial"/>
              </a:rPr>
              <a:t>förbättra</a:t>
            </a:r>
          </a:p>
        </p:txBody>
      </p:sp>
      <p:sp>
        <p:nvSpPr>
          <p:cNvPr id="10" name="Mönster växer fram och gör avtryck">
            <a:extLst>
              <a:ext uri="{FF2B5EF4-FFF2-40B4-BE49-F238E27FC236}">
                <a16:creationId xmlns:a16="http://schemas.microsoft.com/office/drawing/2014/main" id="{1B3D7960-6C03-EE1C-E3E6-C4D8D32AF0C0}"/>
              </a:ext>
            </a:extLst>
          </p:cNvPr>
          <p:cNvSpPr txBox="1"/>
          <p:nvPr/>
        </p:nvSpPr>
        <p:spPr>
          <a:xfrm>
            <a:off x="5318991" y="2177163"/>
            <a:ext cx="6352095" cy="967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r">
              <a:lnSpc>
                <a:spcPct val="110000"/>
              </a:lnSpc>
              <a:defRPr sz="6000" b="1">
                <a:solidFill>
                  <a:srgbClr val="EF4023"/>
                </a:solidFill>
                <a:latin typeface="Arial"/>
                <a:ea typeface="Arial"/>
                <a:cs typeface="Arial"/>
                <a:sym typeface="Aria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venirNext LT Pro Bold"/>
                <a:cs typeface="Arial"/>
                <a:sym typeface="Arial"/>
              </a:rPr>
              <a:t>Fas 3: </a:t>
            </a:r>
            <a:br>
              <a:rPr kumimoji="0" lang="sv-SE" sz="2800" b="1" i="0" u="none" strike="noStrike" kern="1200" cap="none" spc="0" normalizeH="0" baseline="0" noProof="0" dirty="0">
                <a:ln>
                  <a:noFill/>
                </a:ln>
                <a:solidFill>
                  <a:prstClr val="black"/>
                </a:solidFill>
                <a:effectLst/>
                <a:uLnTx/>
                <a:uFillTx/>
                <a:latin typeface="AvenirNext LT Pro Bold"/>
                <a:cs typeface="Arial"/>
                <a:sym typeface="Arial"/>
              </a:rPr>
            </a:br>
            <a:r>
              <a:rPr kumimoji="0" lang="sv-SE" sz="2800" b="1" i="0" u="none" strike="noStrike" kern="1200" cap="none" spc="0" normalizeH="0" baseline="0" noProof="0" dirty="0">
                <a:ln>
                  <a:noFill/>
                </a:ln>
                <a:solidFill>
                  <a:prstClr val="black"/>
                </a:solidFill>
                <a:effectLst/>
                <a:uLnTx/>
                <a:uFillTx/>
                <a:latin typeface="AvenirNext LT Pro Bold"/>
                <a:cs typeface="Arial"/>
                <a:sym typeface="Arial"/>
              </a:rPr>
              <a:t>Befästa det nya</a:t>
            </a:r>
            <a:endParaRPr kumimoji="0" sz="2800" b="0" i="0" u="none" strike="noStrike" kern="1200" cap="none" spc="0" normalizeH="0" baseline="0" noProof="0" dirty="0">
              <a:ln>
                <a:noFill/>
              </a:ln>
              <a:solidFill>
                <a:prstClr val="black"/>
              </a:solidFill>
              <a:effectLst/>
              <a:uLnTx/>
              <a:uFillTx/>
              <a:latin typeface="AvenirNext LT Pro Bold"/>
              <a:cs typeface="Arial"/>
              <a:sym typeface="Arial"/>
            </a:endParaRPr>
          </a:p>
        </p:txBody>
      </p:sp>
      <p:sp>
        <p:nvSpPr>
          <p:cNvPr id="11" name="textruta 10">
            <a:extLst>
              <a:ext uri="{FF2B5EF4-FFF2-40B4-BE49-F238E27FC236}">
                <a16:creationId xmlns:a16="http://schemas.microsoft.com/office/drawing/2014/main" id="{5D3F57ED-D99A-6249-7276-8EEE14DC920D}"/>
              </a:ext>
            </a:extLst>
          </p:cNvPr>
          <p:cNvSpPr txBox="1"/>
          <p:nvPr/>
        </p:nvSpPr>
        <p:spPr>
          <a:xfrm>
            <a:off x="7059276" y="6466463"/>
            <a:ext cx="568898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Arial"/>
                <a:ea typeface="+mn-ea"/>
                <a:cs typeface="Arial"/>
              </a:rPr>
              <a:t>Ref: Alexius, </a:t>
            </a:r>
            <a:r>
              <a:rPr kumimoji="0" lang="sv-SE" sz="1100" b="0" i="0" u="none" strike="noStrike" kern="1200" cap="none" spc="0" normalizeH="0" baseline="0" noProof="0" err="1">
                <a:ln>
                  <a:noFill/>
                </a:ln>
                <a:solidFill>
                  <a:srgbClr val="000000"/>
                </a:solidFill>
                <a:effectLst/>
                <a:uLnTx/>
                <a:uFillTx/>
                <a:latin typeface="Arial"/>
                <a:ea typeface="+mn-ea"/>
                <a:cs typeface="Arial"/>
              </a:rPr>
              <a:t>Batalden</a:t>
            </a:r>
            <a:r>
              <a:rPr kumimoji="0" lang="sv-SE" sz="1100" b="0" i="0" u="none" strike="noStrike" kern="1200" cap="none" spc="0" normalizeH="0" baseline="0" noProof="0">
                <a:ln>
                  <a:noFill/>
                </a:ln>
                <a:solidFill>
                  <a:srgbClr val="000000"/>
                </a:solidFill>
                <a:effectLst/>
                <a:uLnTx/>
                <a:uFillTx/>
                <a:latin typeface="Arial"/>
                <a:ea typeface="+mn-ea"/>
                <a:cs typeface="Arial"/>
              </a:rPr>
              <a:t>, Noren, Palmberg-</a:t>
            </a:r>
            <a:r>
              <a:rPr kumimoji="0" lang="sv-SE" sz="1100" b="0" i="0" u="none" strike="noStrike" kern="1200" cap="none" spc="0" normalizeH="0" baseline="0" noProof="0" err="1">
                <a:ln>
                  <a:noFill/>
                </a:ln>
                <a:solidFill>
                  <a:srgbClr val="000000"/>
                </a:solidFill>
                <a:effectLst/>
                <a:uLnTx/>
                <a:uFillTx/>
                <a:latin typeface="Arial"/>
                <a:ea typeface="+mn-ea"/>
                <a:cs typeface="Arial"/>
              </a:rPr>
              <a:t>Broryd</a:t>
            </a:r>
            <a:r>
              <a:rPr kumimoji="0" lang="sv-SE" sz="1100" b="0" i="0" u="none" strike="noStrike" kern="1200" cap="none" spc="0" normalizeH="0" baseline="0" noProof="0">
                <a:ln>
                  <a:noFill/>
                </a:ln>
                <a:solidFill>
                  <a:srgbClr val="000000"/>
                </a:solidFill>
                <a:effectLst/>
                <a:uLnTx/>
                <a:uFillTx/>
                <a:latin typeface="Arial"/>
                <a:ea typeface="+mn-ea"/>
                <a:cs typeface="Arial"/>
              </a:rPr>
              <a:t>, Quist, </a:t>
            </a:r>
            <a:r>
              <a:rPr kumimoji="0" lang="sv-SE" sz="1100" b="0" i="0" u="none" strike="noStrike" kern="1200" cap="none" spc="0" normalizeH="0" baseline="0" noProof="0" err="1">
                <a:ln>
                  <a:noFill/>
                </a:ln>
                <a:solidFill>
                  <a:srgbClr val="000000"/>
                </a:solidFill>
                <a:effectLst/>
                <a:uLnTx/>
                <a:uFillTx/>
                <a:latin typeface="Arial"/>
                <a:ea typeface="+mn-ea"/>
                <a:cs typeface="Arial"/>
              </a:rPr>
              <a:t>Senge</a:t>
            </a:r>
            <a:r>
              <a:rPr kumimoji="0" lang="sv-SE" sz="1100" b="0" i="0" u="none" strike="noStrike" kern="1200" cap="none" spc="0" normalizeH="0" baseline="0" noProof="0">
                <a:ln>
                  <a:noFill/>
                </a:ln>
                <a:solidFill>
                  <a:srgbClr val="000000"/>
                </a:solidFill>
                <a:effectLst/>
                <a:uLnTx/>
                <a:uFillTx/>
                <a:latin typeface="Arial"/>
                <a:ea typeface="+mn-ea"/>
                <a:cs typeface="Arial"/>
              </a:rPr>
              <a:t>, Wittberg, </a:t>
            </a:r>
          </a:p>
        </p:txBody>
      </p:sp>
      <p:grpSp>
        <p:nvGrpSpPr>
          <p:cNvPr id="18" name="Grupp 17" descr="Illustrationen visar en väg som passerar totalt fyra faser: 1) Varför och riktning, 2) Göra, lära och bredda, 3) Befästa det nya och 4) Ständigt förbättra. Vägen ska symbolisera att omställningen till Nära vård är en resa och att den resan görs i olika faser.">
            <a:extLst>
              <a:ext uri="{FF2B5EF4-FFF2-40B4-BE49-F238E27FC236}">
                <a16:creationId xmlns:a16="http://schemas.microsoft.com/office/drawing/2014/main" id="{C960C715-702F-2FD1-0ECA-40D97B5FD3B5}"/>
              </a:ext>
            </a:extLst>
          </p:cNvPr>
          <p:cNvGrpSpPr/>
          <p:nvPr/>
        </p:nvGrpSpPr>
        <p:grpSpPr>
          <a:xfrm>
            <a:off x="-3040102" y="-3242505"/>
            <a:ext cx="15986042" cy="11272909"/>
            <a:chOff x="-3040102" y="-3242505"/>
            <a:chExt cx="15986042" cy="11272909"/>
          </a:xfrm>
        </p:grpSpPr>
        <p:grpSp>
          <p:nvGrpSpPr>
            <p:cNvPr id="15" name="Grupp 14">
              <a:extLst>
                <a:ext uri="{FF2B5EF4-FFF2-40B4-BE49-F238E27FC236}">
                  <a16:creationId xmlns:a16="http://schemas.microsoft.com/office/drawing/2014/main" id="{F77510AF-D152-530A-D974-CBD0FAC07638}"/>
                </a:ext>
              </a:extLst>
            </p:cNvPr>
            <p:cNvGrpSpPr/>
            <p:nvPr/>
          </p:nvGrpSpPr>
          <p:grpSpPr>
            <a:xfrm rot="1343967">
              <a:off x="-3040102" y="-3242505"/>
              <a:ext cx="15986042" cy="11272909"/>
              <a:chOff x="-102743" y="-5101161"/>
              <a:chExt cx="16776752" cy="11825162"/>
            </a:xfrm>
          </p:grpSpPr>
          <p:grpSp>
            <p:nvGrpSpPr>
              <p:cNvPr id="12" name="Grupp 11">
                <a:extLst>
                  <a:ext uri="{FF2B5EF4-FFF2-40B4-BE49-F238E27FC236}">
                    <a16:creationId xmlns:a16="http://schemas.microsoft.com/office/drawing/2014/main" id="{8440C01B-74E7-9C10-1981-978B3EC1055E}"/>
                  </a:ext>
                </a:extLst>
              </p:cNvPr>
              <p:cNvGrpSpPr/>
              <p:nvPr/>
            </p:nvGrpSpPr>
            <p:grpSpPr>
              <a:xfrm>
                <a:off x="-102743" y="731520"/>
                <a:ext cx="12474575" cy="5992481"/>
                <a:chOff x="-1254888" y="286022"/>
                <a:chExt cx="13804161" cy="7001857"/>
              </a:xfrm>
            </p:grpSpPr>
            <p:pic>
              <p:nvPicPr>
                <p:cNvPr id="7" name="Bildobjekt 6">
                  <a:extLst>
                    <a:ext uri="{FF2B5EF4-FFF2-40B4-BE49-F238E27FC236}">
                      <a16:creationId xmlns:a16="http://schemas.microsoft.com/office/drawing/2014/main" id="{C461AF7E-02AB-ADAD-DE10-712332C54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8447" flipH="1">
                  <a:off x="-1254888" y="936968"/>
                  <a:ext cx="8333611" cy="6350911"/>
                </a:xfrm>
                <a:prstGeom prst="rect">
                  <a:avLst/>
                </a:prstGeom>
              </p:spPr>
            </p:pic>
            <p:pic>
              <p:nvPicPr>
                <p:cNvPr id="9" name="Bildobjekt 8">
                  <a:extLst>
                    <a:ext uri="{FF2B5EF4-FFF2-40B4-BE49-F238E27FC236}">
                      <a16:creationId xmlns:a16="http://schemas.microsoft.com/office/drawing/2014/main" id="{AF7AF0F5-1235-2BDF-BCCF-07F20EE0B1E1}"/>
                    </a:ext>
                  </a:extLst>
                </p:cNvPr>
                <p:cNvPicPr>
                  <a:picLocks noChangeAspect="1"/>
                </p:cNvPicPr>
                <p:nvPr/>
              </p:nvPicPr>
              <p:blipFill rotWithShape="1">
                <a:blip r:embed="rId3">
                  <a:extLst>
                    <a:ext uri="{28A0092B-C50C-407E-A947-70E740481C1C}">
                      <a14:useLocalDpi xmlns:a14="http://schemas.microsoft.com/office/drawing/2010/main" val="0"/>
                    </a:ext>
                  </a:extLst>
                </a:blip>
                <a:srcRect l="36909"/>
                <a:stretch/>
              </p:blipFill>
              <p:spPr>
                <a:xfrm rot="20750238">
                  <a:off x="6606413" y="286022"/>
                  <a:ext cx="5942860" cy="5109451"/>
                </a:xfrm>
                <a:prstGeom prst="rect">
                  <a:avLst/>
                </a:prstGeom>
              </p:spPr>
            </p:pic>
          </p:grpSp>
          <p:pic>
            <p:nvPicPr>
              <p:cNvPr id="14" name="Bildobjekt 13">
                <a:extLst>
                  <a:ext uri="{FF2B5EF4-FFF2-40B4-BE49-F238E27FC236}">
                    <a16:creationId xmlns:a16="http://schemas.microsoft.com/office/drawing/2014/main" id="{B9C20687-A43A-F1A6-67DE-60403176F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4087" flipH="1">
                <a:off x="10499461" y="-4103255"/>
                <a:ext cx="7172453" cy="5176642"/>
              </a:xfrm>
              <a:prstGeom prst="rect">
                <a:avLst/>
              </a:prstGeom>
            </p:spPr>
          </p:pic>
        </p:grpSp>
        <p:pic>
          <p:nvPicPr>
            <p:cNvPr id="2" name="Bildobjekt 1">
              <a:extLst>
                <a:ext uri="{FF2B5EF4-FFF2-40B4-BE49-F238E27FC236}">
                  <a16:creationId xmlns:a16="http://schemas.microsoft.com/office/drawing/2014/main" id="{3386551A-13F7-D56B-564B-DC0D205D3BD5}"/>
                </a:ext>
              </a:extLst>
            </p:cNvPr>
            <p:cNvPicPr>
              <a:picLocks noChangeAspect="1"/>
            </p:cNvPicPr>
            <p:nvPr/>
          </p:nvPicPr>
          <p:blipFill>
            <a:blip r:embed="rId4"/>
            <a:stretch>
              <a:fillRect/>
            </a:stretch>
          </p:blipFill>
          <p:spPr>
            <a:xfrm>
              <a:off x="802032" y="4111854"/>
              <a:ext cx="1470573" cy="826584"/>
            </a:xfrm>
            <a:prstGeom prst="rect">
              <a:avLst/>
            </a:prstGeom>
          </p:spPr>
        </p:pic>
        <p:pic>
          <p:nvPicPr>
            <p:cNvPr id="3" name="Bildobjekt 2">
              <a:extLst>
                <a:ext uri="{FF2B5EF4-FFF2-40B4-BE49-F238E27FC236}">
                  <a16:creationId xmlns:a16="http://schemas.microsoft.com/office/drawing/2014/main" id="{F9A361E0-97B8-F12E-DAC3-31000099F004}"/>
                </a:ext>
              </a:extLst>
            </p:cNvPr>
            <p:cNvPicPr>
              <a:picLocks noChangeAspect="1"/>
            </p:cNvPicPr>
            <p:nvPr/>
          </p:nvPicPr>
          <p:blipFill rotWithShape="1">
            <a:blip r:embed="rId5"/>
            <a:srcRect t="2985"/>
            <a:stretch/>
          </p:blipFill>
          <p:spPr>
            <a:xfrm>
              <a:off x="765422" y="4980690"/>
              <a:ext cx="1470574" cy="866711"/>
            </a:xfrm>
            <a:prstGeom prst="rect">
              <a:avLst/>
            </a:prstGeom>
          </p:spPr>
        </p:pic>
        <p:pic>
          <p:nvPicPr>
            <p:cNvPr id="6" name="Bildobjekt 5">
              <a:extLst>
                <a:ext uri="{FF2B5EF4-FFF2-40B4-BE49-F238E27FC236}">
                  <a16:creationId xmlns:a16="http://schemas.microsoft.com/office/drawing/2014/main" id="{DC758750-F59A-6F54-1AA0-E59A48997618}"/>
                </a:ext>
              </a:extLst>
            </p:cNvPr>
            <p:cNvPicPr>
              <a:picLocks noChangeAspect="1"/>
            </p:cNvPicPr>
            <p:nvPr/>
          </p:nvPicPr>
          <p:blipFill rotWithShape="1">
            <a:blip r:embed="rId6">
              <a:extLst>
                <a:ext uri="{28A0092B-C50C-407E-A947-70E740481C1C}">
                  <a14:useLocalDpi xmlns:a14="http://schemas.microsoft.com/office/drawing/2010/main" val="0"/>
                </a:ext>
              </a:extLst>
            </a:blip>
            <a:srcRect l="2723" t="21088" b="27090"/>
            <a:stretch/>
          </p:blipFill>
          <p:spPr>
            <a:xfrm>
              <a:off x="3060700" y="1786517"/>
              <a:ext cx="1590320" cy="1215118"/>
            </a:xfrm>
            <a:prstGeom prst="rect">
              <a:avLst/>
            </a:prstGeom>
          </p:spPr>
        </p:pic>
        <p:pic>
          <p:nvPicPr>
            <p:cNvPr id="13" name="Bildobjekt 12">
              <a:extLst>
                <a:ext uri="{FF2B5EF4-FFF2-40B4-BE49-F238E27FC236}">
                  <a16:creationId xmlns:a16="http://schemas.microsoft.com/office/drawing/2014/main" id="{9437FA43-F049-BAAC-68DD-6069B192CAA2}"/>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1828" y="1267469"/>
              <a:ext cx="1406498" cy="1428764"/>
            </a:xfrm>
            <a:prstGeom prst="rect">
              <a:avLst/>
            </a:prstGeom>
            <a:noFill/>
          </p:spPr>
        </p:pic>
        <p:pic>
          <p:nvPicPr>
            <p:cNvPr id="17" name="Bildobjekt 16">
              <a:extLst>
                <a:ext uri="{FF2B5EF4-FFF2-40B4-BE49-F238E27FC236}">
                  <a16:creationId xmlns:a16="http://schemas.microsoft.com/office/drawing/2014/main" id="{05D34644-4B4F-E2A1-6041-894740A490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6875" y="3282878"/>
              <a:ext cx="1974169" cy="2449156"/>
            </a:xfrm>
            <a:prstGeom prst="rect">
              <a:avLst/>
            </a:prstGeom>
          </p:spPr>
        </p:pic>
        <p:pic>
          <p:nvPicPr>
            <p:cNvPr id="8" name="Bildobjekt 7">
              <a:extLst>
                <a:ext uri="{FF2B5EF4-FFF2-40B4-BE49-F238E27FC236}">
                  <a16:creationId xmlns:a16="http://schemas.microsoft.com/office/drawing/2014/main" id="{1EA51E55-AA1A-9B63-E4B1-A95C83A2496B}"/>
                </a:ext>
              </a:extLst>
            </p:cNvPr>
            <p:cNvPicPr>
              <a:picLocks noChangeAspect="1"/>
            </p:cNvPicPr>
            <p:nvPr/>
          </p:nvPicPr>
          <p:blipFill>
            <a:blip r:embed="rId9"/>
            <a:stretch>
              <a:fillRect/>
            </a:stretch>
          </p:blipFill>
          <p:spPr>
            <a:xfrm>
              <a:off x="676014" y="5889653"/>
              <a:ext cx="1604743" cy="907444"/>
            </a:xfrm>
            <a:prstGeom prst="rect">
              <a:avLst/>
            </a:prstGeom>
          </p:spPr>
        </p:pic>
      </p:grpSp>
    </p:spTree>
    <p:extLst>
      <p:ext uri="{BB962C8B-B14F-4D97-AF65-F5344CB8AC3E}">
        <p14:creationId xmlns:p14="http://schemas.microsoft.com/office/powerpoint/2010/main" val="2359403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Bilden visar en äldre herre som i denna situation är patient och sitter i ett rum med ljusa gardiner. Herren har keps och skägg. ">
            <a:extLst>
              <a:ext uri="{FF2B5EF4-FFF2-40B4-BE49-F238E27FC236}">
                <a16:creationId xmlns:a16="http://schemas.microsoft.com/office/drawing/2014/main" id="{356A1D87-BA6D-60B9-3B07-AFBC92868467}"/>
              </a:ext>
            </a:extLst>
          </p:cNvPr>
          <p:cNvPicPr>
            <a:picLocks noGrp="1" noChangeAspect="1"/>
          </p:cNvPicPr>
          <p:nvPr>
            <p:ph sz="half" idx="2"/>
          </p:nvPr>
        </p:nvPicPr>
        <p:blipFill>
          <a:blip r:embed="rId3"/>
          <a:stretch>
            <a:fillRect/>
          </a:stretch>
        </p:blipFill>
        <p:spPr>
          <a:xfrm>
            <a:off x="8393675" y="950307"/>
            <a:ext cx="3087117" cy="3993359"/>
          </a:xfrm>
          <a:prstGeom prst="rect">
            <a:avLst/>
          </a:prstGeom>
        </p:spPr>
      </p:pic>
      <p:sp>
        <p:nvSpPr>
          <p:cNvPr id="3" name="Platshållare för innehåll 2">
            <a:extLst>
              <a:ext uri="{FF2B5EF4-FFF2-40B4-BE49-F238E27FC236}">
                <a16:creationId xmlns:a16="http://schemas.microsoft.com/office/drawing/2014/main" id="{CB6C08DD-431A-1495-A80A-DE4556707364}"/>
              </a:ext>
            </a:extLst>
          </p:cNvPr>
          <p:cNvSpPr>
            <a:spLocks noGrp="1"/>
          </p:cNvSpPr>
          <p:nvPr>
            <p:ph sz="half" idx="1"/>
          </p:nvPr>
        </p:nvSpPr>
        <p:spPr>
          <a:xfrm>
            <a:off x="775303" y="2041524"/>
            <a:ext cx="7656067" cy="4193676"/>
          </a:xfrm>
        </p:spPr>
        <p:txBody>
          <a:bodyPr vert="horz" lIns="91440" tIns="45720" rIns="91440" bIns="45720" rtlCol="0" anchor="t">
            <a:noAutofit/>
          </a:bodyPr>
          <a:lstStyle/>
          <a:p>
            <a:pPr marL="0" indent="0">
              <a:buNone/>
            </a:pPr>
            <a:r>
              <a:rPr lang="sv-SE" sz="2000" b="1" dirty="0">
                <a:latin typeface="+mn-lt"/>
              </a:rPr>
              <a:t>Nytt sätt att leda och styra</a:t>
            </a:r>
          </a:p>
          <a:p>
            <a:r>
              <a:rPr lang="sv-SE" sz="2000" dirty="0">
                <a:solidFill>
                  <a:schemeClr val="tx1">
                    <a:lumMod val="85000"/>
                    <a:lumOff val="15000"/>
                  </a:schemeClr>
                </a:solidFill>
                <a:latin typeface="+mn-lt"/>
              </a:rPr>
              <a:t>Länsgemensamma målbilder och färdplaner </a:t>
            </a:r>
          </a:p>
          <a:p>
            <a:pPr>
              <a:buFont typeface="Arial" panose="020B0604020202020204" pitchFamily="34" charset="0"/>
              <a:buChar char="•"/>
            </a:pPr>
            <a:r>
              <a:rPr lang="sv-SE" sz="2000" dirty="0">
                <a:solidFill>
                  <a:schemeClr val="tx1">
                    <a:lumMod val="85000"/>
                    <a:lumOff val="15000"/>
                  </a:schemeClr>
                </a:solidFill>
                <a:latin typeface="+mn-lt"/>
              </a:rPr>
              <a:t>Systemledningar kommun-region</a:t>
            </a:r>
          </a:p>
          <a:p>
            <a:pPr>
              <a:buFont typeface="Arial" panose="020B0604020202020204" pitchFamily="34" charset="0"/>
              <a:buChar char="•"/>
            </a:pPr>
            <a:r>
              <a:rPr lang="sv-SE" sz="2000" dirty="0">
                <a:solidFill>
                  <a:schemeClr val="tx1">
                    <a:lumMod val="85000"/>
                    <a:lumOff val="15000"/>
                  </a:schemeClr>
                </a:solidFill>
                <a:latin typeface="+mn-lt"/>
              </a:rPr>
              <a:t>Nya styrsystem och ersättningsmodeller</a:t>
            </a:r>
          </a:p>
          <a:p>
            <a:pPr marL="0" indent="0">
              <a:buNone/>
            </a:pPr>
            <a:r>
              <a:rPr lang="sv-SE" sz="2000" b="1" dirty="0">
                <a:solidFill>
                  <a:schemeClr val="tx1">
                    <a:lumMod val="85000"/>
                    <a:lumOff val="15000"/>
                  </a:schemeClr>
                </a:solidFill>
                <a:latin typeface="+mn-lt"/>
              </a:rPr>
              <a:t>Nya arbetssätt, till exempel:</a:t>
            </a:r>
          </a:p>
          <a:p>
            <a:r>
              <a:rPr lang="sv-SE" sz="2000" dirty="0">
                <a:solidFill>
                  <a:schemeClr val="tx1">
                    <a:lumMod val="85000"/>
                    <a:lumOff val="15000"/>
                  </a:schemeClr>
                </a:solidFill>
                <a:latin typeface="+mn-lt"/>
              </a:rPr>
              <a:t>Mobila team/arbetssätt </a:t>
            </a:r>
          </a:p>
          <a:p>
            <a:r>
              <a:rPr lang="sv-SE" sz="2000" dirty="0">
                <a:solidFill>
                  <a:schemeClr val="tx1">
                    <a:lumMod val="85000"/>
                    <a:lumOff val="15000"/>
                  </a:schemeClr>
                </a:solidFill>
                <a:latin typeface="+mn-lt"/>
              </a:rPr>
              <a:t>Digital ingång till regionernas primärvård </a:t>
            </a:r>
          </a:p>
          <a:p>
            <a:pPr>
              <a:buFont typeface="Arial" panose="020B0604020202020204" pitchFamily="34" charset="0"/>
              <a:buChar char="•"/>
            </a:pPr>
            <a:r>
              <a:rPr lang="sv-SE" sz="2000" dirty="0">
                <a:solidFill>
                  <a:schemeClr val="tx1">
                    <a:lumMod val="85000"/>
                    <a:lumOff val="15000"/>
                  </a:schemeClr>
                </a:solidFill>
                <a:latin typeface="+mn-lt"/>
              </a:rPr>
              <a:t>Egenmonitorering vid kronisk sjukdom</a:t>
            </a:r>
          </a:p>
          <a:p>
            <a:r>
              <a:rPr lang="sv-SE" sz="2000" dirty="0">
                <a:solidFill>
                  <a:schemeClr val="tx1">
                    <a:lumMod val="85000"/>
                    <a:lumOff val="15000"/>
                  </a:schemeClr>
                </a:solidFill>
                <a:latin typeface="+mn-lt"/>
              </a:rPr>
              <a:t>Hälsosamtal regionernas primärvård</a:t>
            </a:r>
          </a:p>
          <a:p>
            <a:pPr>
              <a:buFont typeface="Arial" panose="020B0604020202020204" pitchFamily="34" charset="0"/>
              <a:buChar char="•"/>
            </a:pPr>
            <a:r>
              <a:rPr lang="sv-SE" sz="2000" dirty="0">
                <a:solidFill>
                  <a:schemeClr val="tx1">
                    <a:lumMod val="85000"/>
                    <a:lumOff val="15000"/>
                  </a:schemeClr>
                </a:solidFill>
                <a:latin typeface="+mn-lt"/>
              </a:rPr>
              <a:t>Hemrehabilitering</a:t>
            </a:r>
          </a:p>
          <a:p>
            <a:pPr>
              <a:buFont typeface="Arial" panose="020B0604020202020204" pitchFamily="34" charset="0"/>
              <a:buChar char="•"/>
            </a:pPr>
            <a:r>
              <a:rPr lang="sv-SE" sz="2000" dirty="0">
                <a:solidFill>
                  <a:schemeClr val="tx1">
                    <a:lumMod val="85000"/>
                    <a:lumOff val="15000"/>
                  </a:schemeClr>
                </a:solidFill>
                <a:latin typeface="+mn-lt"/>
              </a:rPr>
              <a:t>Service punkter i glesbygd</a:t>
            </a:r>
          </a:p>
        </p:txBody>
      </p:sp>
      <p:sp>
        <p:nvSpPr>
          <p:cNvPr id="4" name="Rubrik 3">
            <a:extLst>
              <a:ext uri="{FF2B5EF4-FFF2-40B4-BE49-F238E27FC236}">
                <a16:creationId xmlns:a16="http://schemas.microsoft.com/office/drawing/2014/main" id="{669B0190-610F-1D7E-ADDC-57E047649ECB}"/>
              </a:ext>
            </a:extLst>
          </p:cNvPr>
          <p:cNvSpPr>
            <a:spLocks noGrp="1"/>
          </p:cNvSpPr>
          <p:nvPr>
            <p:ph type="title"/>
          </p:nvPr>
        </p:nvSpPr>
        <p:spPr>
          <a:xfrm>
            <a:off x="789825" y="950307"/>
            <a:ext cx="10902701" cy="1231392"/>
          </a:xfrm>
        </p:spPr>
        <p:txBody>
          <a:bodyPr/>
          <a:lstStyle/>
          <a:p>
            <a:r>
              <a:rPr lang="sv-SE" sz="4000" dirty="0"/>
              <a:t>Nära vård tar form </a:t>
            </a:r>
          </a:p>
        </p:txBody>
      </p:sp>
      <p:pic>
        <p:nvPicPr>
          <p:cNvPr id="6" name="Bildobjekt 5" descr="Bilden visar Evelina som jobbar som sjuksköterska vid Norrskenets hälsocentral i Vittangi. På bilden promenerar hon på en landsväg och drar efter sig en väska med medicinska utrustning. Väskan använder hon när hon en dag varannan vecka kommer till byn Svappavaara och har mobil mottagning. ">
            <a:extLst>
              <a:ext uri="{FF2B5EF4-FFF2-40B4-BE49-F238E27FC236}">
                <a16:creationId xmlns:a16="http://schemas.microsoft.com/office/drawing/2014/main" id="{CD222F85-DE5D-CE90-1D10-506800FEA122}"/>
              </a:ext>
            </a:extLst>
          </p:cNvPr>
          <p:cNvPicPr>
            <a:picLocks noChangeAspect="1"/>
          </p:cNvPicPr>
          <p:nvPr/>
        </p:nvPicPr>
        <p:blipFill>
          <a:blip r:embed="rId4"/>
          <a:stretch>
            <a:fillRect/>
          </a:stretch>
        </p:blipFill>
        <p:spPr>
          <a:xfrm>
            <a:off x="8393675" y="4294598"/>
            <a:ext cx="3087117" cy="1940602"/>
          </a:xfrm>
          <a:prstGeom prst="rect">
            <a:avLst/>
          </a:prstGeom>
        </p:spPr>
      </p:pic>
      <p:sp>
        <p:nvSpPr>
          <p:cNvPr id="7" name="textruta 6">
            <a:extLst>
              <a:ext uri="{FF2B5EF4-FFF2-40B4-BE49-F238E27FC236}">
                <a16:creationId xmlns:a16="http://schemas.microsoft.com/office/drawing/2014/main" id="{A171DFD5-6A9E-A65F-C0C0-CC5048219B7D}"/>
              </a:ext>
            </a:extLst>
          </p:cNvPr>
          <p:cNvSpPr txBox="1"/>
          <p:nvPr/>
        </p:nvSpPr>
        <p:spPr>
          <a:xfrm>
            <a:off x="10017225" y="5896646"/>
            <a:ext cx="20217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a:ln>
                  <a:noFill/>
                </a:ln>
                <a:solidFill>
                  <a:srgbClr val="FFFFFF"/>
                </a:solidFill>
                <a:effectLst/>
                <a:uLnTx/>
                <a:uFillTx/>
                <a:latin typeface="Avenir Next LT Pro"/>
                <a:ea typeface="+mn-ea"/>
                <a:cs typeface="+mn-cs"/>
              </a:rPr>
              <a:t>Vårdfokus 27 okt-22</a:t>
            </a:r>
          </a:p>
        </p:txBody>
      </p:sp>
    </p:spTree>
    <p:extLst>
      <p:ext uri="{BB962C8B-B14F-4D97-AF65-F5344CB8AC3E}">
        <p14:creationId xmlns:p14="http://schemas.microsoft.com/office/powerpoint/2010/main" val="2252207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DBF0EB"/>
        </a:solidFill>
        <a:effectLst/>
      </p:bgPr>
    </p:bg>
    <p:spTree>
      <p:nvGrpSpPr>
        <p:cNvPr id="1" name=""/>
        <p:cNvGrpSpPr/>
        <p:nvPr/>
      </p:nvGrpSpPr>
      <p:grpSpPr>
        <a:xfrm>
          <a:off x="0" y="0"/>
          <a:ext cx="0" cy="0"/>
          <a:chOff x="0" y="0"/>
          <a:chExt cx="0" cy="0"/>
        </a:xfrm>
      </p:grpSpPr>
      <p:pic>
        <p:nvPicPr>
          <p:cNvPr id="3" name="Bildobjekt 6">
            <a:extLst>
              <a:ext uri="{FF2B5EF4-FFF2-40B4-BE49-F238E27FC236}">
                <a16:creationId xmlns:a16="http://schemas.microsoft.com/office/drawing/2014/main" id="{160AD630-C386-F9DD-B407-94937C69DA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
        <p:nvSpPr>
          <p:cNvPr id="7" name="Rektangel 6">
            <a:extLst>
              <a:ext uri="{FF2B5EF4-FFF2-40B4-BE49-F238E27FC236}">
                <a16:creationId xmlns:a16="http://schemas.microsoft.com/office/drawing/2014/main" id="{8CC421A0-326D-7826-D10D-55F7D5D8940E}"/>
              </a:ext>
              <a:ext uri="{C183D7F6-B498-43B3-948B-1728B52AA6E4}">
                <adec:decorative xmlns:adec="http://schemas.microsoft.com/office/drawing/2017/decorative" val="1"/>
              </a:ext>
            </a:extLst>
          </p:cNvPr>
          <p:cNvSpPr/>
          <p:nvPr/>
        </p:nvSpPr>
        <p:spPr>
          <a:xfrm>
            <a:off x="2067054" y="-1"/>
            <a:ext cx="9417925" cy="361839"/>
          </a:xfrm>
          <a:prstGeom prst="rect">
            <a:avLst/>
          </a:prstGeom>
          <a:solidFill>
            <a:srgbClr val="F7C6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ubrik 10">
            <a:extLst>
              <a:ext uri="{FF2B5EF4-FFF2-40B4-BE49-F238E27FC236}">
                <a16:creationId xmlns:a16="http://schemas.microsoft.com/office/drawing/2014/main" id="{7CB00544-72E3-E0EE-C6AA-D4EBDFB891EE}"/>
              </a:ext>
              <a:ext uri="{C183D7F6-B498-43B3-948B-1728B52AA6E4}">
                <adec:decorative xmlns:adec="http://schemas.microsoft.com/office/drawing/2017/decorative" val="0"/>
              </a:ext>
            </a:extLst>
          </p:cNvPr>
          <p:cNvSpPr txBox="1">
            <a:spLocks noGrp="1"/>
          </p:cNvSpPr>
          <p:nvPr>
            <p:ph type="title" idx="4294967295"/>
          </p:nvPr>
        </p:nvSpPr>
        <p:spPr>
          <a:xfrm>
            <a:off x="2130554" y="16096"/>
            <a:ext cx="562074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Nära vård, 2023  </a:t>
            </a:r>
          </a:p>
        </p:txBody>
      </p:sp>
      <p:pic>
        <p:nvPicPr>
          <p:cNvPr id="5" name="Bildobjekt 4" descr="SKR:s logotyp">
            <a:extLst>
              <a:ext uri="{FF2B5EF4-FFF2-40B4-BE49-F238E27FC236}">
                <a16:creationId xmlns:a16="http://schemas.microsoft.com/office/drawing/2014/main" id="{30E73DB9-8281-A5FF-E746-88D9964AB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11" y="500397"/>
            <a:ext cx="1226070" cy="507650"/>
          </a:xfrm>
          <a:prstGeom prst="rect">
            <a:avLst/>
          </a:prstGeom>
        </p:spPr>
      </p:pic>
      <p:sp>
        <p:nvSpPr>
          <p:cNvPr id="88" name="Rektangel: rundade hörn 87">
            <a:extLst>
              <a:ext uri="{FF2B5EF4-FFF2-40B4-BE49-F238E27FC236}">
                <a16:creationId xmlns:a16="http://schemas.microsoft.com/office/drawing/2014/main" id="{43979E6F-A95C-CC73-F01A-FA0F0624EBFE}"/>
              </a:ext>
              <a:ext uri="{C183D7F6-B498-43B3-948B-1728B52AA6E4}">
                <adec:decorative xmlns:adec="http://schemas.microsoft.com/office/drawing/2017/decorative" val="1"/>
              </a:ext>
            </a:extLst>
          </p:cNvPr>
          <p:cNvSpPr/>
          <p:nvPr/>
        </p:nvSpPr>
        <p:spPr>
          <a:xfrm>
            <a:off x="160313" y="5602011"/>
            <a:ext cx="1834988" cy="7555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ktangel 5">
            <a:extLst>
              <a:ext uri="{FF2B5EF4-FFF2-40B4-BE49-F238E27FC236}">
                <a16:creationId xmlns:a16="http://schemas.microsoft.com/office/drawing/2014/main" id="{C47EE1D3-EB45-0E30-B5C1-D15D462B84D2}"/>
              </a:ext>
              <a:ext uri="{C183D7F6-B498-43B3-948B-1728B52AA6E4}">
                <adec:decorative xmlns:adec="http://schemas.microsoft.com/office/drawing/2017/decorative" val="1"/>
              </a:ext>
            </a:extLst>
          </p:cNvPr>
          <p:cNvSpPr/>
          <p:nvPr/>
        </p:nvSpPr>
        <p:spPr>
          <a:xfrm>
            <a:off x="10884665" y="6048260"/>
            <a:ext cx="1307335" cy="683046"/>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Rektangel 3">
            <a:extLst>
              <a:ext uri="{FF2B5EF4-FFF2-40B4-BE49-F238E27FC236}">
                <a16:creationId xmlns:a16="http://schemas.microsoft.com/office/drawing/2014/main" id="{E132DECC-F8EF-BE85-3C51-DA3AE1AE8C38}"/>
              </a:ext>
              <a:ext uri="{C183D7F6-B498-43B3-948B-1728B52AA6E4}">
                <adec:decorative xmlns:adec="http://schemas.microsoft.com/office/drawing/2017/decorative" val="1"/>
              </a:ext>
            </a:extLst>
          </p:cNvPr>
          <p:cNvSpPr/>
          <p:nvPr/>
        </p:nvSpPr>
        <p:spPr>
          <a:xfrm>
            <a:off x="2068578" y="404084"/>
            <a:ext cx="9416401" cy="6498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ktangel 7">
            <a:extLst>
              <a:ext uri="{FF2B5EF4-FFF2-40B4-BE49-F238E27FC236}">
                <a16:creationId xmlns:a16="http://schemas.microsoft.com/office/drawing/2014/main" id="{0D0270CA-AFB5-7147-6CA5-CE6C78AFE19C}"/>
              </a:ext>
              <a:ext uri="{C183D7F6-B498-43B3-948B-1728B52AA6E4}">
                <adec:decorative xmlns:adec="http://schemas.microsoft.com/office/drawing/2017/decorative" val="1"/>
              </a:ext>
            </a:extLst>
          </p:cNvPr>
          <p:cNvSpPr/>
          <p:nvPr/>
        </p:nvSpPr>
        <p:spPr>
          <a:xfrm>
            <a:off x="2093977" y="430089"/>
            <a:ext cx="1766823" cy="1195511"/>
          </a:xfrm>
          <a:prstGeom prst="rect">
            <a:avLst/>
          </a:prstGeom>
          <a:solidFill>
            <a:srgbClr val="F7C6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ktangel 13">
            <a:extLst>
              <a:ext uri="{FF2B5EF4-FFF2-40B4-BE49-F238E27FC236}">
                <a16:creationId xmlns:a16="http://schemas.microsoft.com/office/drawing/2014/main" id="{39AE958E-CF11-D2B3-F187-CE3CC46B780D}"/>
              </a:ext>
              <a:ext uri="{C183D7F6-B498-43B3-948B-1728B52AA6E4}">
                <adec:decorative xmlns:adec="http://schemas.microsoft.com/office/drawing/2017/decorative" val="1"/>
              </a:ext>
            </a:extLst>
          </p:cNvPr>
          <p:cNvSpPr/>
          <p:nvPr/>
        </p:nvSpPr>
        <p:spPr>
          <a:xfrm>
            <a:off x="3994620" y="430089"/>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ktangel 14">
            <a:extLst>
              <a:ext uri="{FF2B5EF4-FFF2-40B4-BE49-F238E27FC236}">
                <a16:creationId xmlns:a16="http://schemas.microsoft.com/office/drawing/2014/main" id="{66F09F63-EA84-39BB-7795-B6616163C1C0}"/>
              </a:ext>
              <a:ext uri="{C183D7F6-B498-43B3-948B-1728B52AA6E4}">
                <adec:decorative xmlns:adec="http://schemas.microsoft.com/office/drawing/2017/decorative" val="1"/>
              </a:ext>
            </a:extLst>
          </p:cNvPr>
          <p:cNvSpPr/>
          <p:nvPr/>
        </p:nvSpPr>
        <p:spPr>
          <a:xfrm>
            <a:off x="5895826" y="437372"/>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ktangel 15">
            <a:extLst>
              <a:ext uri="{FF2B5EF4-FFF2-40B4-BE49-F238E27FC236}">
                <a16:creationId xmlns:a16="http://schemas.microsoft.com/office/drawing/2014/main" id="{E5707F86-EFFD-5663-00C1-113BBCFABBCC}"/>
              </a:ext>
              <a:ext uri="{C183D7F6-B498-43B3-948B-1728B52AA6E4}">
                <adec:decorative xmlns:adec="http://schemas.microsoft.com/office/drawing/2017/decorative" val="1"/>
              </a:ext>
            </a:extLst>
          </p:cNvPr>
          <p:cNvSpPr/>
          <p:nvPr/>
        </p:nvSpPr>
        <p:spPr>
          <a:xfrm>
            <a:off x="7779583" y="437625"/>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ktangel 16">
            <a:extLst>
              <a:ext uri="{FF2B5EF4-FFF2-40B4-BE49-F238E27FC236}">
                <a16:creationId xmlns:a16="http://schemas.microsoft.com/office/drawing/2014/main" id="{DD44C282-DC02-2B1F-965E-37B1196B261D}"/>
              </a:ext>
              <a:ext uri="{C183D7F6-B498-43B3-948B-1728B52AA6E4}">
                <adec:decorative xmlns:adec="http://schemas.microsoft.com/office/drawing/2017/decorative" val="1"/>
              </a:ext>
            </a:extLst>
          </p:cNvPr>
          <p:cNvSpPr/>
          <p:nvPr/>
        </p:nvSpPr>
        <p:spPr>
          <a:xfrm>
            <a:off x="9672275" y="437371"/>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ktangel 17">
            <a:extLst>
              <a:ext uri="{FF2B5EF4-FFF2-40B4-BE49-F238E27FC236}">
                <a16:creationId xmlns:a16="http://schemas.microsoft.com/office/drawing/2014/main" id="{2959A24D-C821-48FC-13E6-D781E750C504}"/>
              </a:ext>
              <a:ext uri="{C183D7F6-B498-43B3-948B-1728B52AA6E4}">
                <adec:decorative xmlns:adec="http://schemas.microsoft.com/office/drawing/2017/decorative" val="1"/>
              </a:ext>
            </a:extLst>
          </p:cNvPr>
          <p:cNvSpPr/>
          <p:nvPr/>
        </p:nvSpPr>
        <p:spPr>
          <a:xfrm>
            <a:off x="2105154" y="1723578"/>
            <a:ext cx="1766823" cy="1195511"/>
          </a:xfrm>
          <a:prstGeom prst="rect">
            <a:avLst/>
          </a:prstGeom>
          <a:solidFill>
            <a:srgbClr val="F7C6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ktangel 18">
            <a:extLst>
              <a:ext uri="{FF2B5EF4-FFF2-40B4-BE49-F238E27FC236}">
                <a16:creationId xmlns:a16="http://schemas.microsoft.com/office/drawing/2014/main" id="{C171BEC7-7E86-123F-A3B6-EEB0A6CCF322}"/>
              </a:ext>
              <a:ext uri="{C183D7F6-B498-43B3-948B-1728B52AA6E4}">
                <adec:decorative xmlns:adec="http://schemas.microsoft.com/office/drawing/2017/decorative" val="1"/>
              </a:ext>
            </a:extLst>
          </p:cNvPr>
          <p:cNvSpPr/>
          <p:nvPr/>
        </p:nvSpPr>
        <p:spPr>
          <a:xfrm>
            <a:off x="4005797" y="1723578"/>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ktangel 19">
            <a:extLst>
              <a:ext uri="{FF2B5EF4-FFF2-40B4-BE49-F238E27FC236}">
                <a16:creationId xmlns:a16="http://schemas.microsoft.com/office/drawing/2014/main" id="{B859867F-6633-BCD3-4E6D-240ABC78EA8C}"/>
              </a:ext>
              <a:ext uri="{C183D7F6-B498-43B3-948B-1728B52AA6E4}">
                <adec:decorative xmlns:adec="http://schemas.microsoft.com/office/drawing/2017/decorative" val="1"/>
              </a:ext>
            </a:extLst>
          </p:cNvPr>
          <p:cNvSpPr/>
          <p:nvPr/>
        </p:nvSpPr>
        <p:spPr>
          <a:xfrm>
            <a:off x="5907003" y="1730861"/>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ktangel 20">
            <a:extLst>
              <a:ext uri="{FF2B5EF4-FFF2-40B4-BE49-F238E27FC236}">
                <a16:creationId xmlns:a16="http://schemas.microsoft.com/office/drawing/2014/main" id="{20498640-D9D9-B4C5-4052-0D0380CAF291}"/>
              </a:ext>
              <a:ext uri="{C183D7F6-B498-43B3-948B-1728B52AA6E4}">
                <adec:decorative xmlns:adec="http://schemas.microsoft.com/office/drawing/2017/decorative" val="1"/>
              </a:ext>
            </a:extLst>
          </p:cNvPr>
          <p:cNvSpPr/>
          <p:nvPr/>
        </p:nvSpPr>
        <p:spPr>
          <a:xfrm>
            <a:off x="7790760" y="1731114"/>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ktangel 21">
            <a:extLst>
              <a:ext uri="{FF2B5EF4-FFF2-40B4-BE49-F238E27FC236}">
                <a16:creationId xmlns:a16="http://schemas.microsoft.com/office/drawing/2014/main" id="{17687B40-8DCD-4174-DBC3-D5E2C90107DE}"/>
              </a:ext>
              <a:ext uri="{C183D7F6-B498-43B3-948B-1728B52AA6E4}">
                <adec:decorative xmlns:adec="http://schemas.microsoft.com/office/drawing/2017/decorative" val="1"/>
              </a:ext>
            </a:extLst>
          </p:cNvPr>
          <p:cNvSpPr/>
          <p:nvPr/>
        </p:nvSpPr>
        <p:spPr>
          <a:xfrm>
            <a:off x="9683452" y="1730860"/>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ktangel 22">
            <a:extLst>
              <a:ext uri="{FF2B5EF4-FFF2-40B4-BE49-F238E27FC236}">
                <a16:creationId xmlns:a16="http://schemas.microsoft.com/office/drawing/2014/main" id="{5A7065E4-05F1-6E21-C38A-5597A224CF9C}"/>
              </a:ext>
              <a:ext uri="{C183D7F6-B498-43B3-948B-1728B52AA6E4}">
                <adec:decorative xmlns:adec="http://schemas.microsoft.com/office/drawing/2017/decorative" val="1"/>
              </a:ext>
            </a:extLst>
          </p:cNvPr>
          <p:cNvSpPr/>
          <p:nvPr/>
        </p:nvSpPr>
        <p:spPr>
          <a:xfrm>
            <a:off x="2105154" y="3017067"/>
            <a:ext cx="1766823" cy="1195511"/>
          </a:xfrm>
          <a:prstGeom prst="rect">
            <a:avLst/>
          </a:prstGeom>
          <a:solidFill>
            <a:srgbClr val="F7C6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ktangel 23">
            <a:extLst>
              <a:ext uri="{FF2B5EF4-FFF2-40B4-BE49-F238E27FC236}">
                <a16:creationId xmlns:a16="http://schemas.microsoft.com/office/drawing/2014/main" id="{E5CAE038-EAAA-F011-CC7F-23FC335DAC4E}"/>
              </a:ext>
              <a:ext uri="{C183D7F6-B498-43B3-948B-1728B52AA6E4}">
                <adec:decorative xmlns:adec="http://schemas.microsoft.com/office/drawing/2017/decorative" val="1"/>
              </a:ext>
            </a:extLst>
          </p:cNvPr>
          <p:cNvSpPr/>
          <p:nvPr/>
        </p:nvSpPr>
        <p:spPr>
          <a:xfrm>
            <a:off x="4005797" y="3017067"/>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B379F897-1F70-66D7-3A26-C4636EC0439B}"/>
              </a:ext>
              <a:ext uri="{C183D7F6-B498-43B3-948B-1728B52AA6E4}">
                <adec:decorative xmlns:adec="http://schemas.microsoft.com/office/drawing/2017/decorative" val="1"/>
              </a:ext>
            </a:extLst>
          </p:cNvPr>
          <p:cNvSpPr/>
          <p:nvPr/>
        </p:nvSpPr>
        <p:spPr>
          <a:xfrm>
            <a:off x="5907003" y="3024350"/>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EC99C81A-A621-6BA7-0DE2-0B334360F08F}"/>
              </a:ext>
              <a:ext uri="{C183D7F6-B498-43B3-948B-1728B52AA6E4}">
                <adec:decorative xmlns:adec="http://schemas.microsoft.com/office/drawing/2017/decorative" val="1"/>
              </a:ext>
            </a:extLst>
          </p:cNvPr>
          <p:cNvSpPr/>
          <p:nvPr/>
        </p:nvSpPr>
        <p:spPr>
          <a:xfrm>
            <a:off x="7790760" y="3024603"/>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CB13AB40-2C9E-9041-3F88-52E3D2945161}"/>
              </a:ext>
              <a:ext uri="{C183D7F6-B498-43B3-948B-1728B52AA6E4}">
                <adec:decorative xmlns:adec="http://schemas.microsoft.com/office/drawing/2017/decorative" val="1"/>
              </a:ext>
            </a:extLst>
          </p:cNvPr>
          <p:cNvSpPr/>
          <p:nvPr/>
        </p:nvSpPr>
        <p:spPr>
          <a:xfrm>
            <a:off x="9683452" y="3024349"/>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3EEE74B9-A9AC-D090-2EF6-4CFE7127E90A}"/>
              </a:ext>
              <a:ext uri="{C183D7F6-B498-43B3-948B-1728B52AA6E4}">
                <adec:decorative xmlns:adec="http://schemas.microsoft.com/office/drawing/2017/decorative" val="1"/>
              </a:ext>
            </a:extLst>
          </p:cNvPr>
          <p:cNvSpPr/>
          <p:nvPr/>
        </p:nvSpPr>
        <p:spPr>
          <a:xfrm>
            <a:off x="2105154" y="4310556"/>
            <a:ext cx="1766823" cy="1195511"/>
          </a:xfrm>
          <a:prstGeom prst="rect">
            <a:avLst/>
          </a:prstGeom>
          <a:solidFill>
            <a:srgbClr val="F7C6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ktangel 28">
            <a:extLst>
              <a:ext uri="{FF2B5EF4-FFF2-40B4-BE49-F238E27FC236}">
                <a16:creationId xmlns:a16="http://schemas.microsoft.com/office/drawing/2014/main" id="{82B3B775-FE49-45F2-556B-26502D4EE6EA}"/>
              </a:ext>
              <a:ext uri="{C183D7F6-B498-43B3-948B-1728B52AA6E4}">
                <adec:decorative xmlns:adec="http://schemas.microsoft.com/office/drawing/2017/decorative" val="1"/>
              </a:ext>
            </a:extLst>
          </p:cNvPr>
          <p:cNvSpPr/>
          <p:nvPr/>
        </p:nvSpPr>
        <p:spPr>
          <a:xfrm>
            <a:off x="4005797" y="4310556"/>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ktangel 29">
            <a:extLst>
              <a:ext uri="{FF2B5EF4-FFF2-40B4-BE49-F238E27FC236}">
                <a16:creationId xmlns:a16="http://schemas.microsoft.com/office/drawing/2014/main" id="{11079DA6-AC00-B084-AE3E-ABC663DB8BA7}"/>
              </a:ext>
              <a:ext uri="{C183D7F6-B498-43B3-948B-1728B52AA6E4}">
                <adec:decorative xmlns:adec="http://schemas.microsoft.com/office/drawing/2017/decorative" val="1"/>
              </a:ext>
            </a:extLst>
          </p:cNvPr>
          <p:cNvSpPr/>
          <p:nvPr/>
        </p:nvSpPr>
        <p:spPr>
          <a:xfrm>
            <a:off x="5907003" y="4317839"/>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ktangel 30">
            <a:extLst>
              <a:ext uri="{FF2B5EF4-FFF2-40B4-BE49-F238E27FC236}">
                <a16:creationId xmlns:a16="http://schemas.microsoft.com/office/drawing/2014/main" id="{D10C5AC8-52BF-5DC5-1D78-2F18215BF074}"/>
              </a:ext>
              <a:ext uri="{C183D7F6-B498-43B3-948B-1728B52AA6E4}">
                <adec:decorative xmlns:adec="http://schemas.microsoft.com/office/drawing/2017/decorative" val="1"/>
              </a:ext>
            </a:extLst>
          </p:cNvPr>
          <p:cNvSpPr/>
          <p:nvPr/>
        </p:nvSpPr>
        <p:spPr>
          <a:xfrm>
            <a:off x="7790760" y="4318092"/>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40914BA0-C3EB-8172-1D5B-4AE137E4338E}"/>
              </a:ext>
              <a:ext uri="{C183D7F6-B498-43B3-948B-1728B52AA6E4}">
                <adec:decorative xmlns:adec="http://schemas.microsoft.com/office/drawing/2017/decorative" val="1"/>
              </a:ext>
            </a:extLst>
          </p:cNvPr>
          <p:cNvSpPr/>
          <p:nvPr/>
        </p:nvSpPr>
        <p:spPr>
          <a:xfrm>
            <a:off x="9683452" y="4317838"/>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ktangel 36">
            <a:extLst>
              <a:ext uri="{FF2B5EF4-FFF2-40B4-BE49-F238E27FC236}">
                <a16:creationId xmlns:a16="http://schemas.microsoft.com/office/drawing/2014/main" id="{B8948287-70F7-41E4-789F-C2A338435D23}"/>
              </a:ext>
              <a:ext uri="{C183D7F6-B498-43B3-948B-1728B52AA6E4}">
                <adec:decorative xmlns:adec="http://schemas.microsoft.com/office/drawing/2017/decorative" val="1"/>
              </a:ext>
            </a:extLst>
          </p:cNvPr>
          <p:cNvSpPr/>
          <p:nvPr/>
        </p:nvSpPr>
        <p:spPr>
          <a:xfrm>
            <a:off x="2105154" y="5604045"/>
            <a:ext cx="1766823" cy="1195511"/>
          </a:xfrm>
          <a:prstGeom prst="rect">
            <a:avLst/>
          </a:prstGeom>
          <a:solidFill>
            <a:srgbClr val="F7C6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ktangel 37">
            <a:extLst>
              <a:ext uri="{FF2B5EF4-FFF2-40B4-BE49-F238E27FC236}">
                <a16:creationId xmlns:a16="http://schemas.microsoft.com/office/drawing/2014/main" id="{2F31AEA0-30A5-2FC7-5923-7805B5636A44}"/>
              </a:ext>
              <a:ext uri="{C183D7F6-B498-43B3-948B-1728B52AA6E4}">
                <adec:decorative xmlns:adec="http://schemas.microsoft.com/office/drawing/2017/decorative" val="1"/>
              </a:ext>
            </a:extLst>
          </p:cNvPr>
          <p:cNvSpPr/>
          <p:nvPr/>
        </p:nvSpPr>
        <p:spPr>
          <a:xfrm>
            <a:off x="4005797" y="5604045"/>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Rektangel 38">
            <a:extLst>
              <a:ext uri="{FF2B5EF4-FFF2-40B4-BE49-F238E27FC236}">
                <a16:creationId xmlns:a16="http://schemas.microsoft.com/office/drawing/2014/main" id="{150E5B8B-F71B-0A37-85B0-799B2F99D23C}"/>
              </a:ext>
              <a:ext uri="{C183D7F6-B498-43B3-948B-1728B52AA6E4}">
                <adec:decorative xmlns:adec="http://schemas.microsoft.com/office/drawing/2017/decorative" val="1"/>
              </a:ext>
            </a:extLst>
          </p:cNvPr>
          <p:cNvSpPr/>
          <p:nvPr/>
        </p:nvSpPr>
        <p:spPr>
          <a:xfrm>
            <a:off x="5907003" y="5611328"/>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Rektangel 39">
            <a:extLst>
              <a:ext uri="{FF2B5EF4-FFF2-40B4-BE49-F238E27FC236}">
                <a16:creationId xmlns:a16="http://schemas.microsoft.com/office/drawing/2014/main" id="{B6AF3BDF-0580-6EE3-1BDC-C91B9E92D609}"/>
              </a:ext>
              <a:ext uri="{C183D7F6-B498-43B3-948B-1728B52AA6E4}">
                <adec:decorative xmlns:adec="http://schemas.microsoft.com/office/drawing/2017/decorative" val="1"/>
              </a:ext>
            </a:extLst>
          </p:cNvPr>
          <p:cNvSpPr/>
          <p:nvPr/>
        </p:nvSpPr>
        <p:spPr>
          <a:xfrm>
            <a:off x="7790760" y="5611581"/>
            <a:ext cx="1766823" cy="1195511"/>
          </a:xfrm>
          <a:prstGeom prst="rect">
            <a:avLst/>
          </a:prstGeom>
          <a:solidFill>
            <a:schemeClr val="bg1"/>
          </a:solidFill>
          <a:ln>
            <a:solidFill>
              <a:srgbClr val="DBF0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ktangel 40">
            <a:extLst>
              <a:ext uri="{FF2B5EF4-FFF2-40B4-BE49-F238E27FC236}">
                <a16:creationId xmlns:a16="http://schemas.microsoft.com/office/drawing/2014/main" id="{E49F8531-BCE7-C757-F660-4CD4D4EE447B}"/>
              </a:ext>
              <a:ext uri="{C183D7F6-B498-43B3-948B-1728B52AA6E4}">
                <adec:decorative xmlns:adec="http://schemas.microsoft.com/office/drawing/2017/decorative" val="1"/>
              </a:ext>
            </a:extLst>
          </p:cNvPr>
          <p:cNvSpPr/>
          <p:nvPr/>
        </p:nvSpPr>
        <p:spPr>
          <a:xfrm>
            <a:off x="9683452" y="5611327"/>
            <a:ext cx="1766823" cy="1195511"/>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textruta 43">
            <a:extLst>
              <a:ext uri="{FF2B5EF4-FFF2-40B4-BE49-F238E27FC236}">
                <a16:creationId xmlns:a16="http://schemas.microsoft.com/office/drawing/2014/main" id="{E1317C4B-3322-1599-BA69-5DEDF4964E51}"/>
              </a:ext>
            </a:extLst>
          </p:cNvPr>
          <p:cNvSpPr txBox="1"/>
          <p:nvPr/>
        </p:nvSpPr>
        <p:spPr>
          <a:xfrm>
            <a:off x="2099300" y="424449"/>
            <a:ext cx="1760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Fokus på person och relation </a:t>
            </a:r>
          </a:p>
        </p:txBody>
      </p:sp>
      <p:sp>
        <p:nvSpPr>
          <p:cNvPr id="50" name="textruta 49">
            <a:extLst>
              <a:ext uri="{FF2B5EF4-FFF2-40B4-BE49-F238E27FC236}">
                <a16:creationId xmlns:a16="http://schemas.microsoft.com/office/drawing/2014/main" id="{A1576ABD-D940-C3D7-07B8-ED1A78B7261F}"/>
              </a:ext>
            </a:extLst>
          </p:cNvPr>
          <p:cNvSpPr txBox="1"/>
          <p:nvPr/>
        </p:nvSpPr>
        <p:spPr>
          <a:xfrm>
            <a:off x="4015324" y="421784"/>
            <a:ext cx="186331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Ökad trygghet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äldreomsorg</a:t>
            </a: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85%</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2018: 85%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3" name="Freeform 334">
            <a:extLst>
              <a:ext uri="{FF2B5EF4-FFF2-40B4-BE49-F238E27FC236}">
                <a16:creationId xmlns:a16="http://schemas.microsoft.com/office/drawing/2014/main" id="{54D68305-EC95-C98F-9539-3162D1CA1150}"/>
              </a:ext>
              <a:ext uri="{C183D7F6-B498-43B3-948B-1728B52AA6E4}">
                <adec:decorative xmlns:adec="http://schemas.microsoft.com/office/drawing/2017/decorative" val="1"/>
              </a:ext>
            </a:extLst>
          </p:cNvPr>
          <p:cNvSpPr>
            <a:spLocks/>
          </p:cNvSpPr>
          <p:nvPr/>
        </p:nvSpPr>
        <p:spPr bwMode="auto">
          <a:xfrm rot="5400000">
            <a:off x="5010439" y="1013342"/>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textruta 50">
            <a:extLst>
              <a:ext uri="{FF2B5EF4-FFF2-40B4-BE49-F238E27FC236}">
                <a16:creationId xmlns:a16="http://schemas.microsoft.com/office/drawing/2014/main" id="{986E3183-BBDA-ED92-3CAA-777A4B93AFB8}"/>
              </a:ext>
            </a:extLst>
          </p:cNvPr>
          <p:cNvSpPr txBox="1"/>
          <p:nvPr/>
        </p:nvSpPr>
        <p:spPr>
          <a:xfrm>
            <a:off x="5919537" y="437371"/>
            <a:ext cx="17341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Ökad kontinuitet läkare vårdcentral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0,31 </a:t>
            </a: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index 0-1</a:t>
            </a: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2019: 0,33</a:t>
            </a:r>
          </a:p>
        </p:txBody>
      </p:sp>
      <p:sp>
        <p:nvSpPr>
          <p:cNvPr id="34" name="Freeform 334">
            <a:extLst>
              <a:ext uri="{FF2B5EF4-FFF2-40B4-BE49-F238E27FC236}">
                <a16:creationId xmlns:a16="http://schemas.microsoft.com/office/drawing/2014/main" id="{73677D15-60C0-6C8C-BF7D-2CF04C76A929}"/>
              </a:ext>
              <a:ext uri="{C183D7F6-B498-43B3-948B-1728B52AA6E4}">
                <adec:decorative xmlns:adec="http://schemas.microsoft.com/office/drawing/2017/decorative" val="1"/>
              </a:ext>
            </a:extLst>
          </p:cNvPr>
          <p:cNvSpPr>
            <a:spLocks/>
          </p:cNvSpPr>
          <p:nvPr/>
        </p:nvSpPr>
        <p:spPr bwMode="auto">
          <a:xfrm rot="10800000">
            <a:off x="7070683" y="1013342"/>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9A332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textruta 51">
            <a:extLst>
              <a:ext uri="{FF2B5EF4-FFF2-40B4-BE49-F238E27FC236}">
                <a16:creationId xmlns:a16="http://schemas.microsoft.com/office/drawing/2014/main" id="{C2509E19-367D-4E22-8AFA-AA61FB611E5D}"/>
              </a:ext>
            </a:extLst>
          </p:cNvPr>
          <p:cNvSpPr txBox="1"/>
          <p:nvPr/>
        </p:nvSpPr>
        <p:spPr>
          <a:xfrm>
            <a:off x="7795040" y="422112"/>
            <a:ext cx="17341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Ökad tillgänglighet till vårdcentral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80,1%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2019: 79,8%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reeform 334">
            <a:extLst>
              <a:ext uri="{FF2B5EF4-FFF2-40B4-BE49-F238E27FC236}">
                <a16:creationId xmlns:a16="http://schemas.microsoft.com/office/drawing/2014/main" id="{FA02EF1F-1E1F-8A52-F107-A53D44B28C4D}"/>
              </a:ext>
              <a:ext uri="{C183D7F6-B498-43B3-948B-1728B52AA6E4}">
                <adec:decorative xmlns:adec="http://schemas.microsoft.com/office/drawing/2017/decorative" val="1"/>
              </a:ext>
            </a:extLst>
          </p:cNvPr>
          <p:cNvSpPr>
            <a:spLocks/>
          </p:cNvSpPr>
          <p:nvPr/>
        </p:nvSpPr>
        <p:spPr bwMode="auto">
          <a:xfrm>
            <a:off x="8793253" y="1035126"/>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textruta 52">
            <a:extLst>
              <a:ext uri="{FF2B5EF4-FFF2-40B4-BE49-F238E27FC236}">
                <a16:creationId xmlns:a16="http://schemas.microsoft.com/office/drawing/2014/main" id="{036BDA94-1F2C-E135-4A05-963EB57506C7}"/>
              </a:ext>
            </a:extLst>
          </p:cNvPr>
          <p:cNvSpPr txBox="1"/>
          <p:nvPr/>
        </p:nvSpPr>
        <p:spPr>
          <a:xfrm>
            <a:off x="9752608" y="428400"/>
            <a:ext cx="17341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Ökad tillgänglighet läkare SÄBO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49%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2020: 53%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6" name="Freeform 334">
            <a:extLst>
              <a:ext uri="{FF2B5EF4-FFF2-40B4-BE49-F238E27FC236}">
                <a16:creationId xmlns:a16="http://schemas.microsoft.com/office/drawing/2014/main" id="{02D1DB86-C6CA-1B54-74DC-316597910D97}"/>
              </a:ext>
              <a:ext uri="{C183D7F6-B498-43B3-948B-1728B52AA6E4}">
                <adec:decorative xmlns:adec="http://schemas.microsoft.com/office/drawing/2017/decorative" val="1"/>
              </a:ext>
            </a:extLst>
          </p:cNvPr>
          <p:cNvSpPr>
            <a:spLocks/>
          </p:cNvSpPr>
          <p:nvPr/>
        </p:nvSpPr>
        <p:spPr bwMode="auto">
          <a:xfrm rot="10800000">
            <a:off x="10641595" y="1050900"/>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9A332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textruta 44">
            <a:extLst>
              <a:ext uri="{FF2B5EF4-FFF2-40B4-BE49-F238E27FC236}">
                <a16:creationId xmlns:a16="http://schemas.microsoft.com/office/drawing/2014/main" id="{0E090059-2D71-02B8-038D-17C8F098CFCB}"/>
              </a:ext>
            </a:extLst>
          </p:cNvPr>
          <p:cNvSpPr txBox="1"/>
          <p:nvPr/>
        </p:nvSpPr>
        <p:spPr>
          <a:xfrm>
            <a:off x="2113842" y="1734892"/>
            <a:ext cx="17742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Invånare och patienter aktiva medskapare</a:t>
            </a:r>
          </a:p>
        </p:txBody>
      </p:sp>
      <p:sp>
        <p:nvSpPr>
          <p:cNvPr id="54" name="textruta 53">
            <a:extLst>
              <a:ext uri="{FF2B5EF4-FFF2-40B4-BE49-F238E27FC236}">
                <a16:creationId xmlns:a16="http://schemas.microsoft.com/office/drawing/2014/main" id="{E92CFFDC-4086-9693-4463-E0AAC82EAA81}"/>
              </a:ext>
            </a:extLst>
          </p:cNvPr>
          <p:cNvSpPr txBox="1"/>
          <p:nvPr/>
        </p:nvSpPr>
        <p:spPr>
          <a:xfrm>
            <a:off x="3994620" y="1730453"/>
            <a:ext cx="17759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Ökat förtroende för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hälso- och  sjukvård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60,9%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2018: 60,7%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2" name="Freeform 334">
            <a:extLst>
              <a:ext uri="{FF2B5EF4-FFF2-40B4-BE49-F238E27FC236}">
                <a16:creationId xmlns:a16="http://schemas.microsoft.com/office/drawing/2014/main" id="{219815FA-04FE-A9F8-57BE-B5A0E484B579}"/>
              </a:ext>
              <a:ext uri="{C183D7F6-B498-43B3-948B-1728B52AA6E4}">
                <adec:decorative xmlns:adec="http://schemas.microsoft.com/office/drawing/2017/decorative" val="1"/>
              </a:ext>
            </a:extLst>
          </p:cNvPr>
          <p:cNvSpPr>
            <a:spLocks/>
          </p:cNvSpPr>
          <p:nvPr/>
        </p:nvSpPr>
        <p:spPr bwMode="auto">
          <a:xfrm>
            <a:off x="5010439" y="2326424"/>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textruta 54">
            <a:extLst>
              <a:ext uri="{FF2B5EF4-FFF2-40B4-BE49-F238E27FC236}">
                <a16:creationId xmlns:a16="http://schemas.microsoft.com/office/drawing/2014/main" id="{3AE6EA0D-9EC1-06CB-B76E-A015743A7813}"/>
              </a:ext>
            </a:extLst>
          </p:cNvPr>
          <p:cNvSpPr txBox="1"/>
          <p:nvPr/>
        </p:nvSpPr>
        <p:spPr>
          <a:xfrm>
            <a:off x="5901926" y="1733342"/>
            <a:ext cx="173417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Minskad påverkbar slutenvård</a:t>
            </a: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585 vårdtillfällen </a:t>
            </a: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per 100 000 inv.</a:t>
            </a: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2018: 731</a:t>
            </a:r>
          </a:p>
        </p:txBody>
      </p:sp>
      <p:sp>
        <p:nvSpPr>
          <p:cNvPr id="43" name="Freeform 334">
            <a:extLst>
              <a:ext uri="{FF2B5EF4-FFF2-40B4-BE49-F238E27FC236}">
                <a16:creationId xmlns:a16="http://schemas.microsoft.com/office/drawing/2014/main" id="{64600DA4-AF74-8554-EDE6-EB8A91989F35}"/>
              </a:ext>
              <a:ext uri="{C183D7F6-B498-43B3-948B-1728B52AA6E4}">
                <adec:decorative xmlns:adec="http://schemas.microsoft.com/office/drawing/2017/decorative" val="1"/>
              </a:ext>
            </a:extLst>
          </p:cNvPr>
          <p:cNvSpPr>
            <a:spLocks/>
          </p:cNvSpPr>
          <p:nvPr/>
        </p:nvSpPr>
        <p:spPr bwMode="auto">
          <a:xfrm rot="10800000">
            <a:off x="6906807" y="2021873"/>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textruta 55">
            <a:extLst>
              <a:ext uri="{FF2B5EF4-FFF2-40B4-BE49-F238E27FC236}">
                <a16:creationId xmlns:a16="http://schemas.microsoft.com/office/drawing/2014/main" id="{79728870-8C14-068D-19D7-DDBA28FE7BA7}"/>
              </a:ext>
            </a:extLst>
          </p:cNvPr>
          <p:cNvSpPr txBox="1"/>
          <p:nvPr/>
        </p:nvSpPr>
        <p:spPr>
          <a:xfrm>
            <a:off x="7801350" y="1730453"/>
            <a:ext cx="17341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Ökad delaktighet och involvering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80,6 </a:t>
            </a: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poäng 0-100</a:t>
            </a: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2019: 79.7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9" name="Freeform 334">
            <a:extLst>
              <a:ext uri="{FF2B5EF4-FFF2-40B4-BE49-F238E27FC236}">
                <a16:creationId xmlns:a16="http://schemas.microsoft.com/office/drawing/2014/main" id="{E3026AC3-31A9-2ABE-C280-D5401CB9097E}"/>
              </a:ext>
              <a:ext uri="{C183D7F6-B498-43B3-948B-1728B52AA6E4}">
                <adec:decorative xmlns:adec="http://schemas.microsoft.com/office/drawing/2017/decorative" val="1"/>
              </a:ext>
            </a:extLst>
          </p:cNvPr>
          <p:cNvSpPr>
            <a:spLocks/>
          </p:cNvSpPr>
          <p:nvPr/>
        </p:nvSpPr>
        <p:spPr bwMode="auto">
          <a:xfrm>
            <a:off x="8929182" y="2317531"/>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textruta 56">
            <a:extLst>
              <a:ext uri="{FF2B5EF4-FFF2-40B4-BE49-F238E27FC236}">
                <a16:creationId xmlns:a16="http://schemas.microsoft.com/office/drawing/2014/main" id="{C558FA0B-CDC0-FA55-7C11-5D21DD220696}"/>
              </a:ext>
            </a:extLst>
          </p:cNvPr>
          <p:cNvSpPr txBox="1"/>
          <p:nvPr/>
        </p:nvSpPr>
        <p:spPr>
          <a:xfrm>
            <a:off x="9640696" y="1747476"/>
            <a:ext cx="17341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Ökad andel kroniskt sjuka med behandlingsplan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69%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2017: 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reeform 334">
            <a:extLst>
              <a:ext uri="{FF2B5EF4-FFF2-40B4-BE49-F238E27FC236}">
                <a16:creationId xmlns:a16="http://schemas.microsoft.com/office/drawing/2014/main" id="{E5946F12-C5B1-B2B5-DD8A-B9C4F20A1A1F}"/>
              </a:ext>
              <a:ext uri="{C183D7F6-B498-43B3-948B-1728B52AA6E4}">
                <adec:decorative xmlns:adec="http://schemas.microsoft.com/office/drawing/2017/decorative" val="1"/>
              </a:ext>
            </a:extLst>
          </p:cNvPr>
          <p:cNvSpPr>
            <a:spLocks/>
          </p:cNvSpPr>
          <p:nvPr/>
        </p:nvSpPr>
        <p:spPr bwMode="auto">
          <a:xfrm>
            <a:off x="10641595" y="2348208"/>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textruta 45">
            <a:extLst>
              <a:ext uri="{FF2B5EF4-FFF2-40B4-BE49-F238E27FC236}">
                <a16:creationId xmlns:a16="http://schemas.microsoft.com/office/drawing/2014/main" id="{4A66D633-5F66-7E87-DE9F-40E399081466}"/>
              </a:ext>
            </a:extLst>
          </p:cNvPr>
          <p:cNvSpPr txBox="1"/>
          <p:nvPr/>
        </p:nvSpPr>
        <p:spPr>
          <a:xfrm>
            <a:off x="2113842" y="3034615"/>
            <a:ext cx="17463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Proaktiv och hälsofrämjande</a:t>
            </a:r>
          </a:p>
        </p:txBody>
      </p:sp>
      <p:sp>
        <p:nvSpPr>
          <p:cNvPr id="70" name="textruta 69">
            <a:extLst>
              <a:ext uri="{FF2B5EF4-FFF2-40B4-BE49-F238E27FC236}">
                <a16:creationId xmlns:a16="http://schemas.microsoft.com/office/drawing/2014/main" id="{5A1D0CFB-2666-04A3-BC41-FB42922BFC49}"/>
              </a:ext>
            </a:extLst>
          </p:cNvPr>
          <p:cNvSpPr txBox="1"/>
          <p:nvPr/>
        </p:nvSpPr>
        <p:spPr>
          <a:xfrm>
            <a:off x="4001147" y="3019946"/>
            <a:ext cx="17759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Ökad självskattad hälsa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73,4%</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2018: 72,7%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reeform 334">
            <a:extLst>
              <a:ext uri="{FF2B5EF4-FFF2-40B4-BE49-F238E27FC236}">
                <a16:creationId xmlns:a16="http://schemas.microsoft.com/office/drawing/2014/main" id="{1718DB06-5E2C-74F6-45CE-5A87723AB6B4}"/>
              </a:ext>
              <a:ext uri="{C183D7F6-B498-43B3-948B-1728B52AA6E4}">
                <adec:decorative xmlns:adec="http://schemas.microsoft.com/office/drawing/2017/decorative" val="1"/>
              </a:ext>
            </a:extLst>
          </p:cNvPr>
          <p:cNvSpPr>
            <a:spLocks/>
          </p:cNvSpPr>
          <p:nvPr/>
        </p:nvSpPr>
        <p:spPr bwMode="auto">
          <a:xfrm>
            <a:off x="5085447" y="3578986"/>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textruta 70">
            <a:extLst>
              <a:ext uri="{FF2B5EF4-FFF2-40B4-BE49-F238E27FC236}">
                <a16:creationId xmlns:a16="http://schemas.microsoft.com/office/drawing/2014/main" id="{A5193B2D-1B5C-8274-7690-DC9914DEB349}"/>
              </a:ext>
            </a:extLst>
          </p:cNvPr>
          <p:cNvSpPr txBox="1"/>
          <p:nvPr/>
        </p:nvSpPr>
        <p:spPr>
          <a:xfrm>
            <a:off x="5915974" y="3027210"/>
            <a:ext cx="17341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Färre fallskador hos äldre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3 369 </a:t>
            </a: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100 000 inv.</a:t>
            </a: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2018: 3 283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reeform 334">
            <a:extLst>
              <a:ext uri="{FF2B5EF4-FFF2-40B4-BE49-F238E27FC236}">
                <a16:creationId xmlns:a16="http://schemas.microsoft.com/office/drawing/2014/main" id="{44E1F968-A061-E200-4132-FD9C04A6557F}"/>
              </a:ext>
              <a:ext uri="{C183D7F6-B498-43B3-948B-1728B52AA6E4}">
                <adec:decorative xmlns:adec="http://schemas.microsoft.com/office/drawing/2017/decorative" val="1"/>
              </a:ext>
            </a:extLst>
          </p:cNvPr>
          <p:cNvSpPr>
            <a:spLocks/>
          </p:cNvSpPr>
          <p:nvPr/>
        </p:nvSpPr>
        <p:spPr bwMode="auto">
          <a:xfrm>
            <a:off x="7038272" y="3553163"/>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9A332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textruta 71">
            <a:extLst>
              <a:ext uri="{FF2B5EF4-FFF2-40B4-BE49-F238E27FC236}">
                <a16:creationId xmlns:a16="http://schemas.microsoft.com/office/drawing/2014/main" id="{52D8841F-8F2D-2E09-B63F-5C0658173469}"/>
              </a:ext>
            </a:extLst>
          </p:cNvPr>
          <p:cNvSpPr txBox="1"/>
          <p:nvPr/>
        </p:nvSpPr>
        <p:spPr>
          <a:xfrm>
            <a:off x="7780863" y="3020274"/>
            <a:ext cx="17341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Minskad övervikt hos barn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13,3%</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2021: 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reeform 334">
            <a:extLst>
              <a:ext uri="{FF2B5EF4-FFF2-40B4-BE49-F238E27FC236}">
                <a16:creationId xmlns:a16="http://schemas.microsoft.com/office/drawing/2014/main" id="{F57EB7A2-A718-77DA-2DF3-FF641CA7BD7E}"/>
              </a:ext>
              <a:ext uri="{C183D7F6-B498-43B3-948B-1728B52AA6E4}">
                <adec:decorative xmlns:adec="http://schemas.microsoft.com/office/drawing/2017/decorative" val="1"/>
              </a:ext>
            </a:extLst>
          </p:cNvPr>
          <p:cNvSpPr>
            <a:spLocks/>
          </p:cNvSpPr>
          <p:nvPr/>
        </p:nvSpPr>
        <p:spPr bwMode="auto">
          <a:xfrm rot="10800000">
            <a:off x="8868261" y="3600770"/>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textruta 72">
            <a:extLst>
              <a:ext uri="{FF2B5EF4-FFF2-40B4-BE49-F238E27FC236}">
                <a16:creationId xmlns:a16="http://schemas.microsoft.com/office/drawing/2014/main" id="{8769A93D-1ED7-2C51-9922-9D64586F6A6D}"/>
              </a:ext>
            </a:extLst>
          </p:cNvPr>
          <p:cNvSpPr txBox="1"/>
          <p:nvPr/>
        </p:nvSpPr>
        <p:spPr>
          <a:xfrm>
            <a:off x="9672275" y="3037328"/>
            <a:ext cx="180092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Minskad vårdtid på sjukhus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65 453 </a:t>
            </a: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dagar</a:t>
            </a: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per 100 000 inv.</a:t>
            </a: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2018: 73 792</a:t>
            </a:r>
          </a:p>
        </p:txBody>
      </p:sp>
      <p:sp>
        <p:nvSpPr>
          <p:cNvPr id="62" name="Freeform 334">
            <a:extLst>
              <a:ext uri="{FF2B5EF4-FFF2-40B4-BE49-F238E27FC236}">
                <a16:creationId xmlns:a16="http://schemas.microsoft.com/office/drawing/2014/main" id="{B168E78E-DD9F-1D02-B4D2-4E8A1C3680DF}"/>
              </a:ext>
              <a:ext uri="{C183D7F6-B498-43B3-948B-1728B52AA6E4}">
                <adec:decorative xmlns:adec="http://schemas.microsoft.com/office/drawing/2017/decorative" val="1"/>
              </a:ext>
            </a:extLst>
          </p:cNvPr>
          <p:cNvSpPr>
            <a:spLocks/>
          </p:cNvSpPr>
          <p:nvPr/>
        </p:nvSpPr>
        <p:spPr bwMode="auto">
          <a:xfrm rot="10800000">
            <a:off x="10716603" y="3600770"/>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textruta 46">
            <a:extLst>
              <a:ext uri="{FF2B5EF4-FFF2-40B4-BE49-F238E27FC236}">
                <a16:creationId xmlns:a16="http://schemas.microsoft.com/office/drawing/2014/main" id="{C2187C45-89AA-DDD5-BA48-BF2AEB26F97A}"/>
              </a:ext>
            </a:extLst>
          </p:cNvPr>
          <p:cNvSpPr txBox="1"/>
          <p:nvPr/>
        </p:nvSpPr>
        <p:spPr>
          <a:xfrm>
            <a:off x="2123614" y="4317838"/>
            <a:ext cx="160643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Samordning utifrån personens fokus</a:t>
            </a:r>
          </a:p>
        </p:txBody>
      </p:sp>
      <p:sp>
        <p:nvSpPr>
          <p:cNvPr id="74" name="textruta 73">
            <a:extLst>
              <a:ext uri="{FF2B5EF4-FFF2-40B4-BE49-F238E27FC236}">
                <a16:creationId xmlns:a16="http://schemas.microsoft.com/office/drawing/2014/main" id="{FD109379-DEE0-94FB-8C51-EA3FE51E150F}"/>
              </a:ext>
            </a:extLst>
          </p:cNvPr>
          <p:cNvSpPr txBox="1"/>
          <p:nvPr/>
        </p:nvSpPr>
        <p:spPr>
          <a:xfrm>
            <a:off x="4015324" y="4311592"/>
            <a:ext cx="17759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Ökad andel med fast vårdkontakt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69%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2017: 61%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3" name="Freeform 334">
            <a:extLst>
              <a:ext uri="{FF2B5EF4-FFF2-40B4-BE49-F238E27FC236}">
                <a16:creationId xmlns:a16="http://schemas.microsoft.com/office/drawing/2014/main" id="{17EB447A-4312-5CF8-25BE-FF475E23F1AF}"/>
              </a:ext>
              <a:ext uri="{C183D7F6-B498-43B3-948B-1728B52AA6E4}">
                <adec:decorative xmlns:adec="http://schemas.microsoft.com/office/drawing/2017/decorative" val="1"/>
              </a:ext>
            </a:extLst>
          </p:cNvPr>
          <p:cNvSpPr>
            <a:spLocks/>
          </p:cNvSpPr>
          <p:nvPr/>
        </p:nvSpPr>
        <p:spPr bwMode="auto">
          <a:xfrm>
            <a:off x="5097187" y="4852471"/>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textruta 74">
            <a:extLst>
              <a:ext uri="{FF2B5EF4-FFF2-40B4-BE49-F238E27FC236}">
                <a16:creationId xmlns:a16="http://schemas.microsoft.com/office/drawing/2014/main" id="{AC9C25F6-0599-4FB1-2EC6-C3478538A983}"/>
              </a:ext>
            </a:extLst>
          </p:cNvPr>
          <p:cNvSpPr txBox="1"/>
          <p:nvPr/>
        </p:nvSpPr>
        <p:spPr>
          <a:xfrm>
            <a:off x="5948619" y="4287919"/>
            <a:ext cx="173417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Minskad vårdtid för  utskrivningsklara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99 </a:t>
            </a: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dagar 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1 000 inv 65+</a:t>
            </a: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2017: 210</a:t>
            </a:r>
          </a:p>
        </p:txBody>
      </p:sp>
      <p:sp>
        <p:nvSpPr>
          <p:cNvPr id="64" name="Freeform 334">
            <a:extLst>
              <a:ext uri="{FF2B5EF4-FFF2-40B4-BE49-F238E27FC236}">
                <a16:creationId xmlns:a16="http://schemas.microsoft.com/office/drawing/2014/main" id="{74ECED3E-AC41-AE1D-19C2-C779915F8B1C}"/>
              </a:ext>
              <a:ext uri="{C183D7F6-B498-43B3-948B-1728B52AA6E4}">
                <adec:decorative xmlns:adec="http://schemas.microsoft.com/office/drawing/2017/decorative" val="1"/>
              </a:ext>
            </a:extLst>
          </p:cNvPr>
          <p:cNvSpPr>
            <a:spLocks/>
          </p:cNvSpPr>
          <p:nvPr/>
        </p:nvSpPr>
        <p:spPr bwMode="auto">
          <a:xfrm rot="10800000">
            <a:off x="7015191" y="4852471"/>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textruta 75">
            <a:extLst>
              <a:ext uri="{FF2B5EF4-FFF2-40B4-BE49-F238E27FC236}">
                <a16:creationId xmlns:a16="http://schemas.microsoft.com/office/drawing/2014/main" id="{4169FD4E-89BE-4585-ABC4-62090507D8E7}"/>
              </a:ext>
            </a:extLst>
          </p:cNvPr>
          <p:cNvSpPr txBox="1"/>
          <p:nvPr/>
        </p:nvSpPr>
        <p:spPr>
          <a:xfrm>
            <a:off x="7791107" y="4346735"/>
            <a:ext cx="17341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Ökat andel med SIP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0,16%</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2019: 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reeform 334">
            <a:extLst>
              <a:ext uri="{FF2B5EF4-FFF2-40B4-BE49-F238E27FC236}">
                <a16:creationId xmlns:a16="http://schemas.microsoft.com/office/drawing/2014/main" id="{6BC89775-291E-404D-4707-1F61DC62CFCB}"/>
              </a:ext>
              <a:ext uri="{C183D7F6-B498-43B3-948B-1728B52AA6E4}">
                <adec:decorative xmlns:adec="http://schemas.microsoft.com/office/drawing/2017/decorative" val="1"/>
              </a:ext>
            </a:extLst>
          </p:cNvPr>
          <p:cNvSpPr>
            <a:spLocks/>
          </p:cNvSpPr>
          <p:nvPr/>
        </p:nvSpPr>
        <p:spPr bwMode="auto">
          <a:xfrm>
            <a:off x="8880001" y="4874255"/>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textruta 76">
            <a:extLst>
              <a:ext uri="{FF2B5EF4-FFF2-40B4-BE49-F238E27FC236}">
                <a16:creationId xmlns:a16="http://schemas.microsoft.com/office/drawing/2014/main" id="{4EDB3714-67A4-E094-8912-72D10857481E}"/>
              </a:ext>
            </a:extLst>
          </p:cNvPr>
          <p:cNvSpPr txBox="1"/>
          <p:nvPr/>
        </p:nvSpPr>
        <p:spPr>
          <a:xfrm>
            <a:off x="9688597" y="4317477"/>
            <a:ext cx="17341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Flera får brytpunktssamtal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81,9%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2018: 75,0%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reeform 334">
            <a:extLst>
              <a:ext uri="{FF2B5EF4-FFF2-40B4-BE49-F238E27FC236}">
                <a16:creationId xmlns:a16="http://schemas.microsoft.com/office/drawing/2014/main" id="{F7B2BA75-320F-FF01-34E4-FD718759DBA8}"/>
              </a:ext>
              <a:ext uri="{C183D7F6-B498-43B3-948B-1728B52AA6E4}">
                <adec:decorative xmlns:adec="http://schemas.microsoft.com/office/drawing/2017/decorative" val="1"/>
              </a:ext>
            </a:extLst>
          </p:cNvPr>
          <p:cNvSpPr>
            <a:spLocks/>
          </p:cNvSpPr>
          <p:nvPr/>
        </p:nvSpPr>
        <p:spPr bwMode="auto">
          <a:xfrm>
            <a:off x="10728343" y="4874255"/>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textruta 47">
            <a:extLst>
              <a:ext uri="{FF2B5EF4-FFF2-40B4-BE49-F238E27FC236}">
                <a16:creationId xmlns:a16="http://schemas.microsoft.com/office/drawing/2014/main" id="{1ED116EE-6D7D-0FB0-1A21-4BCA720AE8B5}"/>
              </a:ext>
            </a:extLst>
          </p:cNvPr>
          <p:cNvSpPr txBox="1"/>
          <p:nvPr/>
        </p:nvSpPr>
        <p:spPr>
          <a:xfrm>
            <a:off x="2123614" y="5612014"/>
            <a:ext cx="16064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Medarbetare</a:t>
            </a:r>
          </a:p>
        </p:txBody>
      </p:sp>
      <p:sp>
        <p:nvSpPr>
          <p:cNvPr id="78" name="textruta 77">
            <a:extLst>
              <a:ext uri="{FF2B5EF4-FFF2-40B4-BE49-F238E27FC236}">
                <a16:creationId xmlns:a16="http://schemas.microsoft.com/office/drawing/2014/main" id="{6234DFFE-1D88-01AF-AA8D-FBFE1E5BBF6E}"/>
              </a:ext>
            </a:extLst>
          </p:cNvPr>
          <p:cNvSpPr txBox="1"/>
          <p:nvPr/>
        </p:nvSpPr>
        <p:spPr>
          <a:xfrm>
            <a:off x="4015324" y="5602011"/>
            <a:ext cx="17759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Ökat engagemang hos medarbetare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76 </a:t>
            </a: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index 0-100</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2018: 76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reeform 334">
            <a:extLst>
              <a:ext uri="{FF2B5EF4-FFF2-40B4-BE49-F238E27FC236}">
                <a16:creationId xmlns:a16="http://schemas.microsoft.com/office/drawing/2014/main" id="{5C7AFDEE-0360-2B89-1E98-33B663C3325F}"/>
              </a:ext>
              <a:ext uri="{C183D7F6-B498-43B3-948B-1728B52AA6E4}">
                <adec:decorative xmlns:adec="http://schemas.microsoft.com/office/drawing/2017/decorative" val="1"/>
              </a:ext>
            </a:extLst>
          </p:cNvPr>
          <p:cNvSpPr>
            <a:spLocks/>
          </p:cNvSpPr>
          <p:nvPr/>
        </p:nvSpPr>
        <p:spPr bwMode="auto">
          <a:xfrm rot="5400000">
            <a:off x="5097187" y="6199073"/>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textruta 78">
            <a:extLst>
              <a:ext uri="{FF2B5EF4-FFF2-40B4-BE49-F238E27FC236}">
                <a16:creationId xmlns:a16="http://schemas.microsoft.com/office/drawing/2014/main" id="{A1DF0E24-A7DA-B748-41B2-E6191B0B1CE0}"/>
              </a:ext>
            </a:extLst>
          </p:cNvPr>
          <p:cNvSpPr txBox="1"/>
          <p:nvPr/>
        </p:nvSpPr>
        <p:spPr>
          <a:xfrm>
            <a:off x="5893270" y="5604242"/>
            <a:ext cx="1734178"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Ökat antal ST-läkare allmänmedicin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31,5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per 1 000 inv.</a:t>
            </a:r>
            <a:b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2019: 28,7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reeform 334">
            <a:extLst>
              <a:ext uri="{FF2B5EF4-FFF2-40B4-BE49-F238E27FC236}">
                <a16:creationId xmlns:a16="http://schemas.microsoft.com/office/drawing/2014/main" id="{9596898A-D88C-D82B-442F-575AD61C4652}"/>
              </a:ext>
              <a:ext uri="{C183D7F6-B498-43B3-948B-1728B52AA6E4}">
                <adec:decorative xmlns:adec="http://schemas.microsoft.com/office/drawing/2017/decorative" val="1"/>
              </a:ext>
            </a:extLst>
          </p:cNvPr>
          <p:cNvSpPr>
            <a:spLocks/>
          </p:cNvSpPr>
          <p:nvPr/>
        </p:nvSpPr>
        <p:spPr bwMode="auto">
          <a:xfrm>
            <a:off x="7015191" y="6199073"/>
            <a:ext cx="412646" cy="186980"/>
          </a:xfrm>
          <a:custGeom>
            <a:avLst/>
            <a:gdLst>
              <a:gd name="T0" fmla="*/ 128 w 128"/>
              <a:gd name="T1" fmla="*/ 58 h 58"/>
              <a:gd name="T2" fmla="*/ 0 w 128"/>
              <a:gd name="T3" fmla="*/ 58 h 58"/>
              <a:gd name="T4" fmla="*/ 64 w 128"/>
              <a:gd name="T5" fmla="*/ 0 h 58"/>
              <a:gd name="T6" fmla="*/ 128 w 128"/>
              <a:gd name="T7" fmla="*/ 58 h 58"/>
            </a:gdLst>
            <a:ahLst/>
            <a:cxnLst>
              <a:cxn ang="0">
                <a:pos x="T0" y="T1"/>
              </a:cxn>
              <a:cxn ang="0">
                <a:pos x="T2" y="T3"/>
              </a:cxn>
              <a:cxn ang="0">
                <a:pos x="T4" y="T5"/>
              </a:cxn>
              <a:cxn ang="0">
                <a:pos x="T6" y="T7"/>
              </a:cxn>
            </a:cxnLst>
            <a:rect l="0" t="0" r="r" b="b"/>
            <a:pathLst>
              <a:path w="128" h="58">
                <a:moveTo>
                  <a:pt x="128" y="58"/>
                </a:moveTo>
                <a:lnTo>
                  <a:pt x="0" y="58"/>
                </a:lnTo>
                <a:lnTo>
                  <a:pt x="64" y="0"/>
                </a:lnTo>
                <a:lnTo>
                  <a:pt x="128" y="58"/>
                </a:lnTo>
                <a:close/>
              </a:path>
            </a:pathLst>
          </a:custGeom>
          <a:solidFill>
            <a:srgbClr val="115E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Ellips 79">
            <a:extLst>
              <a:ext uri="{FF2B5EF4-FFF2-40B4-BE49-F238E27FC236}">
                <a16:creationId xmlns:a16="http://schemas.microsoft.com/office/drawing/2014/main" id="{4B011335-DE2C-BBB3-7F92-62264F2AB438}"/>
              </a:ext>
              <a:ext uri="{C183D7F6-B498-43B3-948B-1728B52AA6E4}">
                <adec:decorative xmlns:adec="http://schemas.microsoft.com/office/drawing/2017/decorative" val="1"/>
              </a:ext>
            </a:extLst>
          </p:cNvPr>
          <p:cNvSpPr/>
          <p:nvPr/>
        </p:nvSpPr>
        <p:spPr>
          <a:xfrm>
            <a:off x="87973" y="3741922"/>
            <a:ext cx="307777" cy="307777"/>
          </a:xfrm>
          <a:prstGeom prst="ellipse">
            <a:avLst/>
          </a:prstGeom>
          <a:solidFill>
            <a:srgbClr val="115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ruta 9">
            <a:extLst>
              <a:ext uri="{FF2B5EF4-FFF2-40B4-BE49-F238E27FC236}">
                <a16:creationId xmlns:a16="http://schemas.microsoft.com/office/drawing/2014/main" id="{E54DFB53-350C-9EA3-1381-53847BF563B0}"/>
              </a:ext>
            </a:extLst>
          </p:cNvPr>
          <p:cNvSpPr txBox="1"/>
          <p:nvPr/>
        </p:nvSpPr>
        <p:spPr>
          <a:xfrm>
            <a:off x="389225" y="3729950"/>
            <a:ext cx="16450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Utvecklas positivt</a:t>
            </a:r>
          </a:p>
        </p:txBody>
      </p:sp>
      <p:sp>
        <p:nvSpPr>
          <p:cNvPr id="69" name="Ellips 68">
            <a:extLst>
              <a:ext uri="{FF2B5EF4-FFF2-40B4-BE49-F238E27FC236}">
                <a16:creationId xmlns:a16="http://schemas.microsoft.com/office/drawing/2014/main" id="{A4C4F087-E3C0-B7B6-ADB2-06DCBDDAE854}"/>
              </a:ext>
              <a:ext uri="{C183D7F6-B498-43B3-948B-1728B52AA6E4}">
                <adec:decorative xmlns:adec="http://schemas.microsoft.com/office/drawing/2017/decorative" val="1"/>
              </a:ext>
            </a:extLst>
          </p:cNvPr>
          <p:cNvSpPr/>
          <p:nvPr/>
        </p:nvSpPr>
        <p:spPr>
          <a:xfrm>
            <a:off x="85283" y="4369449"/>
            <a:ext cx="307777" cy="30777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ruta 11">
            <a:extLst>
              <a:ext uri="{FF2B5EF4-FFF2-40B4-BE49-F238E27FC236}">
                <a16:creationId xmlns:a16="http://schemas.microsoft.com/office/drawing/2014/main" id="{F89675D2-1AFC-5E50-CCA0-BF4746D68176}"/>
              </a:ext>
            </a:extLst>
          </p:cNvPr>
          <p:cNvSpPr txBox="1"/>
          <p:nvPr/>
        </p:nvSpPr>
        <p:spPr>
          <a:xfrm>
            <a:off x="391693" y="4351271"/>
            <a:ext cx="11469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Oförändrad</a:t>
            </a:r>
          </a:p>
        </p:txBody>
      </p:sp>
      <p:sp>
        <p:nvSpPr>
          <p:cNvPr id="81" name="Ellips 80">
            <a:extLst>
              <a:ext uri="{FF2B5EF4-FFF2-40B4-BE49-F238E27FC236}">
                <a16:creationId xmlns:a16="http://schemas.microsoft.com/office/drawing/2014/main" id="{B1B648D4-D3AB-7CF8-18CB-B98E20EAD55C}"/>
              </a:ext>
              <a:ext uri="{C183D7F6-B498-43B3-948B-1728B52AA6E4}">
                <adec:decorative xmlns:adec="http://schemas.microsoft.com/office/drawing/2017/decorative" val="1"/>
              </a:ext>
            </a:extLst>
          </p:cNvPr>
          <p:cNvSpPr/>
          <p:nvPr/>
        </p:nvSpPr>
        <p:spPr>
          <a:xfrm>
            <a:off x="75544" y="5039233"/>
            <a:ext cx="307777" cy="307777"/>
          </a:xfrm>
          <a:prstGeom prst="ellipse">
            <a:avLst/>
          </a:prstGeom>
          <a:solidFill>
            <a:srgbClr val="9A33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ruta 12">
            <a:extLst>
              <a:ext uri="{FF2B5EF4-FFF2-40B4-BE49-F238E27FC236}">
                <a16:creationId xmlns:a16="http://schemas.microsoft.com/office/drawing/2014/main" id="{6C9E0D4A-6DA2-4C52-120B-4F92AE0CDD3B}"/>
              </a:ext>
            </a:extLst>
          </p:cNvPr>
          <p:cNvSpPr txBox="1"/>
          <p:nvPr/>
        </p:nvSpPr>
        <p:spPr>
          <a:xfrm>
            <a:off x="385587" y="5046793"/>
            <a:ext cx="16673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Utvecklas negativt</a:t>
            </a:r>
          </a:p>
        </p:txBody>
      </p:sp>
      <p:sp>
        <p:nvSpPr>
          <p:cNvPr id="86" name="textruta 85">
            <a:extLst>
              <a:ext uri="{FF2B5EF4-FFF2-40B4-BE49-F238E27FC236}">
                <a16:creationId xmlns:a16="http://schemas.microsoft.com/office/drawing/2014/main" id="{90DC4C10-959B-BFAC-56B0-C3C480DB4281}"/>
              </a:ext>
            </a:extLst>
          </p:cNvPr>
          <p:cNvSpPr txBox="1"/>
          <p:nvPr/>
        </p:nvSpPr>
        <p:spPr>
          <a:xfrm>
            <a:off x="160313" y="5610411"/>
            <a:ext cx="1834988" cy="646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hlinkClick r:id="rId5"/>
              </a:rPr>
              <a:t>Rapport på </a:t>
            </a:r>
            <a:br>
              <a:rPr kumimoji="0" lang="sv-SE"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hlinkClick r:id="rId5"/>
              </a:rPr>
            </a:br>
            <a:r>
              <a:rPr kumimoji="0" lang="sv-SE"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hlinkClick r:id="rId5"/>
              </a:rPr>
              <a:t>vardenisiffror.se</a:t>
            </a:r>
            <a:endParaRPr kumimoji="0" lang="sv-SE"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371095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7A07F0F-2190-3B37-0CE4-B9E622AEBACD}"/>
              </a:ext>
            </a:extLst>
          </p:cNvPr>
          <p:cNvSpPr>
            <a:spLocks noGrp="1"/>
          </p:cNvSpPr>
          <p:nvPr>
            <p:ph type="title"/>
          </p:nvPr>
        </p:nvSpPr>
        <p:spPr>
          <a:xfrm>
            <a:off x="839788" y="1878439"/>
            <a:ext cx="4860396" cy="1237130"/>
          </a:xfrm>
        </p:spPr>
        <p:txBody>
          <a:bodyPr anchor="b">
            <a:normAutofit fontScale="90000"/>
          </a:bodyPr>
          <a:lstStyle/>
          <a:p>
            <a:r>
              <a:rPr kumimoji="0" lang="sv-SE" sz="3100" b="1" i="0" u="none" strike="noStrike" kern="1200" cap="none" spc="0" normalizeH="0" baseline="0" noProof="0" dirty="0" err="1">
                <a:ln>
                  <a:noFill/>
                </a:ln>
                <a:effectLst/>
                <a:uLnTx/>
                <a:uFillTx/>
              </a:rPr>
              <a:t>Stö</a:t>
            </a:r>
            <a:r>
              <a:rPr lang="sv-SE" sz="3100" dirty="0"/>
              <a:t>d för breddinförande av a</a:t>
            </a:r>
            <a:r>
              <a:rPr kumimoji="0" lang="sv-SE" sz="3100" b="1" i="0" u="none" strike="noStrike" kern="1200" cap="none" spc="0" normalizeH="0" baseline="0" noProof="0" dirty="0" err="1">
                <a:ln>
                  <a:noFill/>
                </a:ln>
                <a:effectLst/>
                <a:uLnTx/>
                <a:uFillTx/>
              </a:rPr>
              <a:t>rbetssätt</a:t>
            </a:r>
            <a:r>
              <a:rPr kumimoji="0" lang="sv-SE" sz="3100" b="1" i="0" u="none" strike="noStrike" kern="1200" cap="none" spc="0" normalizeH="0" baseline="0" noProof="0" dirty="0">
                <a:ln>
                  <a:noFill/>
                </a:ln>
                <a:effectLst/>
                <a:uLnTx/>
                <a:uFillTx/>
              </a:rPr>
              <a:t> inom Nära vård</a:t>
            </a:r>
            <a:endParaRPr lang="sv-SE" sz="3100" dirty="0"/>
          </a:p>
        </p:txBody>
      </p:sp>
      <p:sp>
        <p:nvSpPr>
          <p:cNvPr id="10" name="Platshållare för innehåll 9">
            <a:extLst>
              <a:ext uri="{FF2B5EF4-FFF2-40B4-BE49-F238E27FC236}">
                <a16:creationId xmlns:a16="http://schemas.microsoft.com/office/drawing/2014/main" id="{746F50EF-E57C-CDDA-E362-FF877F5887DE}"/>
              </a:ext>
            </a:extLst>
          </p:cNvPr>
          <p:cNvSpPr>
            <a:spLocks noGrp="1"/>
          </p:cNvSpPr>
          <p:nvPr>
            <p:ph type="body" sz="half" idx="2"/>
          </p:nvPr>
        </p:nvSpPr>
        <p:spPr>
          <a:xfrm>
            <a:off x="839787" y="3187285"/>
            <a:ext cx="4860396" cy="3128991"/>
          </a:xfrm>
        </p:spPr>
        <p:txBody>
          <a:bodyPr>
            <a:normAutofit/>
          </a:bodyPr>
          <a:lstStyle/>
          <a:p>
            <a:pPr marL="342900" indent="-342900">
              <a:buFont typeface="Arial" panose="020B0604020202020204" pitchFamily="34" charset="0"/>
              <a:buChar char="•"/>
            </a:pPr>
            <a:r>
              <a:rPr lang="sv-SE" b="1" dirty="0">
                <a:latin typeface="+mn-lt"/>
              </a:rPr>
              <a:t>P</a:t>
            </a:r>
            <a:r>
              <a:rPr kumimoji="0" lang="sv-SE" b="1" i="0" u="none" strike="noStrike" kern="1200" cap="none" spc="0" normalizeH="0" baseline="0" noProof="0" dirty="0" err="1">
                <a:ln>
                  <a:noFill/>
                </a:ln>
                <a:effectLst/>
                <a:uLnTx/>
                <a:uFillTx/>
                <a:latin typeface="+mn-lt"/>
              </a:rPr>
              <a:t>aketerat</a:t>
            </a:r>
            <a:r>
              <a:rPr kumimoji="0" lang="sv-SE" b="1" i="0" u="none" strike="noStrike" kern="1200" cap="none" spc="0" normalizeH="0" baseline="0" noProof="0" dirty="0">
                <a:ln>
                  <a:noFill/>
                </a:ln>
                <a:effectLst/>
                <a:uLnTx/>
                <a:uFillTx/>
                <a:latin typeface="+mn-lt"/>
              </a:rPr>
              <a:t> på webben för breddinförande</a:t>
            </a:r>
          </a:p>
          <a:p>
            <a:pPr marL="742950" lvl="1" indent="-285750">
              <a:buFont typeface="Arial" panose="020B0604020202020204" pitchFamily="34" charset="0"/>
              <a:buChar char="•"/>
            </a:pPr>
            <a:r>
              <a:rPr lang="sv-SE" sz="2000" dirty="0">
                <a:latin typeface="+mn-lt"/>
              </a:rPr>
              <a:t>Tydlig översikt</a:t>
            </a:r>
          </a:p>
          <a:p>
            <a:pPr marL="742950" lvl="1" indent="-285750">
              <a:buFont typeface="Arial" panose="020B0604020202020204" pitchFamily="34" charset="0"/>
              <a:buChar char="•"/>
            </a:pPr>
            <a:r>
              <a:rPr kumimoji="0" lang="sv-SE" sz="2000" i="0" u="none" strike="noStrike" kern="1200" cap="none" spc="0" normalizeH="0" baseline="0" noProof="0" dirty="0">
                <a:ln>
                  <a:noFill/>
                </a:ln>
                <a:effectLst/>
                <a:uLnTx/>
                <a:uFillTx/>
                <a:latin typeface="+mn-lt"/>
              </a:rPr>
              <a:t>Metodstöd för införande</a:t>
            </a:r>
          </a:p>
          <a:p>
            <a:pPr marL="742950" lvl="1" indent="-285750">
              <a:buFont typeface="Arial" panose="020B0604020202020204" pitchFamily="34" charset="0"/>
              <a:buChar char="•"/>
            </a:pPr>
            <a:r>
              <a:rPr lang="sv-SE" sz="2000" dirty="0">
                <a:latin typeface="+mn-lt"/>
              </a:rPr>
              <a:t>Filmer</a:t>
            </a:r>
          </a:p>
          <a:p>
            <a:pPr marL="742950" lvl="1" indent="-285750">
              <a:buFont typeface="Arial" panose="020B0604020202020204" pitchFamily="34" charset="0"/>
              <a:buChar char="•"/>
            </a:pPr>
            <a:r>
              <a:rPr kumimoji="0" lang="sv-SE" sz="2000" i="0" u="none" strike="noStrike" kern="1200" cap="none" spc="0" normalizeH="0" baseline="0" noProof="0" dirty="0">
                <a:ln>
                  <a:noFill/>
                </a:ln>
                <a:effectLst/>
                <a:uLnTx/>
                <a:uFillTx/>
                <a:latin typeface="+mn-lt"/>
              </a:rPr>
              <a:t>Forskning, resultat</a:t>
            </a:r>
          </a:p>
          <a:p>
            <a:pPr marL="342900" indent="-342900">
              <a:buFont typeface="Arial" panose="020B0604020202020204" pitchFamily="34" charset="0"/>
              <a:buChar char="•"/>
            </a:pPr>
            <a:r>
              <a:rPr kumimoji="0" lang="sv-SE" b="1" i="0" u="none" strike="noStrike" kern="1200" cap="none" spc="0" normalizeH="0" baseline="0" noProof="0" dirty="0">
                <a:ln>
                  <a:noFill/>
                </a:ln>
                <a:effectLst/>
                <a:uLnTx/>
                <a:uFillTx/>
                <a:latin typeface="+mn-lt"/>
              </a:rPr>
              <a:t>Coaching </a:t>
            </a:r>
            <a:r>
              <a:rPr kumimoji="0" lang="sv-SE" b="1" i="0" u="none" strike="noStrike" kern="1200" cap="none" spc="0" normalizeH="0" baseline="0" noProof="0" dirty="0" err="1">
                <a:ln>
                  <a:noFill/>
                </a:ln>
                <a:effectLst/>
                <a:uLnTx/>
                <a:uFillTx/>
                <a:latin typeface="+mn-lt"/>
              </a:rPr>
              <a:t>peer</a:t>
            </a:r>
            <a:r>
              <a:rPr kumimoji="0" lang="sv-SE" b="1" i="0" u="none" strike="noStrike" kern="1200" cap="none" spc="0" normalizeH="0" baseline="0" noProof="0" dirty="0">
                <a:ln>
                  <a:noFill/>
                </a:ln>
                <a:effectLst/>
                <a:uLnTx/>
                <a:uFillTx/>
                <a:latin typeface="+mn-lt"/>
              </a:rPr>
              <a:t> to </a:t>
            </a:r>
            <a:r>
              <a:rPr kumimoji="0" lang="sv-SE" b="1" i="0" u="none" strike="noStrike" kern="1200" cap="none" spc="0" normalizeH="0" baseline="0" noProof="0" dirty="0" err="1">
                <a:ln>
                  <a:noFill/>
                </a:ln>
                <a:effectLst/>
                <a:uLnTx/>
                <a:uFillTx/>
                <a:latin typeface="+mn-lt"/>
              </a:rPr>
              <a:t>peer</a:t>
            </a:r>
            <a:endParaRPr kumimoji="0" lang="sv-SE" b="1" i="0" u="none" strike="noStrike" kern="1200" cap="none" spc="0" normalizeH="0" baseline="0" noProof="0" dirty="0">
              <a:ln>
                <a:noFill/>
              </a:ln>
              <a:effectLst/>
              <a:uLnTx/>
              <a:uFillTx/>
              <a:latin typeface="+mn-lt"/>
            </a:endParaRPr>
          </a:p>
          <a:p>
            <a:pPr marL="742950" lvl="1" indent="-285750">
              <a:buFont typeface="Arial" panose="020B0604020202020204" pitchFamily="34" charset="0"/>
              <a:buChar char="•"/>
            </a:pPr>
            <a:r>
              <a:rPr kumimoji="0" lang="sv-SE" sz="2000" i="0" u="none" strike="noStrike" kern="1200" cap="none" spc="0" normalizeH="0" baseline="0" noProof="0" dirty="0">
                <a:ln>
                  <a:noFill/>
                </a:ln>
                <a:effectLst/>
                <a:uLnTx/>
                <a:uFillTx/>
                <a:latin typeface="+mn-lt"/>
              </a:rPr>
              <a:t>SKR stödjer med coaching i </a:t>
            </a:r>
            <a:br>
              <a:rPr kumimoji="0" lang="sv-SE" sz="2000" i="0" u="none" strike="noStrike" kern="1200" cap="none" spc="0" normalizeH="0" baseline="0" noProof="0" dirty="0">
                <a:ln>
                  <a:noFill/>
                </a:ln>
                <a:effectLst/>
                <a:uLnTx/>
                <a:uFillTx/>
                <a:latin typeface="+mn-lt"/>
              </a:rPr>
            </a:br>
            <a:r>
              <a:rPr kumimoji="0" lang="sv-SE" sz="2000" i="0" u="none" strike="noStrike" kern="1200" cap="none" spc="0" normalizeH="0" baseline="0" noProof="0" dirty="0">
                <a:ln>
                  <a:noFill/>
                </a:ln>
                <a:effectLst/>
                <a:uLnTx/>
                <a:uFillTx/>
                <a:latin typeface="+mn-lt"/>
              </a:rPr>
              <a:t>ramverk för lärande uppföljning</a:t>
            </a:r>
          </a:p>
          <a:p>
            <a:pPr marL="30163" indent="0">
              <a:buNone/>
            </a:pPr>
            <a:endParaRPr lang="sv-SE" dirty="0">
              <a:effectLst/>
              <a:latin typeface="+mn-lt"/>
            </a:endParaRPr>
          </a:p>
        </p:txBody>
      </p:sp>
      <p:pic>
        <p:nvPicPr>
          <p:cNvPr id="12" name="Bildobjekt 11" descr="Bilden visar sjuksköterskan Linda Hunter i en film där hon berättar om Skånes och Svalövs arbete med kontinuitet och teamarbete i vården.">
            <a:extLst>
              <a:ext uri="{FF2B5EF4-FFF2-40B4-BE49-F238E27FC236}">
                <a16:creationId xmlns:a16="http://schemas.microsoft.com/office/drawing/2014/main" id="{7231FCA8-50BE-FD65-CD57-5C7673CA17DF}"/>
              </a:ext>
            </a:extLst>
          </p:cNvPr>
          <p:cNvPicPr>
            <a:picLocks noChangeAspect="1"/>
          </p:cNvPicPr>
          <p:nvPr/>
        </p:nvPicPr>
        <p:blipFill rotWithShape="1">
          <a:blip r:embed="rId3"/>
          <a:srcRect l="27024" r="19523" b="-1"/>
          <a:stretch/>
        </p:blipFill>
        <p:spPr>
          <a:xfrm>
            <a:off x="6483926" y="376890"/>
            <a:ext cx="5327073" cy="6104219"/>
          </a:xfrm>
          <a:prstGeom prst="rect">
            <a:avLst/>
          </a:prstGeom>
          <a:noFill/>
        </p:spPr>
      </p:pic>
    </p:spTree>
    <p:extLst>
      <p:ext uri="{BB962C8B-B14F-4D97-AF65-F5344CB8AC3E}">
        <p14:creationId xmlns:p14="http://schemas.microsoft.com/office/powerpoint/2010/main" val="2757323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C6F71914-6CA8-01D5-C8BF-ADFD62F2D2AE}"/>
              </a:ext>
              <a:ext uri="{C183D7F6-B498-43B3-948B-1728B52AA6E4}">
                <adec:decorative xmlns:adec="http://schemas.microsoft.com/office/drawing/2017/decorative" val="1"/>
              </a:ext>
            </a:extLst>
          </p:cNvPr>
          <p:cNvSpPr/>
          <p:nvPr/>
        </p:nvSpPr>
        <p:spPr>
          <a:xfrm>
            <a:off x="877270" y="2445387"/>
            <a:ext cx="2497571" cy="1407919"/>
          </a:xfrm>
          <a:prstGeom prst="rect">
            <a:avLst/>
          </a:prstGeom>
          <a:noFill/>
          <a:ln w="698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6AE808FF-4F6E-19D5-BE59-3CB39F284263}"/>
              </a:ext>
              <a:ext uri="{C183D7F6-B498-43B3-948B-1728B52AA6E4}">
                <adec:decorative xmlns:adec="http://schemas.microsoft.com/office/drawing/2017/decorative" val="1"/>
              </a:ext>
            </a:extLst>
          </p:cNvPr>
          <p:cNvSpPr/>
          <p:nvPr/>
        </p:nvSpPr>
        <p:spPr>
          <a:xfrm>
            <a:off x="3526516" y="2445387"/>
            <a:ext cx="2497571" cy="1407919"/>
          </a:xfrm>
          <a:prstGeom prst="rect">
            <a:avLst/>
          </a:prstGeom>
          <a:noFill/>
          <a:ln w="698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ktangel 40">
            <a:extLst>
              <a:ext uri="{FF2B5EF4-FFF2-40B4-BE49-F238E27FC236}">
                <a16:creationId xmlns:a16="http://schemas.microsoft.com/office/drawing/2014/main" id="{48F7E41E-A19D-991A-9FF9-5358F5DF6568}"/>
              </a:ext>
              <a:ext uri="{C183D7F6-B498-43B3-948B-1728B52AA6E4}">
                <adec:decorative xmlns:adec="http://schemas.microsoft.com/office/drawing/2017/decorative" val="1"/>
              </a:ext>
            </a:extLst>
          </p:cNvPr>
          <p:cNvSpPr/>
          <p:nvPr/>
        </p:nvSpPr>
        <p:spPr>
          <a:xfrm>
            <a:off x="6167913" y="3988313"/>
            <a:ext cx="2497571" cy="9233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ktangel 28">
            <a:extLst>
              <a:ext uri="{FF2B5EF4-FFF2-40B4-BE49-F238E27FC236}">
                <a16:creationId xmlns:a16="http://schemas.microsoft.com/office/drawing/2014/main" id="{00C9683A-1DA5-F5AC-ECA6-2B6598D38CB3}"/>
              </a:ext>
              <a:ext uri="{C183D7F6-B498-43B3-948B-1728B52AA6E4}">
                <adec:decorative xmlns:adec="http://schemas.microsoft.com/office/drawing/2017/decorative" val="1"/>
              </a:ext>
            </a:extLst>
          </p:cNvPr>
          <p:cNvSpPr/>
          <p:nvPr/>
        </p:nvSpPr>
        <p:spPr>
          <a:xfrm>
            <a:off x="6155728" y="2450339"/>
            <a:ext cx="2484546" cy="1400576"/>
          </a:xfrm>
          <a:prstGeom prst="rect">
            <a:avLst/>
          </a:prstGeom>
          <a:noFill/>
          <a:ln w="698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FDE1692F-A0FC-82F5-7150-3CFA3A625170}"/>
              </a:ext>
            </a:extLst>
          </p:cNvPr>
          <p:cNvSpPr txBox="1">
            <a:spLocks noGrp="1"/>
          </p:cNvSpPr>
          <p:nvPr>
            <p:ph type="title" idx="4294967295"/>
          </p:nvPr>
        </p:nvSpPr>
        <p:spPr>
          <a:xfrm>
            <a:off x="810977" y="1662859"/>
            <a:ext cx="10354064" cy="12313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ea typeface="+mj-ea"/>
                <a:cs typeface="Arial" panose="020B0604020202020204" pitchFamily="34" charset="0"/>
              </a:rPr>
              <a:t>Nära vård i verksamheter</a:t>
            </a:r>
          </a:p>
        </p:txBody>
      </p:sp>
      <p:pic>
        <p:nvPicPr>
          <p:cNvPr id="30" name="Bildobjekt 29" descr="Illustration som visar två äldre personer som hälsar på varandra utomhus. Den ena går med käpp och den andra med rullator. Solen skiner.">
            <a:extLst>
              <a:ext uri="{FF2B5EF4-FFF2-40B4-BE49-F238E27FC236}">
                <a16:creationId xmlns:a16="http://schemas.microsoft.com/office/drawing/2014/main" id="{BEAE23B7-4BFA-7971-7B00-33B3C81FE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853" y="2581079"/>
            <a:ext cx="2175177" cy="1201308"/>
          </a:xfrm>
          <a:prstGeom prst="rect">
            <a:avLst/>
          </a:prstGeom>
        </p:spPr>
      </p:pic>
      <p:sp>
        <p:nvSpPr>
          <p:cNvPr id="3" name="Rektangel 2">
            <a:extLst>
              <a:ext uri="{FF2B5EF4-FFF2-40B4-BE49-F238E27FC236}">
                <a16:creationId xmlns:a16="http://schemas.microsoft.com/office/drawing/2014/main" id="{A09E6DD1-CCE8-25A2-CDA0-A791679F3DD3}"/>
              </a:ext>
            </a:extLst>
          </p:cNvPr>
          <p:cNvSpPr/>
          <p:nvPr/>
        </p:nvSpPr>
        <p:spPr>
          <a:xfrm>
            <a:off x="838807" y="3971795"/>
            <a:ext cx="2561600" cy="9233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ea typeface="+mn-ea"/>
                <a:cs typeface="+mn-cs"/>
              </a:rPr>
              <a:t>Proaktiv vård för sköra äldre</a:t>
            </a:r>
          </a:p>
        </p:txBody>
      </p:sp>
      <p:pic>
        <p:nvPicPr>
          <p:cNvPr id="31" name="Bildobjekt 30" descr="Illustration som visar två barn som leker utomhus på förskolan. De gräver i sandlådan och för sandkakor. ">
            <a:extLst>
              <a:ext uri="{FF2B5EF4-FFF2-40B4-BE49-F238E27FC236}">
                <a16:creationId xmlns:a16="http://schemas.microsoft.com/office/drawing/2014/main" id="{2591CF0C-7B9D-CA5C-B6F0-7200D830C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120" y="2581079"/>
            <a:ext cx="2210408" cy="1201309"/>
          </a:xfrm>
          <a:prstGeom prst="rect">
            <a:avLst/>
          </a:prstGeom>
        </p:spPr>
      </p:pic>
      <p:sp>
        <p:nvSpPr>
          <p:cNvPr id="40" name="Rektangel 39">
            <a:extLst>
              <a:ext uri="{FF2B5EF4-FFF2-40B4-BE49-F238E27FC236}">
                <a16:creationId xmlns:a16="http://schemas.microsoft.com/office/drawing/2014/main" id="{79514437-6B96-090E-0F68-5950B587D9A3}"/>
              </a:ext>
            </a:extLst>
          </p:cNvPr>
          <p:cNvSpPr/>
          <p:nvPr/>
        </p:nvSpPr>
        <p:spPr>
          <a:xfrm>
            <a:off x="3493399" y="3982603"/>
            <a:ext cx="2561600" cy="9233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ea typeface="+mn-ea"/>
                <a:cs typeface="+mn-cs"/>
              </a:rPr>
              <a:t>Samordning utifrån barnets fokus</a:t>
            </a:r>
          </a:p>
        </p:txBody>
      </p:sp>
      <p:pic>
        <p:nvPicPr>
          <p:cNvPr id="32" name="Bildobjekt 31" descr="Illustration som visar tre personer, två personer som arbetar i olika verksamheter i vården och omsorgen och en person som är patient i detta fall. De tre samtalar med varandra och planerar tillsammans.">
            <a:extLst>
              <a:ext uri="{FF2B5EF4-FFF2-40B4-BE49-F238E27FC236}">
                <a16:creationId xmlns:a16="http://schemas.microsoft.com/office/drawing/2014/main" id="{3D1B571E-CDEB-7505-6B2F-395739EF3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60" y="2526358"/>
            <a:ext cx="2210953" cy="1245976"/>
          </a:xfrm>
          <a:prstGeom prst="rect">
            <a:avLst/>
          </a:prstGeom>
        </p:spPr>
      </p:pic>
      <p:sp>
        <p:nvSpPr>
          <p:cNvPr id="42" name="textruta 41">
            <a:extLst>
              <a:ext uri="{FF2B5EF4-FFF2-40B4-BE49-F238E27FC236}">
                <a16:creationId xmlns:a16="http://schemas.microsoft.com/office/drawing/2014/main" id="{67450C3F-D21E-A8D8-DD47-478B95BE4E4E}"/>
              </a:ext>
              <a:ext uri="{C183D7F6-B498-43B3-948B-1728B52AA6E4}">
                <adec:decorative xmlns:adec="http://schemas.microsoft.com/office/drawing/2017/decorative" val="0"/>
              </a:ext>
            </a:extLst>
          </p:cNvPr>
          <p:cNvSpPr txBox="1"/>
          <p:nvPr/>
        </p:nvSpPr>
        <p:spPr>
          <a:xfrm>
            <a:off x="6137003" y="3982603"/>
            <a:ext cx="25962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ea typeface="+mn-ea"/>
                <a:cs typeface="+mn-cs"/>
              </a:rPr>
              <a:t>Ökad samverkan primärvård-</a:t>
            </a:r>
            <a:br>
              <a:rPr kumimoji="0" lang="sv-SE" sz="1800" b="0" i="0" u="none" strike="noStrike" kern="1200" cap="none" spc="0" normalizeH="0" baseline="0" noProof="0" dirty="0">
                <a:ln>
                  <a:noFill/>
                </a:ln>
                <a:solidFill>
                  <a:prstClr val="white"/>
                </a:solidFill>
                <a:effectLst/>
                <a:uLnTx/>
                <a:uFillTx/>
                <a:ea typeface="+mn-ea"/>
                <a:cs typeface="+mn-cs"/>
              </a:rPr>
            </a:br>
            <a:r>
              <a:rPr kumimoji="0" lang="sv-SE" sz="1800" b="0" i="0" u="none" strike="noStrike" kern="1200" cap="none" spc="0" normalizeH="0" baseline="0" noProof="0" dirty="0">
                <a:ln>
                  <a:noFill/>
                </a:ln>
                <a:solidFill>
                  <a:prstClr val="white"/>
                </a:solidFill>
                <a:effectLst/>
                <a:uLnTx/>
                <a:uFillTx/>
                <a:ea typeface="+mn-ea"/>
                <a:cs typeface="+mn-cs"/>
              </a:rPr>
              <a:t>specialiserad vård</a:t>
            </a:r>
          </a:p>
        </p:txBody>
      </p:sp>
      <p:sp>
        <p:nvSpPr>
          <p:cNvPr id="4" name="Rektangel 3">
            <a:extLst>
              <a:ext uri="{FF2B5EF4-FFF2-40B4-BE49-F238E27FC236}">
                <a16:creationId xmlns:a16="http://schemas.microsoft.com/office/drawing/2014/main" id="{2541F985-7EB8-6660-49ED-A129308DA47D}"/>
              </a:ext>
              <a:ext uri="{C183D7F6-B498-43B3-948B-1728B52AA6E4}">
                <adec:decorative xmlns:adec="http://schemas.microsoft.com/office/drawing/2017/decorative" val="1"/>
              </a:ext>
            </a:extLst>
          </p:cNvPr>
          <p:cNvSpPr/>
          <p:nvPr/>
        </p:nvSpPr>
        <p:spPr>
          <a:xfrm>
            <a:off x="8817161" y="2450339"/>
            <a:ext cx="2497571" cy="1407919"/>
          </a:xfrm>
          <a:prstGeom prst="rect">
            <a:avLst/>
          </a:prstGeom>
          <a:noFill/>
          <a:ln w="69850">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Bildobjekt 8" descr="Illustration som visar en personer som sitter ner och läser på ett papper. Pappret ska symbolisera de kontaktlistor som personal i vård och omsorg kan arbeta med för att underlätta att samarbeta med varandra utifrån patientens behov och förmågor.">
            <a:extLst>
              <a:ext uri="{FF2B5EF4-FFF2-40B4-BE49-F238E27FC236}">
                <a16:creationId xmlns:a16="http://schemas.microsoft.com/office/drawing/2014/main" id="{FC9D97E4-329D-4134-32E9-8A67C52D2A74}"/>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696" y="2490067"/>
            <a:ext cx="2338500" cy="1318557"/>
          </a:xfrm>
          <a:prstGeom prst="rect">
            <a:avLst/>
          </a:prstGeom>
        </p:spPr>
      </p:pic>
      <p:sp>
        <p:nvSpPr>
          <p:cNvPr id="6" name="Rektangel 5">
            <a:extLst>
              <a:ext uri="{FF2B5EF4-FFF2-40B4-BE49-F238E27FC236}">
                <a16:creationId xmlns:a16="http://schemas.microsoft.com/office/drawing/2014/main" id="{45B2C64C-E581-DB90-4155-A671D6B534D2}"/>
              </a:ext>
            </a:extLst>
          </p:cNvPr>
          <p:cNvSpPr/>
          <p:nvPr/>
        </p:nvSpPr>
        <p:spPr>
          <a:xfrm>
            <a:off x="8783895" y="3971795"/>
            <a:ext cx="2530837" cy="934138"/>
          </a:xfrm>
          <a:prstGeom prst="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ea typeface="+mn-ea"/>
                <a:cs typeface="+mn-cs"/>
              </a:rPr>
              <a:t>Kontinuitet och team-arbete i primärvård</a:t>
            </a:r>
          </a:p>
        </p:txBody>
      </p:sp>
      <p:sp>
        <p:nvSpPr>
          <p:cNvPr id="7" name="textruta 6">
            <a:extLst>
              <a:ext uri="{FF2B5EF4-FFF2-40B4-BE49-F238E27FC236}">
                <a16:creationId xmlns:a16="http://schemas.microsoft.com/office/drawing/2014/main" id="{B02A8931-FAC6-02FA-F536-2A9DBBEA2D4D}"/>
              </a:ext>
            </a:extLst>
          </p:cNvPr>
          <p:cNvSpPr txBox="1"/>
          <p:nvPr/>
        </p:nvSpPr>
        <p:spPr>
          <a:xfrm>
            <a:off x="810977" y="5013614"/>
            <a:ext cx="61007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ea typeface="+mn-ea"/>
                <a:cs typeface="+mn-cs"/>
                <a:hlinkClick r:id="rId7"/>
              </a:rPr>
              <a:t>Nya arbetssätt | SKR</a:t>
            </a:r>
            <a:endParaRPr kumimoji="0" lang="sv-SE" sz="20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63466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C6F71914-6CA8-01D5-C8BF-ADFD62F2D2AE}"/>
              </a:ext>
              <a:ext uri="{C183D7F6-B498-43B3-948B-1728B52AA6E4}">
                <adec:decorative xmlns:adec="http://schemas.microsoft.com/office/drawing/2017/decorative" val="1"/>
              </a:ext>
            </a:extLst>
          </p:cNvPr>
          <p:cNvSpPr/>
          <p:nvPr/>
        </p:nvSpPr>
        <p:spPr>
          <a:xfrm>
            <a:off x="877270" y="2512062"/>
            <a:ext cx="2497571" cy="1407919"/>
          </a:xfrm>
          <a:prstGeom prst="rect">
            <a:avLst/>
          </a:prstGeom>
          <a:noFill/>
          <a:ln w="698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6AE808FF-4F6E-19D5-BE59-3CB39F284263}"/>
              </a:ext>
              <a:ext uri="{C183D7F6-B498-43B3-948B-1728B52AA6E4}">
                <adec:decorative xmlns:adec="http://schemas.microsoft.com/office/drawing/2017/decorative" val="1"/>
              </a:ext>
            </a:extLst>
          </p:cNvPr>
          <p:cNvSpPr/>
          <p:nvPr/>
        </p:nvSpPr>
        <p:spPr>
          <a:xfrm>
            <a:off x="3526516" y="2512062"/>
            <a:ext cx="2497571" cy="1407919"/>
          </a:xfrm>
          <a:prstGeom prst="rect">
            <a:avLst/>
          </a:prstGeom>
          <a:noFill/>
          <a:ln w="698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FDE1692F-A0FC-82F5-7150-3CFA3A625170}"/>
              </a:ext>
            </a:extLst>
          </p:cNvPr>
          <p:cNvSpPr txBox="1">
            <a:spLocks noGrp="1"/>
          </p:cNvSpPr>
          <p:nvPr>
            <p:ph type="title" idx="4294967295"/>
          </p:nvPr>
        </p:nvSpPr>
        <p:spPr>
          <a:xfrm>
            <a:off x="810977" y="1694942"/>
            <a:ext cx="10354064" cy="12313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ea typeface="+mj-ea"/>
                <a:cs typeface="Arial" panose="020B0604020202020204" pitchFamily="34" charset="0"/>
              </a:rPr>
              <a:t>Nära vård i styrning och ledning</a:t>
            </a:r>
          </a:p>
        </p:txBody>
      </p:sp>
      <p:pic>
        <p:nvPicPr>
          <p:cNvPr id="12" name="Bildobjekt 11" descr="Illustration som visar två händer som målar en skylt där det står &quot;gemensam plan för primärvård&quot;.">
            <a:extLst>
              <a:ext uri="{FF2B5EF4-FFF2-40B4-BE49-F238E27FC236}">
                <a16:creationId xmlns:a16="http://schemas.microsoft.com/office/drawing/2014/main" id="{A2ADB07E-E4F8-DF1A-C98E-57A868EFB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59" y="2517014"/>
            <a:ext cx="2238389" cy="1581760"/>
          </a:xfrm>
          <a:prstGeom prst="rect">
            <a:avLst/>
          </a:prstGeom>
        </p:spPr>
      </p:pic>
      <p:sp>
        <p:nvSpPr>
          <p:cNvPr id="3" name="Rektangel 2">
            <a:extLst>
              <a:ext uri="{FF2B5EF4-FFF2-40B4-BE49-F238E27FC236}">
                <a16:creationId xmlns:a16="http://schemas.microsoft.com/office/drawing/2014/main" id="{A09E6DD1-CCE8-25A2-CDA0-A791679F3DD3}"/>
              </a:ext>
            </a:extLst>
          </p:cNvPr>
          <p:cNvSpPr/>
          <p:nvPr/>
        </p:nvSpPr>
        <p:spPr>
          <a:xfrm>
            <a:off x="838807" y="4038470"/>
            <a:ext cx="2561600" cy="9233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ea typeface="+mn-ea"/>
                <a:cs typeface="+mn-cs"/>
              </a:rPr>
              <a:t>Gemensam plan primärvård</a:t>
            </a:r>
          </a:p>
        </p:txBody>
      </p:sp>
      <p:pic>
        <p:nvPicPr>
          <p:cNvPr id="32" name="Bildobjekt 31" descr="Illustration som visar två händer som håller i en måttstock. I mitten av måttstocken står det &quot;resultat&quot;.">
            <a:extLst>
              <a:ext uri="{FF2B5EF4-FFF2-40B4-BE49-F238E27FC236}">
                <a16:creationId xmlns:a16="http://schemas.microsoft.com/office/drawing/2014/main" id="{3D1B571E-CDEB-7505-6B2F-395739EF3C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50610" y="2597985"/>
            <a:ext cx="1326964" cy="1245976"/>
          </a:xfrm>
          <a:prstGeom prst="rect">
            <a:avLst/>
          </a:prstGeom>
        </p:spPr>
      </p:pic>
      <p:sp>
        <p:nvSpPr>
          <p:cNvPr id="40" name="Rektangel 39">
            <a:extLst>
              <a:ext uri="{FF2B5EF4-FFF2-40B4-BE49-F238E27FC236}">
                <a16:creationId xmlns:a16="http://schemas.microsoft.com/office/drawing/2014/main" id="{79514437-6B96-090E-0F68-5950B587D9A3}"/>
              </a:ext>
            </a:extLst>
          </p:cNvPr>
          <p:cNvSpPr/>
          <p:nvPr/>
        </p:nvSpPr>
        <p:spPr>
          <a:xfrm>
            <a:off x="3493399" y="4049278"/>
            <a:ext cx="2561600" cy="9233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ea typeface="+mn-ea"/>
                <a:cs typeface="+mn-cs"/>
              </a:rPr>
              <a:t>Ramverk lärande uppföljning</a:t>
            </a:r>
          </a:p>
        </p:txBody>
      </p:sp>
      <p:pic>
        <p:nvPicPr>
          <p:cNvPr id="9" name="Bildobjekt 8" descr="Illustration som visar två tecknade personer som pratar med varandra. ">
            <a:extLst>
              <a:ext uri="{FF2B5EF4-FFF2-40B4-BE49-F238E27FC236}">
                <a16:creationId xmlns:a16="http://schemas.microsoft.com/office/drawing/2014/main" id="{FC9D97E4-329D-4134-32E9-8A67C52D2A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3394" y="2632591"/>
            <a:ext cx="1228601" cy="1240855"/>
          </a:xfrm>
          <a:prstGeom prst="rect">
            <a:avLst/>
          </a:prstGeom>
        </p:spPr>
      </p:pic>
      <p:sp>
        <p:nvSpPr>
          <p:cNvPr id="6" name="Rektangel 5">
            <a:extLst>
              <a:ext uri="{FF2B5EF4-FFF2-40B4-BE49-F238E27FC236}">
                <a16:creationId xmlns:a16="http://schemas.microsoft.com/office/drawing/2014/main" id="{45B2C64C-E581-DB90-4155-A671D6B534D2}"/>
              </a:ext>
            </a:extLst>
          </p:cNvPr>
          <p:cNvSpPr/>
          <p:nvPr/>
        </p:nvSpPr>
        <p:spPr>
          <a:xfrm>
            <a:off x="6116895" y="4038470"/>
            <a:ext cx="2530837" cy="934138"/>
          </a:xfrm>
          <a:prstGeom prst="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ea typeface="+mn-ea"/>
                <a:cs typeface="+mn-cs"/>
              </a:rPr>
              <a:t>Hälsoval (enklare styrning för Nära vård)</a:t>
            </a:r>
          </a:p>
        </p:txBody>
      </p:sp>
      <p:sp>
        <p:nvSpPr>
          <p:cNvPr id="4" name="Rektangel 3">
            <a:extLst>
              <a:ext uri="{FF2B5EF4-FFF2-40B4-BE49-F238E27FC236}">
                <a16:creationId xmlns:a16="http://schemas.microsoft.com/office/drawing/2014/main" id="{2541F985-7EB8-6660-49ED-A129308DA47D}"/>
              </a:ext>
              <a:ext uri="{C183D7F6-B498-43B3-948B-1728B52AA6E4}">
                <adec:decorative xmlns:adec="http://schemas.microsoft.com/office/drawing/2017/decorative" val="1"/>
              </a:ext>
            </a:extLst>
          </p:cNvPr>
          <p:cNvSpPr/>
          <p:nvPr/>
        </p:nvSpPr>
        <p:spPr>
          <a:xfrm>
            <a:off x="6150161" y="2517014"/>
            <a:ext cx="2497571" cy="1407919"/>
          </a:xfrm>
          <a:prstGeom prst="rect">
            <a:avLst/>
          </a:prstGeom>
          <a:noFill/>
          <a:ln w="69850">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ruta 10">
            <a:extLst>
              <a:ext uri="{FF2B5EF4-FFF2-40B4-BE49-F238E27FC236}">
                <a16:creationId xmlns:a16="http://schemas.microsoft.com/office/drawing/2014/main" id="{1FFDC3E4-598C-C4E6-1925-0A35412CB589}"/>
              </a:ext>
            </a:extLst>
          </p:cNvPr>
          <p:cNvSpPr txBox="1"/>
          <p:nvPr/>
        </p:nvSpPr>
        <p:spPr>
          <a:xfrm>
            <a:off x="810977" y="5232968"/>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i="0" u="none" strike="noStrike" kern="1200" cap="none" spc="0" normalizeH="0" baseline="0" noProof="0" dirty="0">
                <a:ln>
                  <a:noFill/>
                </a:ln>
                <a:solidFill>
                  <a:prstClr val="black"/>
                </a:solidFill>
                <a:effectLst/>
                <a:uLnTx/>
                <a:uFillTx/>
                <a:ea typeface="+mn-ea"/>
                <a:cs typeface="+mn-cs"/>
                <a:hlinkClick r:id="rId6"/>
              </a:rPr>
              <a:t>Gemensam plan primärvård | SKR</a:t>
            </a:r>
            <a:endParaRPr kumimoji="0" lang="sv-SE" sz="1800" i="0" u="none" strike="noStrike" kern="1200" cap="none" spc="0" normalizeH="0" baseline="0" noProof="0" dirty="0">
              <a:ln>
                <a:noFill/>
              </a:ln>
              <a:solidFill>
                <a:prstClr val="black"/>
              </a:solidFill>
              <a:effectLst/>
              <a:uLnTx/>
              <a:uFillTx/>
              <a:ea typeface="+mn-ea"/>
              <a:cs typeface="+mn-cs"/>
            </a:endParaRPr>
          </a:p>
        </p:txBody>
      </p:sp>
      <p:sp>
        <p:nvSpPr>
          <p:cNvPr id="8" name="textruta 7">
            <a:extLst>
              <a:ext uri="{FF2B5EF4-FFF2-40B4-BE49-F238E27FC236}">
                <a16:creationId xmlns:a16="http://schemas.microsoft.com/office/drawing/2014/main" id="{CB8ED110-44D5-709A-E933-FA2D51DCCE89}"/>
              </a:ext>
            </a:extLst>
          </p:cNvPr>
          <p:cNvSpPr txBox="1"/>
          <p:nvPr/>
        </p:nvSpPr>
        <p:spPr>
          <a:xfrm>
            <a:off x="810232" y="5606043"/>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ea typeface="+mn-ea"/>
                <a:cs typeface="+mn-cs"/>
                <a:hlinkClick r:id="rId7"/>
              </a:rPr>
              <a:t>Ramverk lärande uppföljning | SKR</a:t>
            </a:r>
            <a:endParaRPr kumimoji="0" lang="sv-SE" sz="1800" b="0" i="0" u="none" strike="noStrike" kern="1200" cap="none" spc="0" normalizeH="0" baseline="0" noProof="0" dirty="0">
              <a:ln>
                <a:noFill/>
              </a:ln>
              <a:solidFill>
                <a:prstClr val="black"/>
              </a:solidFill>
              <a:effectLst/>
              <a:uLnTx/>
              <a:uFillTx/>
              <a:ea typeface="+mn-ea"/>
              <a:cs typeface="+mn-cs"/>
            </a:endParaRPr>
          </a:p>
        </p:txBody>
      </p:sp>
      <p:sp>
        <p:nvSpPr>
          <p:cNvPr id="5" name="textruta 4">
            <a:extLst>
              <a:ext uri="{FF2B5EF4-FFF2-40B4-BE49-F238E27FC236}">
                <a16:creationId xmlns:a16="http://schemas.microsoft.com/office/drawing/2014/main" id="{F6A37E5E-9B6E-3488-095D-EEAB79CC7FA6}"/>
              </a:ext>
            </a:extLst>
          </p:cNvPr>
          <p:cNvSpPr txBox="1"/>
          <p:nvPr/>
        </p:nvSpPr>
        <p:spPr>
          <a:xfrm>
            <a:off x="810232" y="5995414"/>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8"/>
              </a:rPr>
              <a:t>Enklare styrning för Nära vård | SKR</a:t>
            </a:r>
            <a:endParaRPr kumimoji="0" lang="sv-SE"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61470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0EFD02B-F0FF-4DBC-AE3A-7CD5D9407967}"/>
              </a:ext>
            </a:extLst>
          </p:cNvPr>
          <p:cNvSpPr>
            <a:spLocks noGrp="1"/>
          </p:cNvSpPr>
          <p:nvPr>
            <p:ph type="title"/>
          </p:nvPr>
        </p:nvSpPr>
        <p:spPr>
          <a:xfrm>
            <a:off x="839788" y="1878439"/>
            <a:ext cx="5103812" cy="1237130"/>
          </a:xfrm>
        </p:spPr>
        <p:txBody>
          <a:bodyPr vert="horz" lIns="91440" tIns="45720" rIns="91440" bIns="45720" rtlCol="0" anchor="b">
            <a:normAutofit/>
          </a:bodyPr>
          <a:lstStyle/>
          <a:p>
            <a:r>
              <a:rPr lang="sv-SE" b="1" kern="1200" dirty="0"/>
              <a:t>Introduktionsfilmer om Nära vård</a:t>
            </a:r>
          </a:p>
        </p:txBody>
      </p:sp>
      <p:sp>
        <p:nvSpPr>
          <p:cNvPr id="7" name="Platshållare för innehåll 6">
            <a:extLst>
              <a:ext uri="{FF2B5EF4-FFF2-40B4-BE49-F238E27FC236}">
                <a16:creationId xmlns:a16="http://schemas.microsoft.com/office/drawing/2014/main" id="{75DF4FD6-9494-CCD5-B6C3-663E3B3CB9F2}"/>
              </a:ext>
            </a:extLst>
          </p:cNvPr>
          <p:cNvSpPr>
            <a:spLocks noGrp="1"/>
          </p:cNvSpPr>
          <p:nvPr>
            <p:ph type="body" sz="half" idx="2"/>
          </p:nvPr>
        </p:nvSpPr>
        <p:spPr>
          <a:xfrm>
            <a:off x="839787" y="3187285"/>
            <a:ext cx="4860396" cy="3128991"/>
          </a:xfrm>
        </p:spPr>
        <p:txBody>
          <a:bodyPr>
            <a:normAutofit lnSpcReduction="10000"/>
          </a:bodyPr>
          <a:lstStyle/>
          <a:p>
            <a:r>
              <a:rPr lang="sv-SE" dirty="0">
                <a:latin typeface="+mn-lt"/>
                <a:hlinkClick r:id="rId3"/>
              </a:rPr>
              <a:t>Nära vård - en introduktion</a:t>
            </a:r>
            <a:br>
              <a:rPr lang="sv-SE" dirty="0">
                <a:latin typeface="+mn-lt"/>
              </a:rPr>
            </a:br>
            <a:r>
              <a:rPr lang="sv-SE" dirty="0">
                <a:latin typeface="+mn-lt"/>
              </a:rPr>
              <a:t>Kort introduktionsfilm om Nära vård (</a:t>
            </a:r>
            <a:r>
              <a:rPr kumimoji="0" lang="sv-SE" b="0" i="0" u="none" strike="noStrike" kern="1200" cap="none" spc="0" normalizeH="0" baseline="0" noProof="0" dirty="0">
                <a:ln>
                  <a:noFill/>
                </a:ln>
                <a:effectLst/>
                <a:uLnTx/>
                <a:uFillTx/>
                <a:latin typeface="+mn-lt"/>
              </a:rPr>
              <a:t>cirka 2 minuter).</a:t>
            </a:r>
            <a:br>
              <a:rPr kumimoji="0" lang="sv-SE" b="0" i="0" u="none" strike="noStrike" kern="1200" cap="none" spc="0" normalizeH="0" baseline="0" noProof="0" dirty="0">
                <a:ln>
                  <a:noFill/>
                </a:ln>
                <a:effectLst/>
                <a:uLnTx/>
                <a:uFillTx/>
                <a:latin typeface="+mn-lt"/>
              </a:rPr>
            </a:br>
            <a:endParaRPr kumimoji="0" lang="sv-SE" b="0" i="0" u="none" strike="noStrike" kern="1200" cap="none" spc="0" normalizeH="0" baseline="0" noProof="0" dirty="0">
              <a:ln>
                <a:noFill/>
              </a:ln>
              <a:effectLst/>
              <a:uLnTx/>
              <a:uFillTx/>
              <a:latin typeface="+mn-lt"/>
            </a:endParaRPr>
          </a:p>
          <a:p>
            <a:r>
              <a:rPr lang="sv-SE" dirty="0">
                <a:latin typeface="+mn-lt"/>
                <a:hlinkClick r:id="rId4"/>
              </a:rPr>
              <a:t>Presentera Nära vård</a:t>
            </a:r>
            <a:br>
              <a:rPr lang="sv-SE" dirty="0">
                <a:latin typeface="+mn-lt"/>
              </a:rPr>
            </a:br>
            <a:r>
              <a:rPr kumimoji="0" lang="sv-SE" b="0" i="0" u="none" strike="noStrike" kern="1200" cap="none" spc="0" normalizeH="0" baseline="0" noProof="0" dirty="0">
                <a:ln>
                  <a:noFill/>
                </a:ln>
                <a:effectLst/>
                <a:uLnTx/>
                <a:uFillTx/>
                <a:latin typeface="+mn-lt"/>
              </a:rPr>
              <a:t>Lär dig mera om Nära vård! En </a:t>
            </a:r>
            <a:r>
              <a:rPr lang="sv-SE" dirty="0">
                <a:latin typeface="+mn-lt"/>
              </a:rPr>
              <a:t>film publicerad på skr.se där grunderna om och nuläget i arbetet med Nära vård presenteras (cirka 42 minuter).</a:t>
            </a:r>
            <a:endParaRPr kumimoji="0" lang="sv-SE" b="0" i="0" u="none" strike="noStrike" kern="1200" cap="none" spc="0" normalizeH="0" baseline="0" noProof="0" dirty="0">
              <a:ln>
                <a:noFill/>
              </a:ln>
              <a:effectLst/>
              <a:uLnTx/>
              <a:uFillTx/>
              <a:latin typeface="+mn-lt"/>
            </a:endParaRPr>
          </a:p>
          <a:p>
            <a:endParaRPr lang="sv-SE" dirty="0">
              <a:latin typeface="+mn-lt"/>
            </a:endParaRPr>
          </a:p>
        </p:txBody>
      </p:sp>
      <p:pic>
        <p:nvPicPr>
          <p:cNvPr id="5" name="Bildobjekt 4" descr="Bild som visar slutbilden i introfilmen om Nära vård. På bilden syns Alfapetbokstäver som någon har skrivit &quot;Nära vård&quot; och vertikalt ligger andra och som dockar in i dess ord, till exempel barn, Äventyr, Hemma, Vänner. En hand justerar bokstaven &quot;D&quot; i &quot;Nära vård&quot;.">
            <a:hlinkClick r:id="rId5"/>
            <a:extLst>
              <a:ext uri="{FF2B5EF4-FFF2-40B4-BE49-F238E27FC236}">
                <a16:creationId xmlns:a16="http://schemas.microsoft.com/office/drawing/2014/main" id="{80D5A0F2-6779-4510-83E7-3F9C9FB1AB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049" y="1551979"/>
            <a:ext cx="3857625" cy="2169914"/>
          </a:xfrm>
          <a:prstGeom prst="rect">
            <a:avLst/>
          </a:prstGeom>
          <a:noFill/>
        </p:spPr>
      </p:pic>
      <p:pic>
        <p:nvPicPr>
          <p:cNvPr id="4" name="Bildobjekt 3" descr="Bild som visar startbilden i den längre filmen om Nära vård. På bilden syns två barn i tioårsåldern sittandes vid ett bord i ett klassrum. De skrattar och har roligt åt något som ligger på bänken framför dem. ">
            <a:extLst>
              <a:ext uri="{FF2B5EF4-FFF2-40B4-BE49-F238E27FC236}">
                <a16:creationId xmlns:a16="http://schemas.microsoft.com/office/drawing/2014/main" id="{5484F713-6FA3-2745-0A2C-A74E31EEF1FB}"/>
              </a:ext>
            </a:extLst>
          </p:cNvPr>
          <p:cNvPicPr>
            <a:picLocks noChangeAspect="1"/>
          </p:cNvPicPr>
          <p:nvPr/>
        </p:nvPicPr>
        <p:blipFill>
          <a:blip r:embed="rId7"/>
          <a:stretch>
            <a:fillRect/>
          </a:stretch>
        </p:blipFill>
        <p:spPr>
          <a:xfrm>
            <a:off x="6877049" y="4146362"/>
            <a:ext cx="3857625" cy="2169914"/>
          </a:xfrm>
          <a:prstGeom prst="rect">
            <a:avLst/>
          </a:prstGeom>
        </p:spPr>
      </p:pic>
    </p:spTree>
    <p:extLst>
      <p:ext uri="{BB962C8B-B14F-4D97-AF65-F5344CB8AC3E}">
        <p14:creationId xmlns:p14="http://schemas.microsoft.com/office/powerpoint/2010/main" val="85400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Illustration som visar en fyrfältsbild som beskriver olika typer av vårdbehov.&#10;Texter i illustrationen: Till vänster står det &quot;avgränsade - begränsade vårdbehov&quot; och till höger står det &quot;gränslös - omfattande vårdbehov&quot;. Överst i bilden står det &quot;Inget avslut - kronisk&quot; och i nedre kant står det &quot;Behandling med avslut - ej kronisk&quot;. Genom att placera in vårdbehov i fyrfältaren kan en resonera kring vilka lösningar och arbetssätt som krävs för respektive persons/patientgrupps behov.">
            <a:extLst>
              <a:ext uri="{FF2B5EF4-FFF2-40B4-BE49-F238E27FC236}">
                <a16:creationId xmlns:a16="http://schemas.microsoft.com/office/drawing/2014/main" id="{3F7305E7-F4D3-99C0-B632-27B75AE5F1B5}"/>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r="28813"/>
          <a:stretch/>
        </p:blipFill>
        <p:spPr>
          <a:xfrm>
            <a:off x="1823402" y="580390"/>
            <a:ext cx="8545195" cy="5943600"/>
          </a:xfrm>
          <a:noFill/>
        </p:spPr>
      </p:pic>
    </p:spTree>
    <p:extLst>
      <p:ext uri="{BB962C8B-B14F-4D97-AF65-F5344CB8AC3E}">
        <p14:creationId xmlns:p14="http://schemas.microsoft.com/office/powerpoint/2010/main" val="228300230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00DB3-ECD2-E8A7-7934-DB4628E0DDC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C089F0F-3ECD-B55F-BEBE-CFAC5EC7A5E6}"/>
              </a:ext>
            </a:extLst>
          </p:cNvPr>
          <p:cNvSpPr>
            <a:spLocks noGrp="1"/>
          </p:cNvSpPr>
          <p:nvPr>
            <p:ph type="title"/>
          </p:nvPr>
        </p:nvSpPr>
        <p:spPr/>
        <p:txBody>
          <a:bodyPr/>
          <a:lstStyle/>
          <a:p>
            <a:r>
              <a:rPr lang="sv-SE" sz="3200" dirty="0"/>
              <a:t>Arbetskraften </a:t>
            </a:r>
            <a:br>
              <a:rPr lang="sv-SE" sz="3200" dirty="0"/>
            </a:br>
            <a:r>
              <a:rPr lang="sv-SE" sz="3200" dirty="0"/>
              <a:t>räcker inte till</a:t>
            </a:r>
            <a:endParaRPr lang="sv-SE" sz="3200" b="0" dirty="0"/>
          </a:p>
        </p:txBody>
      </p:sp>
      <p:sp>
        <p:nvSpPr>
          <p:cNvPr id="22" name="Platshållare för text 21">
            <a:extLst>
              <a:ext uri="{FF2B5EF4-FFF2-40B4-BE49-F238E27FC236}">
                <a16:creationId xmlns:a16="http://schemas.microsoft.com/office/drawing/2014/main" id="{546FE658-46AF-1F0B-B597-A44A5AA65B03}"/>
              </a:ext>
            </a:extLst>
          </p:cNvPr>
          <p:cNvSpPr>
            <a:spLocks noGrp="1"/>
          </p:cNvSpPr>
          <p:nvPr>
            <p:ph type="body" sz="half" idx="2"/>
          </p:nvPr>
        </p:nvSpPr>
        <p:spPr/>
        <p:txBody>
          <a:bodyPr/>
          <a:lstStyle/>
          <a:p>
            <a:r>
              <a:rPr lang="sv-SE" dirty="0">
                <a:latin typeface="+mn-lt"/>
              </a:rPr>
              <a:t>Prognos 2023-2033</a:t>
            </a:r>
          </a:p>
        </p:txBody>
      </p:sp>
      <p:sp>
        <p:nvSpPr>
          <p:cNvPr id="21" name="Platshållare för bild 20">
            <a:extLst>
              <a:ext uri="{FF2B5EF4-FFF2-40B4-BE49-F238E27FC236}">
                <a16:creationId xmlns:a16="http://schemas.microsoft.com/office/drawing/2014/main" id="{D3F7760A-A70A-1D09-B0F8-0CDC3517D374}"/>
              </a:ext>
            </a:extLst>
          </p:cNvPr>
          <p:cNvSpPr>
            <a:spLocks noGrp="1"/>
          </p:cNvSpPr>
          <p:nvPr>
            <p:ph type="pic" idx="1"/>
          </p:nvPr>
        </p:nvSpPr>
        <p:spPr/>
        <p:txBody>
          <a:bodyPr/>
          <a:lstStyle/>
          <a:p>
            <a:endParaRPr lang="sv-SE"/>
          </a:p>
        </p:txBody>
      </p:sp>
      <p:sp>
        <p:nvSpPr>
          <p:cNvPr id="19" name="Platshållare för innehåll 2">
            <a:extLst>
              <a:ext uri="{FF2B5EF4-FFF2-40B4-BE49-F238E27FC236}">
                <a16:creationId xmlns:a16="http://schemas.microsoft.com/office/drawing/2014/main" id="{2655E118-1483-471D-1F92-917B00A9BBDB}"/>
              </a:ext>
            </a:extLst>
          </p:cNvPr>
          <p:cNvSpPr txBox="1">
            <a:spLocks/>
          </p:cNvSpPr>
          <p:nvPr/>
        </p:nvSpPr>
        <p:spPr>
          <a:xfrm>
            <a:off x="977570" y="4824024"/>
            <a:ext cx="4482354" cy="31213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SzPct val="100000"/>
              <a:buFont typeface="Arial" panose="020B0604020202020204" pitchFamily="34" charset="0"/>
              <a:buNone/>
              <a:defRPr sz="1100" b="0" i="0" kern="1200">
                <a:solidFill>
                  <a:schemeClr val="tx1"/>
                </a:solidFill>
                <a:latin typeface="AvenirNext LT Pro Regular" panose="020B0504020202020204" pitchFamily="34" charset="77"/>
                <a:ea typeface="+mn-ea"/>
                <a:cs typeface="+mn-cs"/>
              </a:defRPr>
            </a:lvl1pPr>
            <a:lvl2pPr marL="457200" indent="0" algn="l" defTabSz="914400" rtl="0" eaLnBrk="1" latinLnBrk="0" hangingPunct="1">
              <a:lnSpc>
                <a:spcPct val="90000"/>
              </a:lnSpc>
              <a:spcBef>
                <a:spcPts val="500"/>
              </a:spcBef>
              <a:buSzPct val="100000"/>
              <a:buFont typeface="Arial" panose="020B0604020202020204" pitchFamily="34" charset="0"/>
              <a:buNone/>
              <a:defRPr sz="2800" b="0" i="0" kern="1200">
                <a:solidFill>
                  <a:schemeClr val="tx1"/>
                </a:solidFill>
                <a:latin typeface="AvenirNext LT Pro Regular" panose="020B0504020202020204" pitchFamily="34" charset="77"/>
                <a:ea typeface="+mn-ea"/>
                <a:cs typeface="+mn-cs"/>
              </a:defRPr>
            </a:lvl2pPr>
            <a:lvl3pPr marL="914400" indent="0" algn="l" defTabSz="914400" rtl="0" eaLnBrk="1" latinLnBrk="0" hangingPunct="1">
              <a:lnSpc>
                <a:spcPct val="90000"/>
              </a:lnSpc>
              <a:spcBef>
                <a:spcPts val="500"/>
              </a:spcBef>
              <a:buSzPct val="100000"/>
              <a:buFont typeface="Arial" panose="020B0604020202020204" pitchFamily="34" charset="0"/>
              <a:buNone/>
              <a:defRPr sz="2400" b="0" i="0" kern="1200">
                <a:solidFill>
                  <a:schemeClr val="tx1"/>
                </a:solidFill>
                <a:latin typeface="AvenirNext LT Pro Regular" panose="020B0504020202020204" pitchFamily="34" charset="77"/>
                <a:ea typeface="+mn-ea"/>
                <a:cs typeface="+mn-cs"/>
              </a:defRPr>
            </a:lvl3pPr>
            <a:lvl4pPr marL="1371600" indent="0" algn="l" defTabSz="914400" rtl="0" eaLnBrk="1" latinLnBrk="0" hangingPunct="1">
              <a:lnSpc>
                <a:spcPct val="90000"/>
              </a:lnSpc>
              <a:spcBef>
                <a:spcPts val="500"/>
              </a:spcBef>
              <a:buSzPct val="100000"/>
              <a:buFont typeface="Arial" panose="020B0604020202020204" pitchFamily="34" charset="0"/>
              <a:buNone/>
              <a:defRPr sz="2000" b="0" i="0" kern="1200">
                <a:solidFill>
                  <a:schemeClr val="tx1"/>
                </a:solidFill>
                <a:latin typeface="AvenirNext LT Pro Regular" panose="020B0504020202020204" pitchFamily="34" charset="77"/>
                <a:ea typeface="+mn-ea"/>
                <a:cs typeface="+mn-cs"/>
              </a:defRPr>
            </a:lvl4pPr>
            <a:lvl5pPr marL="1828800" indent="0" algn="l" defTabSz="914400" rtl="0" eaLnBrk="1" latinLnBrk="0" hangingPunct="1">
              <a:lnSpc>
                <a:spcPct val="90000"/>
              </a:lnSpc>
              <a:spcBef>
                <a:spcPts val="500"/>
              </a:spcBef>
              <a:buSzPct val="100000"/>
              <a:buFont typeface="Arial" panose="020B0604020202020204" pitchFamily="34" charset="0"/>
              <a:buNone/>
              <a:defRPr sz="2000" b="0" i="0" kern="1200">
                <a:solidFill>
                  <a:schemeClr val="tx1"/>
                </a:solidFill>
                <a:latin typeface="AvenirNext LT Pro Regular"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sv-SE" sz="2400" dirty="0">
              <a:latin typeface="+mn-lt"/>
            </a:endParaRPr>
          </a:p>
        </p:txBody>
      </p:sp>
      <p:pic>
        <p:nvPicPr>
          <p:cNvPr id="14" name="Bildobjekt 13" descr="Cirkeldiagram som visar ökningen sysselsatta (131 000) i relation till behovet av arbetskraft i äldreomsorgen (65 600). Då återstår 65 400 till övriga arbetsmarknaden.">
            <a:extLst>
              <a:ext uri="{FF2B5EF4-FFF2-40B4-BE49-F238E27FC236}">
                <a16:creationId xmlns:a16="http://schemas.microsoft.com/office/drawing/2014/main" id="{27041D9E-F763-1008-E494-A485DA676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523" y="700952"/>
            <a:ext cx="5208111" cy="5622792"/>
          </a:xfrm>
          <a:prstGeom prst="rect">
            <a:avLst/>
          </a:prstGeom>
        </p:spPr>
      </p:pic>
      <p:sp>
        <p:nvSpPr>
          <p:cNvPr id="17" name="textruta 16">
            <a:extLst>
              <a:ext uri="{FF2B5EF4-FFF2-40B4-BE49-F238E27FC236}">
                <a16:creationId xmlns:a16="http://schemas.microsoft.com/office/drawing/2014/main" id="{D34646DD-B906-DC5A-332B-42228740CAFA}"/>
              </a:ext>
            </a:extLst>
          </p:cNvPr>
          <p:cNvSpPr txBox="1"/>
          <p:nvPr/>
        </p:nvSpPr>
        <p:spPr>
          <a:xfrm>
            <a:off x="3289568" y="3923890"/>
            <a:ext cx="2579625" cy="1477328"/>
          </a:xfrm>
          <a:prstGeom prst="rect">
            <a:avLst/>
          </a:prstGeom>
          <a:noFill/>
        </p:spPr>
        <p:txBody>
          <a:bodyPr wrap="square" rtlCol="0">
            <a:spAutoFit/>
          </a:bodyPr>
          <a:lstStyle/>
          <a:p>
            <a:pPr algn="ctr"/>
            <a:r>
              <a:rPr lang="sv-SE" dirty="0"/>
              <a:t>Kvar till övriga välfärdsyrken och andra branscher på arbetsmarknaden</a:t>
            </a:r>
          </a:p>
          <a:p>
            <a:pPr algn="ctr"/>
            <a:r>
              <a:rPr lang="sv-SE" b="1" dirty="0"/>
              <a:t>65 400</a:t>
            </a:r>
          </a:p>
        </p:txBody>
      </p:sp>
      <p:sp>
        <p:nvSpPr>
          <p:cNvPr id="16" name="textruta 15">
            <a:extLst>
              <a:ext uri="{FF2B5EF4-FFF2-40B4-BE49-F238E27FC236}">
                <a16:creationId xmlns:a16="http://schemas.microsoft.com/office/drawing/2014/main" id="{0BF595F8-649F-1467-9453-B674431D480D}"/>
              </a:ext>
            </a:extLst>
          </p:cNvPr>
          <p:cNvSpPr txBox="1"/>
          <p:nvPr/>
        </p:nvSpPr>
        <p:spPr>
          <a:xfrm>
            <a:off x="6544335" y="3060416"/>
            <a:ext cx="2579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0000"/>
                </a:solidFill>
                <a:effectLst/>
                <a:uLnTx/>
                <a:uFillTx/>
                <a:latin typeface="Avenir Next LT Pro"/>
                <a:ea typeface="+mn-ea"/>
                <a:cs typeface="+mn-cs"/>
              </a:rPr>
              <a:t>Ökning sysselsatta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0000"/>
                </a:solidFill>
                <a:effectLst/>
                <a:uLnTx/>
                <a:uFillTx/>
                <a:latin typeface="Avenir Next LT Pro"/>
                <a:ea typeface="+mn-ea"/>
                <a:cs typeface="+mn-cs"/>
              </a:rPr>
              <a:t>131 000</a:t>
            </a:r>
          </a:p>
        </p:txBody>
      </p:sp>
      <p:sp>
        <p:nvSpPr>
          <p:cNvPr id="20" name="textruta 19">
            <a:extLst>
              <a:ext uri="{FF2B5EF4-FFF2-40B4-BE49-F238E27FC236}">
                <a16:creationId xmlns:a16="http://schemas.microsoft.com/office/drawing/2014/main" id="{5057246D-44F9-1F0F-C430-F1F84DD7BD64}"/>
              </a:ext>
            </a:extLst>
          </p:cNvPr>
          <p:cNvSpPr txBox="1"/>
          <p:nvPr/>
        </p:nvSpPr>
        <p:spPr>
          <a:xfrm>
            <a:off x="9568637" y="1878439"/>
            <a:ext cx="2579625" cy="923330"/>
          </a:xfrm>
          <a:prstGeom prst="rect">
            <a:avLst/>
          </a:prstGeom>
          <a:noFill/>
        </p:spPr>
        <p:txBody>
          <a:bodyPr wrap="square" rtlCol="0">
            <a:spAutoFit/>
          </a:bodyPr>
          <a:lstStyle/>
          <a:p>
            <a:pPr algn="ctr"/>
            <a:r>
              <a:rPr lang="sv-SE" dirty="0"/>
              <a:t>Behov till äldreomsorgen</a:t>
            </a:r>
          </a:p>
          <a:p>
            <a:pPr algn="ctr"/>
            <a:r>
              <a:rPr lang="sv-SE" b="1" dirty="0"/>
              <a:t>65 600</a:t>
            </a:r>
          </a:p>
        </p:txBody>
      </p:sp>
    </p:spTree>
    <p:extLst>
      <p:ext uri="{BB962C8B-B14F-4D97-AF65-F5344CB8AC3E}">
        <p14:creationId xmlns:p14="http://schemas.microsoft.com/office/powerpoint/2010/main" val="350623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F3785-5BE1-32F4-09D1-0283E8D505B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29C7895-B601-466B-4E52-2E512021CD68}"/>
              </a:ext>
            </a:extLst>
          </p:cNvPr>
          <p:cNvSpPr>
            <a:spLocks noGrp="1"/>
          </p:cNvSpPr>
          <p:nvPr>
            <p:ph type="title"/>
          </p:nvPr>
        </p:nvSpPr>
        <p:spPr/>
        <p:txBody>
          <a:bodyPr vert="horz" lIns="91440" tIns="45720" rIns="91440" bIns="45720" rtlCol="0" anchor="t">
            <a:normAutofit fontScale="90000"/>
          </a:bodyPr>
          <a:lstStyle/>
          <a:p>
            <a:r>
              <a:rPr lang="sv-SE" sz="3400" b="1" kern="1200" dirty="0">
                <a:latin typeface="+mj-lt"/>
                <a:ea typeface="+mj-ea"/>
                <a:cs typeface="+mj-cs"/>
              </a:rPr>
              <a:t>I 6 av 10 kommuner minskar personer i arbetsför ålder</a:t>
            </a:r>
          </a:p>
        </p:txBody>
      </p:sp>
      <p:sp>
        <p:nvSpPr>
          <p:cNvPr id="3" name="Platshållare för innehåll 2">
            <a:extLst>
              <a:ext uri="{FF2B5EF4-FFF2-40B4-BE49-F238E27FC236}">
                <a16:creationId xmlns:a16="http://schemas.microsoft.com/office/drawing/2014/main" id="{ABCC49C4-F842-002A-D052-9DF0F48AA4EF}"/>
              </a:ext>
            </a:extLst>
          </p:cNvPr>
          <p:cNvSpPr>
            <a:spLocks noGrp="1"/>
          </p:cNvSpPr>
          <p:nvPr>
            <p:ph type="body" sz="half" idx="2"/>
          </p:nvPr>
        </p:nvSpPr>
        <p:spPr>
          <a:xfrm>
            <a:off x="839787" y="3303928"/>
            <a:ext cx="4860396" cy="3121307"/>
          </a:xfrm>
        </p:spPr>
        <p:txBody>
          <a:bodyPr/>
          <a:lstStyle/>
          <a:p>
            <a:pPr marL="0" indent="0">
              <a:buNone/>
            </a:pPr>
            <a:r>
              <a:rPr lang="sv-SE" sz="1800" dirty="0">
                <a:latin typeface="+mn-lt"/>
              </a:rPr>
              <a:t>Förändring personer 20-66 år 2023-2033</a:t>
            </a:r>
          </a:p>
        </p:txBody>
      </p:sp>
      <p:sp>
        <p:nvSpPr>
          <p:cNvPr id="13" name="Platshållare för bild 12">
            <a:extLst>
              <a:ext uri="{FF2B5EF4-FFF2-40B4-BE49-F238E27FC236}">
                <a16:creationId xmlns:a16="http://schemas.microsoft.com/office/drawing/2014/main" id="{DDD039AB-72E8-1985-341F-FE9AE756D918}"/>
              </a:ext>
            </a:extLst>
          </p:cNvPr>
          <p:cNvSpPr>
            <a:spLocks noGrp="1"/>
          </p:cNvSpPr>
          <p:nvPr>
            <p:ph type="pic" idx="1"/>
          </p:nvPr>
        </p:nvSpPr>
        <p:spPr/>
        <p:txBody>
          <a:bodyPr/>
          <a:lstStyle/>
          <a:p>
            <a:endParaRPr lang="sv-SE"/>
          </a:p>
        </p:txBody>
      </p:sp>
      <p:pic>
        <p:nvPicPr>
          <p:cNvPr id="4" name="Bildobjekt 3" descr="Karta som visar i vilka kommuner personer i arbetsför ålder ökar, minskar eller behålls oförändrat för perioden 2023-2033.">
            <a:extLst>
              <a:ext uri="{FF2B5EF4-FFF2-40B4-BE49-F238E27FC236}">
                <a16:creationId xmlns:a16="http://schemas.microsoft.com/office/drawing/2014/main" id="{44D72268-2D3C-08C2-78BF-B95531DC5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545" y="104501"/>
            <a:ext cx="2952750" cy="6648998"/>
          </a:xfrm>
          <a:prstGeom prst="rect">
            <a:avLst/>
          </a:prstGeom>
        </p:spPr>
      </p:pic>
      <p:sp>
        <p:nvSpPr>
          <p:cNvPr id="5" name="Rektangel 4">
            <a:extLst>
              <a:ext uri="{FF2B5EF4-FFF2-40B4-BE49-F238E27FC236}">
                <a16:creationId xmlns:a16="http://schemas.microsoft.com/office/drawing/2014/main" id="{22E785C0-DE51-83D0-50F3-C5A30B32C62B}"/>
              </a:ext>
            </a:extLst>
          </p:cNvPr>
          <p:cNvSpPr/>
          <p:nvPr/>
        </p:nvSpPr>
        <p:spPr>
          <a:xfrm>
            <a:off x="9755333" y="5144291"/>
            <a:ext cx="271463" cy="2714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A9218292-A78A-D336-FE3E-AB17CD0AEEE3}"/>
              </a:ext>
            </a:extLst>
          </p:cNvPr>
          <p:cNvSpPr/>
          <p:nvPr/>
        </p:nvSpPr>
        <p:spPr>
          <a:xfrm>
            <a:off x="9755334" y="4728851"/>
            <a:ext cx="271463" cy="2714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7E19909F-BC7D-6D25-6545-8A343DEDCCD7}"/>
              </a:ext>
            </a:extLst>
          </p:cNvPr>
          <p:cNvSpPr/>
          <p:nvPr/>
        </p:nvSpPr>
        <p:spPr>
          <a:xfrm>
            <a:off x="9755334" y="5559731"/>
            <a:ext cx="271463" cy="271463"/>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D60D470C-7268-32AD-D04F-B9870A03F5DA}"/>
              </a:ext>
            </a:extLst>
          </p:cNvPr>
          <p:cNvSpPr txBox="1"/>
          <p:nvPr/>
        </p:nvSpPr>
        <p:spPr>
          <a:xfrm>
            <a:off x="10097056" y="4581956"/>
            <a:ext cx="1423013" cy="1291059"/>
          </a:xfrm>
          <a:prstGeom prst="rect">
            <a:avLst/>
          </a:prstGeom>
          <a:noFill/>
        </p:spPr>
        <p:txBody>
          <a:bodyPr wrap="square">
            <a:spAutoFit/>
          </a:bodyPr>
          <a:lstStyle/>
          <a:p>
            <a:pPr>
              <a:lnSpc>
                <a:spcPct val="150000"/>
              </a:lnSpc>
            </a:pPr>
            <a:r>
              <a:rPr lang="en-US" dirty="0"/>
              <a:t>Ökar</a:t>
            </a:r>
          </a:p>
          <a:p>
            <a:pPr>
              <a:lnSpc>
                <a:spcPct val="150000"/>
              </a:lnSpc>
            </a:pPr>
            <a:r>
              <a:rPr lang="en-US" dirty="0"/>
              <a:t>Minskar</a:t>
            </a:r>
          </a:p>
          <a:p>
            <a:pPr>
              <a:lnSpc>
                <a:spcPct val="150000"/>
              </a:lnSpc>
            </a:pPr>
            <a:r>
              <a:rPr lang="en-US" dirty="0"/>
              <a:t>Oförändrat</a:t>
            </a:r>
          </a:p>
        </p:txBody>
      </p:sp>
      <p:sp>
        <p:nvSpPr>
          <p:cNvPr id="11" name="textruta 10">
            <a:extLst>
              <a:ext uri="{FF2B5EF4-FFF2-40B4-BE49-F238E27FC236}">
                <a16:creationId xmlns:a16="http://schemas.microsoft.com/office/drawing/2014/main" id="{660CAE42-BE13-0980-C472-06259BC2DE7B}"/>
              </a:ext>
            </a:extLst>
          </p:cNvPr>
          <p:cNvSpPr txBox="1"/>
          <p:nvPr/>
        </p:nvSpPr>
        <p:spPr>
          <a:xfrm>
            <a:off x="9881419" y="6596390"/>
            <a:ext cx="2310581"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1100" dirty="0">
                <a:solidFill>
                  <a:schemeClr val="tx2"/>
                </a:solidFill>
              </a:rPr>
              <a:t>Källa</a:t>
            </a:r>
            <a:r>
              <a:rPr kumimoji="0" lang="sv-SE" sz="1100" b="0" i="0" u="none" strike="noStrike" kern="1200" cap="none" spc="0" normalizeH="0" baseline="0" noProof="0" dirty="0">
                <a:ln>
                  <a:noFill/>
                </a:ln>
                <a:solidFill>
                  <a:schemeClr val="tx2"/>
                </a:solidFill>
                <a:effectLst/>
                <a:uLnTx/>
                <a:uFillTx/>
                <a:ea typeface="+mn-ea"/>
                <a:cs typeface="+mn-cs"/>
              </a:rPr>
              <a:t>: </a:t>
            </a:r>
            <a:r>
              <a:rPr lang="sv-SE" sz="1100" dirty="0">
                <a:solidFill>
                  <a:schemeClr val="tx2"/>
                </a:solidFill>
              </a:rPr>
              <a:t>Statistiska centralbyrån</a:t>
            </a:r>
            <a:endParaRPr kumimoji="0" lang="sv-SE" sz="1100" b="0" i="0" u="none" strike="noStrike" kern="1200" cap="none" spc="0" normalizeH="0" baseline="0" noProof="0" dirty="0">
              <a:ln>
                <a:noFill/>
              </a:ln>
              <a:solidFill>
                <a:schemeClr val="tx2"/>
              </a:solidFill>
              <a:effectLst/>
              <a:uLnTx/>
              <a:uFillTx/>
              <a:ea typeface="+mn-ea"/>
              <a:cs typeface="+mn-cs"/>
            </a:endParaRPr>
          </a:p>
        </p:txBody>
      </p:sp>
    </p:spTree>
    <p:extLst>
      <p:ext uri="{BB962C8B-B14F-4D97-AF65-F5344CB8AC3E}">
        <p14:creationId xmlns:p14="http://schemas.microsoft.com/office/powerpoint/2010/main" val="260807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FFF19429-2411-242D-5892-4DE0AE8A47E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sv-SE"/>
          </a:p>
        </p:txBody>
      </p:sp>
      <p:pic>
        <p:nvPicPr>
          <p:cNvPr id="13" name="Bildobjekt 12" descr="Illustrationen visar tecknade personer i olika åldrar och situationer som till exempel gullar med sin bebis i famnen, handlar mat och kör sin hund i rullator, spelar rullstolsburen bandy, klappar en katt, äter ett äpple, pratar med en kompis.">
            <a:extLst>
              <a:ext uri="{FF2B5EF4-FFF2-40B4-BE49-F238E27FC236}">
                <a16:creationId xmlns:a16="http://schemas.microsoft.com/office/drawing/2014/main" id="{39161AB6-32A9-4C2A-E01D-BB55EE6A3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563" y="482815"/>
            <a:ext cx="8544874" cy="6086868"/>
          </a:xfrm>
          <a:prstGeom prst="rect">
            <a:avLst/>
          </a:prstGeom>
        </p:spPr>
      </p:pic>
    </p:spTree>
    <p:extLst>
      <p:ext uri="{BB962C8B-B14F-4D97-AF65-F5344CB8AC3E}">
        <p14:creationId xmlns:p14="http://schemas.microsoft.com/office/powerpoint/2010/main" val="245034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9788" y="2395569"/>
            <a:ext cx="9269507" cy="720000"/>
          </a:xfrm>
        </p:spPr>
        <p:txBody>
          <a:bodyPr vert="horz" lIns="91440" tIns="45720" rIns="91440" bIns="45720" rtlCol="0" anchor="b">
            <a:normAutofit fontScale="90000"/>
          </a:bodyPr>
          <a:lstStyle/>
          <a:p>
            <a:r>
              <a:rPr lang="sv-SE" dirty="0"/>
              <a:t>Person-</a:t>
            </a:r>
            <a:r>
              <a:rPr lang="sv-SE" dirty="0" err="1"/>
              <a:t>centered</a:t>
            </a:r>
            <a:r>
              <a:rPr lang="sv-SE" dirty="0"/>
              <a:t> and </a:t>
            </a:r>
            <a:r>
              <a:rPr lang="sv-SE" dirty="0" err="1"/>
              <a:t>integrated</a:t>
            </a:r>
            <a:r>
              <a:rPr lang="sv-SE" dirty="0"/>
              <a:t> </a:t>
            </a:r>
            <a:r>
              <a:rPr lang="sv-SE" dirty="0" err="1"/>
              <a:t>care</a:t>
            </a:r>
            <a:r>
              <a:rPr lang="sv-SE" dirty="0"/>
              <a:t> – </a:t>
            </a:r>
            <a:br>
              <a:rPr lang="sv-SE" dirty="0"/>
            </a:br>
            <a:r>
              <a:rPr lang="sv-SE" dirty="0"/>
              <a:t>en i</a:t>
            </a:r>
            <a:r>
              <a:rPr lang="sv-SE" b="1" i="0" kern="1200" dirty="0">
                <a:latin typeface="AvenirNext LT Pro Bold" panose="020B0504020202020204" pitchFamily="34" charset="0"/>
                <a:ea typeface="+mj-ea"/>
                <a:cs typeface="+mj-cs"/>
              </a:rPr>
              <a:t>nternationell rörelse</a:t>
            </a:r>
          </a:p>
        </p:txBody>
      </p:sp>
      <p:sp>
        <p:nvSpPr>
          <p:cNvPr id="6" name="Platshållare för innehåll 2"/>
          <p:cNvSpPr txBox="1">
            <a:spLocks/>
          </p:cNvSpPr>
          <p:nvPr/>
        </p:nvSpPr>
        <p:spPr>
          <a:xfrm>
            <a:off x="839788" y="3187287"/>
            <a:ext cx="4482354" cy="31213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fontAlgn="auto">
              <a:spcBef>
                <a:spcPts val="1400"/>
              </a:spcBef>
              <a:spcAft>
                <a:spcPts val="0"/>
              </a:spcAft>
              <a:buClrTx/>
              <a:buSzPct val="100000"/>
              <a:tabLst/>
              <a:defRPr/>
            </a:pPr>
            <a:endParaRPr kumimoji="0" lang="sv-SE" sz="2000" b="0" i="0" u="none" strike="noStrike" kern="1200" cap="none" spc="0" normalizeH="0" baseline="0" noProof="0" dirty="0">
              <a:ln>
                <a:noFill/>
              </a:ln>
              <a:effectLst/>
              <a:uLnTx/>
              <a:uFillTx/>
              <a:ea typeface="+mn-ea"/>
              <a:cs typeface="+mn-cs"/>
            </a:endParaRPr>
          </a:p>
          <a:p>
            <a:pPr marR="0" fontAlgn="auto">
              <a:spcBef>
                <a:spcPts val="1400"/>
              </a:spcBef>
              <a:spcAft>
                <a:spcPts val="0"/>
              </a:spcAft>
              <a:buClrTx/>
              <a:buSzPct val="100000"/>
              <a:tabLst/>
              <a:defRPr/>
            </a:pPr>
            <a:r>
              <a:rPr kumimoji="0" lang="sv-SE" sz="2000" b="0" i="0" u="none" strike="noStrike" kern="1200" cap="none" spc="0" normalizeH="0" baseline="0" noProof="0" dirty="0">
                <a:ln>
                  <a:noFill/>
                </a:ln>
                <a:effectLst/>
                <a:uLnTx/>
                <a:uFillTx/>
                <a:ea typeface="+mn-ea"/>
                <a:cs typeface="+mn-cs"/>
              </a:rPr>
              <a:t>Nära vård är i linje med WHO:s mål att åstadkomma allmän hälso- och sjukvård (Universal Health Coverage, UHC) runtom i världen  </a:t>
            </a:r>
          </a:p>
          <a:p>
            <a:pPr marR="0" fontAlgn="auto">
              <a:spcBef>
                <a:spcPts val="1400"/>
              </a:spcBef>
              <a:spcAft>
                <a:spcPts val="0"/>
              </a:spcAft>
              <a:buClrTx/>
              <a:buSzPct val="100000"/>
              <a:tabLst/>
              <a:defRPr/>
            </a:pPr>
            <a:r>
              <a:rPr kumimoji="0" lang="sv-SE" sz="2000" b="0" i="0" u="none" strike="noStrike" kern="1200" cap="none" spc="0" normalizeH="0" baseline="0" noProof="0" dirty="0">
                <a:ln>
                  <a:noFill/>
                </a:ln>
                <a:effectLst/>
                <a:uLnTx/>
                <a:uFillTx/>
                <a:ea typeface="+mn-ea"/>
                <a:cs typeface="+mn-cs"/>
              </a:rPr>
              <a:t>Skifte från dagens hälsosystem, som i hög grad är uppbyggda kring sjukdomar och institutioner, till ett system som är designat för människor</a:t>
            </a:r>
          </a:p>
          <a:p>
            <a:pPr marR="0" fontAlgn="auto">
              <a:spcBef>
                <a:spcPts val="1400"/>
              </a:spcBef>
              <a:spcAft>
                <a:spcPts val="0"/>
              </a:spcAft>
              <a:buClrTx/>
              <a:buSzPct val="100000"/>
              <a:tabLst/>
              <a:defRPr/>
            </a:pPr>
            <a:endParaRPr kumimoji="0" lang="sv-SE" sz="2000" b="0" i="0" u="none" strike="noStrike" kern="1200" cap="none" spc="0" normalizeH="0" baseline="0" noProof="0" dirty="0">
              <a:ln>
                <a:noFill/>
              </a:ln>
              <a:effectLst/>
              <a:uLnTx/>
              <a:uFillTx/>
              <a:ea typeface="+mn-ea"/>
              <a:cs typeface="+mn-cs"/>
            </a:endParaRPr>
          </a:p>
        </p:txBody>
      </p:sp>
      <p:pic>
        <p:nvPicPr>
          <p:cNvPr id="4" name="Picture 2" descr="Worlds Health Organizations logotyp."/>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p:blipFill>
        <p:spPr bwMode="auto">
          <a:xfrm>
            <a:off x="5626941" y="3851468"/>
            <a:ext cx="4482354" cy="1792941"/>
          </a:xfrm>
          <a:prstGeom prst="rect">
            <a:avLst/>
          </a:prstGeom>
          <a:solidFill>
            <a:srgbClr val="FFFFFF"/>
          </a:solidFill>
        </p:spPr>
      </p:pic>
    </p:spTree>
    <p:extLst>
      <p:ext uri="{BB962C8B-B14F-4D97-AF65-F5344CB8AC3E}">
        <p14:creationId xmlns:p14="http://schemas.microsoft.com/office/powerpoint/2010/main" val="104012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28881-7EEF-8D70-459C-04FE839CD8A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AE87073-9B99-BD4E-79BF-DE178D001BFE}"/>
              </a:ext>
            </a:extLst>
          </p:cNvPr>
          <p:cNvSpPr>
            <a:spLocks noGrp="1"/>
          </p:cNvSpPr>
          <p:nvPr>
            <p:ph type="title"/>
          </p:nvPr>
        </p:nvSpPr>
        <p:spPr/>
        <p:txBody>
          <a:bodyPr/>
          <a:lstStyle/>
          <a:p>
            <a:r>
              <a:rPr lang="sv-SE" dirty="0"/>
              <a:t>Målbild riksdagen</a:t>
            </a:r>
          </a:p>
        </p:txBody>
      </p:sp>
      <p:sp>
        <p:nvSpPr>
          <p:cNvPr id="3" name="Underrubrik 2">
            <a:extLst>
              <a:ext uri="{FF2B5EF4-FFF2-40B4-BE49-F238E27FC236}">
                <a16:creationId xmlns:a16="http://schemas.microsoft.com/office/drawing/2014/main" id="{B86C4FC5-0DBF-CE07-1CA6-1DD8A8E5BB82}"/>
              </a:ext>
            </a:extLst>
          </p:cNvPr>
          <p:cNvSpPr>
            <a:spLocks noGrp="1"/>
          </p:cNvSpPr>
          <p:nvPr>
            <p:ph type="body" sz="half" idx="2"/>
          </p:nvPr>
        </p:nvSpPr>
        <p:spPr/>
        <p:txBody>
          <a:bodyPr/>
          <a:lstStyle/>
          <a:p>
            <a:r>
              <a:rPr lang="sv-SE" dirty="0"/>
              <a:t>I november 2020 tog riksdagen beslut om propositionen ”Inriktningen för en nära och tillgänglig vård – en primärvårdsreform”.</a:t>
            </a:r>
          </a:p>
        </p:txBody>
      </p:sp>
      <p:sp>
        <p:nvSpPr>
          <p:cNvPr id="8" name="Platshållare för bild 7">
            <a:extLst>
              <a:ext uri="{FF2B5EF4-FFF2-40B4-BE49-F238E27FC236}">
                <a16:creationId xmlns:a16="http://schemas.microsoft.com/office/drawing/2014/main" id="{72858562-EAD6-5861-72AB-CBCDC575C1E0}"/>
              </a:ext>
            </a:extLst>
          </p:cNvPr>
          <p:cNvSpPr>
            <a:spLocks noGrp="1"/>
          </p:cNvSpPr>
          <p:nvPr>
            <p:ph type="pic" idx="1"/>
          </p:nvPr>
        </p:nvSpPr>
        <p:spPr/>
        <p:txBody>
          <a:bodyPr/>
          <a:lstStyle/>
          <a:p>
            <a:endParaRPr lang="sv-SE"/>
          </a:p>
        </p:txBody>
      </p:sp>
      <p:sp>
        <p:nvSpPr>
          <p:cNvPr id="6" name="textruta 5">
            <a:extLst>
              <a:ext uri="{FF2B5EF4-FFF2-40B4-BE49-F238E27FC236}">
                <a16:creationId xmlns:a16="http://schemas.microsoft.com/office/drawing/2014/main" id="{92CD1BD8-4D57-5685-2F4D-D47DC17262D9}"/>
              </a:ext>
            </a:extLst>
          </p:cNvPr>
          <p:cNvSpPr txBox="1"/>
          <p:nvPr/>
        </p:nvSpPr>
        <p:spPr>
          <a:xfrm>
            <a:off x="7101121" y="1815554"/>
            <a:ext cx="4341579" cy="4247317"/>
          </a:xfrm>
          <a:prstGeom prst="rect">
            <a:avLst/>
          </a:prstGeom>
          <a:noFill/>
        </p:spPr>
        <p:txBody>
          <a:bodyPr wrap="square">
            <a:spAutoFit/>
          </a:bodyPr>
          <a:lstStyle/>
          <a:p>
            <a:r>
              <a:rPr lang="sv-SE" b="1" dirty="0"/>
              <a:t>Hälso- och sjukvården </a:t>
            </a:r>
            <a:r>
              <a:rPr lang="sv-SE" dirty="0"/>
              <a:t>bör ställa om så att </a:t>
            </a:r>
            <a:r>
              <a:rPr lang="sv-SE" b="1" dirty="0"/>
              <a:t>primärvården är navet</a:t>
            </a:r>
            <a:r>
              <a:rPr lang="sv-SE" dirty="0"/>
              <a:t> i vården och </a:t>
            </a:r>
            <a:r>
              <a:rPr lang="sv-SE" b="1" dirty="0"/>
              <a:t>samspelar </a:t>
            </a:r>
            <a:r>
              <a:rPr lang="sv-SE" dirty="0"/>
              <a:t>med annan hälso- och sjukvård och med socialtjänsten. </a:t>
            </a:r>
          </a:p>
          <a:p>
            <a:endParaRPr lang="sv-SE" dirty="0"/>
          </a:p>
          <a:p>
            <a:r>
              <a:rPr lang="sv-SE" dirty="0"/>
              <a:t>Målet med omställningen av hälso- och sjukvården bör vara att patienten får en </a:t>
            </a:r>
            <a:r>
              <a:rPr lang="sv-SE" b="1" dirty="0"/>
              <a:t>god, nära och samordnad </a:t>
            </a:r>
            <a:r>
              <a:rPr lang="sv-SE" dirty="0"/>
              <a:t>vård som stärker </a:t>
            </a:r>
            <a:r>
              <a:rPr lang="sv-SE" b="1" dirty="0"/>
              <a:t>hälsan</a:t>
            </a:r>
            <a:r>
              <a:rPr lang="sv-SE" dirty="0"/>
              <a:t>. </a:t>
            </a:r>
          </a:p>
          <a:p>
            <a:endParaRPr lang="sv-SE" dirty="0"/>
          </a:p>
          <a:p>
            <a:r>
              <a:rPr lang="sv-SE" dirty="0"/>
              <a:t>Målet bör också vara att patienten är </a:t>
            </a:r>
            <a:r>
              <a:rPr lang="sv-SE" b="1" dirty="0"/>
              <a:t>delaktig utifrån sina förutsättningar och preferenser</a:t>
            </a:r>
            <a:r>
              <a:rPr lang="sv-SE" dirty="0"/>
              <a:t> och att en effektivare användning av hälso- och sjukvårdens resurser ska kunna uppnås. </a:t>
            </a:r>
          </a:p>
        </p:txBody>
      </p:sp>
      <p:pic>
        <p:nvPicPr>
          <p:cNvPr id="14" name="Platshållare för bild 11" descr="Avslutande citattecken med hel fyllning">
            <a:extLst>
              <a:ext uri="{FF2B5EF4-FFF2-40B4-BE49-F238E27FC236}">
                <a16:creationId xmlns:a16="http://schemas.microsoft.com/office/drawing/2014/main" id="{ED67586A-A653-07EA-45EE-52A77F1EDE0A}"/>
              </a:ext>
            </a:extLst>
          </p:cNvPr>
          <p:cNvPicPr>
            <a:picLocks noChangeAspect="1"/>
          </p:cNvPicPr>
          <p:nvPr/>
        </p:nvPicPr>
        <p:blipFill>
          <a:blip r:embed="rId2">
            <a:extLst>
              <a:ext uri="{96DAC541-7B7A-43D3-8B79-37D633B846F1}">
                <asvg:svgBlip xmlns:asvg="http://schemas.microsoft.com/office/drawing/2016/SVG/main" r:embed="rId3"/>
              </a:ext>
            </a:extLst>
          </a:blip>
          <a:srcRect l="6370" r="6370"/>
          <a:stretch>
            <a:fillRect/>
          </a:stretch>
        </p:blipFill>
        <p:spPr>
          <a:xfrm>
            <a:off x="10728520" y="5542300"/>
            <a:ext cx="908590" cy="1041141"/>
          </a:xfrm>
          <a:prstGeom prst="rect">
            <a:avLst/>
          </a:prstGeom>
        </p:spPr>
      </p:pic>
      <p:pic>
        <p:nvPicPr>
          <p:cNvPr id="7" name="Platshållare för bild 11" descr="Avslutande citattecken med hel fyllning">
            <a:extLst>
              <a:ext uri="{FF2B5EF4-FFF2-40B4-BE49-F238E27FC236}">
                <a16:creationId xmlns:a16="http://schemas.microsoft.com/office/drawing/2014/main" id="{C092F070-C06D-A383-75DC-EB99F2A5AC36}"/>
              </a:ext>
            </a:extLst>
          </p:cNvPr>
          <p:cNvPicPr>
            <a:picLocks noChangeAspect="1"/>
          </p:cNvPicPr>
          <p:nvPr/>
        </p:nvPicPr>
        <p:blipFill>
          <a:blip r:embed="rId2">
            <a:extLst>
              <a:ext uri="{96DAC541-7B7A-43D3-8B79-37D633B846F1}">
                <asvg:svgBlip xmlns:asvg="http://schemas.microsoft.com/office/drawing/2016/SVG/main" r:embed="rId3"/>
              </a:ext>
            </a:extLst>
          </a:blip>
          <a:srcRect l="6370" r="6370"/>
          <a:stretch>
            <a:fillRect/>
          </a:stretch>
        </p:blipFill>
        <p:spPr>
          <a:xfrm>
            <a:off x="6684694" y="1013094"/>
            <a:ext cx="908590" cy="1041141"/>
          </a:xfrm>
          <a:prstGeom prst="rect">
            <a:avLst/>
          </a:prstGeom>
        </p:spPr>
      </p:pic>
    </p:spTree>
    <p:extLst>
      <p:ext uri="{BB962C8B-B14F-4D97-AF65-F5344CB8AC3E}">
        <p14:creationId xmlns:p14="http://schemas.microsoft.com/office/powerpoint/2010/main" val="2505968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FE13D72-BBD9-A29D-8A63-2E11DFCE4B02}"/>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sv-SE"/>
          </a:p>
        </p:txBody>
      </p:sp>
      <p:pic>
        <p:nvPicPr>
          <p:cNvPr id="15" name="Platshållare för bild 14" descr="Illustration som visar de fokusförflyttning som ska göras inom nära vård. Från fokus på: &#10;- organisation till person och relation&#10;- isolerade vård- och omsorgsinsatser till samordning utifrån personens fokus&#10;- reaktiv till proaktiv och hälsofrämjande&#10;- invånare och patienter som passiva mottagare till aktiva medskapare&#10;&#10;">
            <a:extLst>
              <a:ext uri="{FF2B5EF4-FFF2-40B4-BE49-F238E27FC236}">
                <a16:creationId xmlns:a16="http://schemas.microsoft.com/office/drawing/2014/main" id="{21E4872A-0AEE-3B25-07F1-8D5A20E0907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08" b="608"/>
          <a:stretch>
            <a:fillRect/>
          </a:stretch>
        </p:blipFill>
        <p:spPr>
          <a:xfrm>
            <a:off x="1134942" y="638405"/>
            <a:ext cx="9922116" cy="5581190"/>
          </a:xfrm>
        </p:spPr>
      </p:pic>
    </p:spTree>
    <p:extLst>
      <p:ext uri="{BB962C8B-B14F-4D97-AF65-F5344CB8AC3E}">
        <p14:creationId xmlns:p14="http://schemas.microsoft.com/office/powerpoint/2010/main" val="277668699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Grön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2024">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8151F859-4A47-154B-9E89-D166D37E85A3}"/>
    </a:ext>
  </a:extLst>
</a:theme>
</file>

<file path=ppt/theme/theme10.xml><?xml version="1.0" encoding="utf-8"?>
<a:theme xmlns:a="http://schemas.openxmlformats.org/drawingml/2006/main" name="Beig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9246AEA8-C76D-F44B-B4C6-6F7BE6AF0148}"/>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ig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9246AEA8-C76D-F44B-B4C6-6F7BE6AF0148}"/>
    </a:ext>
  </a:extLst>
</a:theme>
</file>

<file path=ppt/theme/theme3.xml><?xml version="1.0" encoding="utf-8"?>
<a:theme xmlns:a="http://schemas.openxmlformats.org/drawingml/2006/main" name="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73020711-8881-544C-80D7-8B475ACF65FF}"/>
    </a:ext>
  </a:extLst>
</a:theme>
</file>

<file path=ppt/theme/theme4.xml><?xml version="1.0" encoding="utf-8"?>
<a:theme xmlns:a="http://schemas.openxmlformats.org/drawingml/2006/main" name="Special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2B24FA89-E747-2644-B2F8-2B090D827B9E}"/>
    </a:ext>
  </a:extLst>
</a:theme>
</file>

<file path=ppt/theme/theme5.xml><?xml version="1.0" encoding="utf-8"?>
<a:theme xmlns:a="http://schemas.openxmlformats.org/drawingml/2006/main" name="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6.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7.xml><?xml version="1.0" encoding="utf-8"?>
<a:theme xmlns:a="http://schemas.openxmlformats.org/drawingml/2006/main" name="2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potx" id="{EC5BD669-B808-43D7-A840-7CCC150A1FAC}" vid="{A02260FF-F8BB-40F7-ADC8-3E0340951A3A}"/>
    </a:ext>
  </a:extLst>
</a:theme>
</file>

<file path=ppt/theme/theme8.xml><?xml version="1.0" encoding="utf-8"?>
<a:theme xmlns:a="http://schemas.openxmlformats.org/drawingml/2006/main" name="1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73020711-8881-544C-80D7-8B475ACF65FF}"/>
    </a:ext>
  </a:extLst>
</a:theme>
</file>

<file path=ppt/theme/theme9.xml><?xml version="1.0" encoding="utf-8"?>
<a:theme xmlns:a="http://schemas.openxmlformats.org/drawingml/2006/main" name="1_Beig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9246AEA8-C76D-F44B-B4C6-6F7BE6AF014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A7BA1582E593841BBD1B0B2B78E6F5F" ma:contentTypeVersion="4" ma:contentTypeDescription="Skapa ett nytt dokument." ma:contentTypeScope="" ma:versionID="d7d7bf975ba5a86a391d5a793a275ea7">
  <xsd:schema xmlns:xsd="http://www.w3.org/2001/XMLSchema" xmlns:xs="http://www.w3.org/2001/XMLSchema" xmlns:p="http://schemas.microsoft.com/office/2006/metadata/properties" xmlns:ns2="af9b82fd-bfdc-4181-a204-e623554e49e7" targetNamespace="http://schemas.microsoft.com/office/2006/metadata/properties" ma:root="true" ma:fieldsID="2c3da0dcf9de3952dc17b885b0dfb298" ns2:_="">
    <xsd:import namespace="af9b82fd-bfdc-4181-a204-e623554e49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9b82fd-bfdc-4181-a204-e623554e49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05550C-AA73-494F-8A43-EDC3090CD9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9b82fd-bfdc-4181-a204-e623554e49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CD572F-AFE2-4691-A267-33397E6A6D72}">
  <ds:schemaRefs>
    <ds:schemaRef ds:uri="http://schemas.microsoft.com/office/2006/metadata/properties"/>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www.w3.org/XML/1998/namespace"/>
    <ds:schemaRef ds:uri="http://schemas.microsoft.com/office/infopath/2007/PartnerControls"/>
    <ds:schemaRef ds:uri="af9b82fd-bfdc-4181-a204-e623554e49e7"/>
  </ds:schemaRefs>
</ds:datastoreItem>
</file>

<file path=customXml/itemProps3.xml><?xml version="1.0" encoding="utf-8"?>
<ds:datastoreItem xmlns:ds="http://schemas.openxmlformats.org/officeDocument/2006/customXml" ds:itemID="{6631C86B-79A4-42FA-807D-C3FE1C6362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SKR_2024</Template>
  <TotalTime>62865</TotalTime>
  <Words>3383</Words>
  <Application>Microsoft Office PowerPoint</Application>
  <PresentationFormat>Bredbild</PresentationFormat>
  <Paragraphs>302</Paragraphs>
  <Slides>28</Slides>
  <Notes>22</Notes>
  <HiddenSlides>0</HiddenSlides>
  <MMClips>0</MMClips>
  <ScaleCrop>false</ScaleCrop>
  <HeadingPairs>
    <vt:vector size="6" baseType="variant">
      <vt:variant>
        <vt:lpstr>Använt teckensnitt</vt:lpstr>
      </vt:variant>
      <vt:variant>
        <vt:i4>10</vt:i4>
      </vt:variant>
      <vt:variant>
        <vt:lpstr>Tema</vt:lpstr>
      </vt:variant>
      <vt:variant>
        <vt:i4>10</vt:i4>
      </vt:variant>
      <vt:variant>
        <vt:lpstr>Bildrubriker</vt:lpstr>
      </vt:variant>
      <vt:variant>
        <vt:i4>28</vt:i4>
      </vt:variant>
    </vt:vector>
  </HeadingPairs>
  <TitlesOfParts>
    <vt:vector size="48" baseType="lpstr">
      <vt:lpstr>Aptos</vt:lpstr>
      <vt:lpstr>Arial</vt:lpstr>
      <vt:lpstr>Avenir Next LT Pro</vt:lpstr>
      <vt:lpstr>AvenirNext LT Pro Bold</vt:lpstr>
      <vt:lpstr>AvenirNext LT Pro Regular</vt:lpstr>
      <vt:lpstr>Calibri</vt:lpstr>
      <vt:lpstr>Roboto-Regular</vt:lpstr>
      <vt:lpstr>Segoe UI</vt:lpstr>
      <vt:lpstr>Symbol</vt:lpstr>
      <vt:lpstr>Times New Roman</vt:lpstr>
      <vt:lpstr>Gröna bilder</vt:lpstr>
      <vt:lpstr>Beiga bilder</vt:lpstr>
      <vt:lpstr>Rosa bilder</vt:lpstr>
      <vt:lpstr>Specialbilder</vt:lpstr>
      <vt:lpstr>SKL PPT Vit</vt:lpstr>
      <vt:lpstr>SKL PPT Gul</vt:lpstr>
      <vt:lpstr>2_Inledningsbilder</vt:lpstr>
      <vt:lpstr>1_Rosa bilder</vt:lpstr>
      <vt:lpstr>1_Beiga bilder</vt:lpstr>
      <vt:lpstr>Beiga bilder</vt:lpstr>
      <vt:lpstr>Nära vård</vt:lpstr>
      <vt:lpstr>Varför ställer vi om till Nära vård?</vt:lpstr>
      <vt:lpstr>PowerPoint-presentation</vt:lpstr>
      <vt:lpstr>Arbetskraften  räcker inte till</vt:lpstr>
      <vt:lpstr>I 6 av 10 kommuner minskar personer i arbetsför ålder</vt:lpstr>
      <vt:lpstr>PowerPoint-presentation</vt:lpstr>
      <vt:lpstr>Person-centered and integrated care –  en internationell rörelse</vt:lpstr>
      <vt:lpstr>Målbild riksdagen</vt:lpstr>
      <vt:lpstr>PowerPoint-presentation</vt:lpstr>
      <vt:lpstr>Person och relation</vt:lpstr>
      <vt:lpstr>Aktiva medskapare</vt:lpstr>
      <vt:lpstr>Proaktiv och hälsofrämjande</vt:lpstr>
      <vt:lpstr>Samordning utifrån personens fokus</vt:lpstr>
      <vt:lpstr>Personens helhet innehåller många delar</vt:lpstr>
      <vt:lpstr>PowerPoint-presentation</vt:lpstr>
      <vt:lpstr>Ett skifte till mera tjänstelogik</vt:lpstr>
      <vt:lpstr>Fabrikslogik</vt:lpstr>
      <vt:lpstr>Tjänstelogik</vt:lpstr>
      <vt:lpstr>Old power och new power</vt:lpstr>
      <vt:lpstr>Framgångsfaktorer</vt:lpstr>
      <vt:lpstr>Att driva utveckling i komplexa system</vt:lpstr>
      <vt:lpstr>PowerPoint-presentation</vt:lpstr>
      <vt:lpstr>Nära vård tar form </vt:lpstr>
      <vt:lpstr>Nära vård, 2023  </vt:lpstr>
      <vt:lpstr>Stöd för breddinförande av arbetssätt inom Nära vård</vt:lpstr>
      <vt:lpstr>Nära vård i verksamheter</vt:lpstr>
      <vt:lpstr>Nära vård i styrning och ledning</vt:lpstr>
      <vt:lpstr>Introduktionsfilmer om Nära vård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Nära vård baspresentation</dc:title>
  <dc:creator>Wolofsky Selma</dc:creator>
  <cp:lastModifiedBy>Wallentin Jonna</cp:lastModifiedBy>
  <cp:revision>106</cp:revision>
  <dcterms:created xsi:type="dcterms:W3CDTF">2024-03-13T09:42:46Z</dcterms:created>
  <dcterms:modified xsi:type="dcterms:W3CDTF">2025-04-15T07:37:51Z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0x0101007A7BA1582E593841BBD1B0B2B78E6F5F</vt:lpwstr>
  </property>
</Properties>
</file>