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1" r:id="rId3"/>
    <p:sldId id="282" r:id="rId4"/>
    <p:sldId id="289" r:id="rId5"/>
    <p:sldId id="286" r:id="rId6"/>
    <p:sldId id="287" r:id="rId7"/>
    <p:sldId id="288" r:id="rId8"/>
    <p:sldId id="283" r:id="rId9"/>
    <p:sldId id="284" r:id="rId10"/>
    <p:sldId id="260" r:id="rId11"/>
    <p:sldId id="277" r:id="rId12"/>
    <p:sldId id="290" r:id="rId13"/>
    <p:sldId id="291" r:id="rId14"/>
    <p:sldId id="292" r:id="rId1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13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E3C86-1D02-48A1-AF0A-681D3E489191}" type="datetimeFigureOut">
              <a:rPr lang="sv-SE" smtClean="0"/>
              <a:pPr/>
              <a:t>2016-05-27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E41FC-170F-4231-92E8-CB683E5CBB7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4142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46D5-4C23-43BA-8D5F-194C8D845BA9}" type="datetime1">
              <a:rPr lang="sv-SE" smtClean="0"/>
              <a:pPr/>
              <a:t>2016-05-27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Ilona Novak, Senior International Adviser, County Counvil Västernorrland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D70A-4DFC-4C81-8577-891B4097724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2F342-61A4-4CE2-A290-10116B4D8057}" type="datetime1">
              <a:rPr lang="sv-SE" smtClean="0"/>
              <a:pPr/>
              <a:t>2016-05-27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Ilona Novak, Senior International Adviser, County Counvil Västernorrland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D70A-4DFC-4C81-8577-891B4097724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3A941-42E1-4AC2-83D0-D5AF4FD04BAD}" type="datetime1">
              <a:rPr lang="sv-SE" smtClean="0"/>
              <a:pPr/>
              <a:t>2016-05-27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Ilona Novak, Senior International Adviser, County Counvil Västernorrland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D70A-4DFC-4C81-8577-891B4097724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2ED08-5397-4F89-814A-0313D753F81C}" type="datetime1">
              <a:rPr lang="sv-SE" smtClean="0"/>
              <a:pPr/>
              <a:t>2016-05-27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Ilona Novak, Senior International Adviser, County Counvil Västernorrland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D70A-4DFC-4C81-8577-891B4097724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B7C7-C447-4142-ACF5-44A4E9F81E7F}" type="datetime1">
              <a:rPr lang="sv-SE" smtClean="0"/>
              <a:pPr/>
              <a:t>2016-05-27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Ilona Novak, Senior International Adviser, County Counvil Västernorrland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D70A-4DFC-4C81-8577-891B4097724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CC6-C363-4732-AC21-589A15CEFCDA}" type="datetime1">
              <a:rPr lang="sv-SE" smtClean="0"/>
              <a:pPr/>
              <a:t>2016-05-27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Ilona Novak, Senior International Adviser, County Counvil Västernorrland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D70A-4DFC-4C81-8577-891B4097724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96D08-4321-427C-AFB9-3EE77C656011}" type="datetime1">
              <a:rPr lang="sv-SE" smtClean="0"/>
              <a:pPr/>
              <a:t>2016-05-27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Ilona Novak, Senior International Adviser, County Counvil Västernorrland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D70A-4DFC-4C81-8577-891B4097724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5291-499D-4066-BDE9-53DDE55AB8E6}" type="datetime1">
              <a:rPr lang="sv-SE" smtClean="0"/>
              <a:pPr/>
              <a:t>2016-05-27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Ilona Novak, Senior International Adviser, County Counvil Västernorrland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D70A-4DFC-4C81-8577-891B4097724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DE0F-D754-484D-9263-72746C320E65}" type="datetime1">
              <a:rPr lang="sv-SE" smtClean="0"/>
              <a:pPr/>
              <a:t>2016-05-27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Ilona Novak, Senior International Adviser, County Counvil Västernorrland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D70A-4DFC-4C81-8577-891B4097724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2F98-B357-49AA-8403-32BB20B2D673}" type="datetime1">
              <a:rPr lang="sv-SE" smtClean="0"/>
              <a:pPr/>
              <a:t>2016-05-27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Ilona Novak, Senior International Adviser, County Counvil Västernorrland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D70A-4DFC-4C81-8577-891B4097724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167D-E827-4D3E-8E93-A21C2CC2C30A}" type="datetime1">
              <a:rPr lang="sv-SE" smtClean="0"/>
              <a:pPr/>
              <a:t>2016-05-27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Ilona Novak, Senior International Adviser, County Counvil Västernorrland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D70A-4DFC-4C81-8577-891B4097724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21A0D-92EF-4A42-9560-40144CE4241D}" type="datetime1">
              <a:rPr lang="sv-SE" smtClean="0"/>
              <a:pPr/>
              <a:t>2016-05-27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Ilona Novak, Senior International Adviser, County Counvil Västernorrland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2D70A-4DFC-4C81-8577-891B4097724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2475707"/>
          </a:xfrm>
        </p:spPr>
        <p:txBody>
          <a:bodyPr/>
          <a:lstStyle/>
          <a:p>
            <a:r>
              <a:rPr lang="sv-SE" b="1" dirty="0" smtClean="0"/>
              <a:t>Att </a:t>
            </a:r>
            <a:r>
              <a:rPr lang="sv-SE" b="1" dirty="0"/>
              <a:t>m</a:t>
            </a:r>
            <a:r>
              <a:rPr lang="sv-SE" b="1" dirty="0" smtClean="0"/>
              <a:t>otverka skolavhopp</a:t>
            </a:r>
            <a:br>
              <a:rPr lang="sv-SE" b="1" dirty="0" smtClean="0"/>
            </a:br>
            <a:endParaRPr lang="sv-SE" b="1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AER Committee 3 Working group</a:t>
            </a:r>
          </a:p>
          <a:p>
            <a:r>
              <a:rPr lang="sv-SE" dirty="0" smtClean="0"/>
              <a:t>29.04.2016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Ilona Novak, Senior International Adviser, Västernorrland County Council</a:t>
            </a:r>
            <a:endParaRPr lang="sv-SE" dirty="0"/>
          </a:p>
        </p:txBody>
      </p:sp>
      <p:pic>
        <p:nvPicPr>
          <p:cNvPr id="1026" name="Picture 2" descr="Logotyp_b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16891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Bildobjekt 6" descr="LogoGB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88640"/>
            <a:ext cx="1828800" cy="984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11560" y="548680"/>
            <a:ext cx="784887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en-GB" sz="2800" dirty="0" smtClean="0"/>
          </a:p>
          <a:p>
            <a:pPr>
              <a:buFontTx/>
              <a:buChar char="-"/>
            </a:pPr>
            <a:endParaRPr lang="sv-SE" sz="2800" dirty="0" smtClean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Ilona Novak, Senior International Adviser, Västernorrland County Council</a:t>
            </a:r>
            <a:endParaRPr lang="sv-SE" dirty="0"/>
          </a:p>
        </p:txBody>
      </p:sp>
      <p:pic>
        <p:nvPicPr>
          <p:cNvPr id="5" name="Picture 2" descr="Logotyp_b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891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Bildobjekt 5" descr="LogoGB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88640"/>
            <a:ext cx="1828800" cy="984250"/>
          </a:xfrm>
          <a:prstGeom prst="rect">
            <a:avLst/>
          </a:prstGeom>
          <a:noFill/>
        </p:spPr>
      </p:pic>
      <p:sp>
        <p:nvSpPr>
          <p:cNvPr id="7" name="Rektangel 6"/>
          <p:cNvSpPr/>
          <p:nvPr/>
        </p:nvSpPr>
        <p:spPr>
          <a:xfrm>
            <a:off x="1187624" y="1196753"/>
            <a:ext cx="6480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/>
            </a:r>
            <a:br>
              <a:rPr lang="en-GB" sz="2400" dirty="0" smtClean="0"/>
            </a:br>
            <a:endParaRPr lang="sv-SE" sz="2400" dirty="0" smtClean="0"/>
          </a:p>
        </p:txBody>
      </p:sp>
      <p:sp>
        <p:nvSpPr>
          <p:cNvPr id="2" name="textruta 1"/>
          <p:cNvSpPr txBox="1"/>
          <p:nvPr/>
        </p:nvSpPr>
        <p:spPr>
          <a:xfrm>
            <a:off x="395536" y="1014388"/>
            <a:ext cx="8064896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sv-SE" sz="2000" b="1" dirty="0"/>
              <a:t>Kompensationsåtgärder </a:t>
            </a:r>
            <a:r>
              <a:rPr lang="sv-SE" sz="2000" b="1" dirty="0" smtClean="0"/>
              <a:t>för </a:t>
            </a:r>
            <a:r>
              <a:rPr lang="sv-SE" sz="2000" b="1" dirty="0"/>
              <a:t>att återinträda </a:t>
            </a:r>
            <a:r>
              <a:rPr lang="sv-SE" sz="2000" b="1" dirty="0" smtClean="0"/>
              <a:t>utbildningen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v-SE" sz="2000" dirty="0" smtClean="0"/>
              <a:t>Tillhandahållande </a:t>
            </a:r>
            <a:r>
              <a:rPr lang="sv-SE" sz="2000" dirty="0"/>
              <a:t>av omfattande utbildningsprogram, som innehåller gemensamma element som flexibilitet, individualisering, längre </a:t>
            </a:r>
            <a:r>
              <a:rPr lang="sv-SE" sz="2000" dirty="0" smtClean="0"/>
              <a:t>utbildningsvägar</a:t>
            </a:r>
            <a:r>
              <a:rPr lang="sv-SE" sz="2000" dirty="0"/>
              <a:t>, bra skräddarsydd diagnos och personlig </a:t>
            </a:r>
            <a:r>
              <a:rPr lang="sv-SE" sz="2000" dirty="0" smtClean="0"/>
              <a:t>vägledning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v-SE" sz="2000" dirty="0" smtClean="0"/>
              <a:t>Metoder </a:t>
            </a:r>
            <a:r>
              <a:rPr lang="sv-SE" sz="2000" dirty="0"/>
              <a:t>som fokuserar och betonar </a:t>
            </a:r>
            <a:r>
              <a:rPr lang="sv-SE" sz="2000" dirty="0" smtClean="0"/>
              <a:t>förmåga </a:t>
            </a:r>
            <a:r>
              <a:rPr lang="sv-SE" sz="2000" dirty="0"/>
              <a:t>och </a:t>
            </a:r>
            <a:r>
              <a:rPr lang="sv-SE" sz="2000" dirty="0" smtClean="0"/>
              <a:t>prestation </a:t>
            </a:r>
            <a:r>
              <a:rPr lang="sv-SE" sz="2000" dirty="0"/>
              <a:t>mer än </a:t>
            </a:r>
            <a:r>
              <a:rPr lang="sv-SE" sz="2000" dirty="0" smtClean="0"/>
              <a:t>fel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v-SE" sz="2000" dirty="0"/>
              <a:t>F</a:t>
            </a:r>
            <a:r>
              <a:rPr lang="sv-SE" sz="2000" dirty="0" smtClean="0"/>
              <a:t>okus </a:t>
            </a:r>
            <a:r>
              <a:rPr lang="sv-SE" sz="2000" dirty="0"/>
              <a:t>på betyg </a:t>
            </a:r>
            <a:r>
              <a:rPr lang="sv-SE" sz="2000" dirty="0" smtClean="0"/>
              <a:t>bör hållas på låg </a:t>
            </a:r>
            <a:r>
              <a:rPr lang="sv-SE" sz="2000" dirty="0"/>
              <a:t>nivå för att </a:t>
            </a:r>
            <a:r>
              <a:rPr lang="sv-SE" sz="2000" dirty="0" smtClean="0"/>
              <a:t>betona </a:t>
            </a:r>
            <a:r>
              <a:rPr lang="sv-SE" sz="2000" dirty="0"/>
              <a:t>framgångar snarare än misslyckanden, en metod som har visat vara användbar för att bygga förtroende mellan elever och </a:t>
            </a:r>
            <a:r>
              <a:rPr lang="sv-SE" sz="2000" dirty="0" smtClean="0"/>
              <a:t>lärare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v-SE" sz="2000" dirty="0" smtClean="0"/>
              <a:t>Metoder </a:t>
            </a:r>
            <a:r>
              <a:rPr lang="sv-SE" sz="2000" dirty="0"/>
              <a:t>som innebär en mångsidig stödstruktur  (dvs elevhälsa </a:t>
            </a:r>
            <a:r>
              <a:rPr lang="sv-SE" sz="2000" dirty="0" smtClean="0"/>
              <a:t>och ungdomsrådgivare</a:t>
            </a:r>
            <a:r>
              <a:rPr lang="sv-SE" sz="2000" dirty="0"/>
              <a:t>) </a:t>
            </a:r>
            <a:r>
              <a:rPr lang="sv-SE" sz="2000" dirty="0" smtClean="0"/>
              <a:t>har </a:t>
            </a:r>
            <a:r>
              <a:rPr lang="sv-SE" sz="2000" dirty="0"/>
              <a:t>visat sig </a:t>
            </a:r>
            <a:r>
              <a:rPr lang="sv-SE" sz="2000" dirty="0" smtClean="0"/>
              <a:t>vara </a:t>
            </a:r>
            <a:r>
              <a:rPr lang="sv-SE" sz="2000" dirty="0"/>
              <a:t>avgörande faktor för framgång.</a:t>
            </a:r>
            <a:endParaRPr lang="en-US" dirty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Ilona Novak, Senior International Adviser, Västernorrland County Council</a:t>
            </a:r>
            <a:endParaRPr lang="sv-SE" dirty="0"/>
          </a:p>
        </p:txBody>
      </p:sp>
      <p:pic>
        <p:nvPicPr>
          <p:cNvPr id="3" name="Picture 2" descr="Logotyp_b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6891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Bildobjekt 3" descr="LogoGB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88640"/>
            <a:ext cx="1828800" cy="984250"/>
          </a:xfrm>
          <a:prstGeom prst="rect">
            <a:avLst/>
          </a:prstGeom>
          <a:noFill/>
        </p:spPr>
      </p:pic>
      <p:sp>
        <p:nvSpPr>
          <p:cNvPr id="7" name="Rectangle 91"/>
          <p:cNvSpPr>
            <a:spLocks noChangeArrowheads="1"/>
          </p:cNvSpPr>
          <p:nvPr/>
        </p:nvSpPr>
        <p:spPr bwMode="auto">
          <a:xfrm>
            <a:off x="513994" y="1018069"/>
            <a:ext cx="5871205" cy="140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348" tIns="45720" rIns="49197" bIns="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/>
              <a:t>EU närmar sig till Europe </a:t>
            </a:r>
            <a:r>
              <a:rPr lang="en-US" sz="2400" b="1" dirty="0"/>
              <a:t>2020 </a:t>
            </a:r>
            <a:r>
              <a:rPr lang="en-US" sz="2400" b="1" dirty="0" smtClean="0"/>
              <a:t>utbildningsmål</a:t>
            </a:r>
            <a:endParaRPr lang="sv-SE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sv-SE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2000" b="1" dirty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Andel av </a:t>
            </a:r>
            <a:r>
              <a:rPr lang="sv-SE" altLang="sv-SE" sz="2000" b="1" dirty="0" smtClean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ESL i </a:t>
            </a:r>
            <a:r>
              <a:rPr lang="sv-SE" altLang="sv-SE" sz="2000" b="1" dirty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EU</a:t>
            </a:r>
            <a:endParaRPr kumimoji="0" lang="sv-SE" alt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8" name="Group 24802"/>
          <p:cNvGrpSpPr/>
          <p:nvPr/>
        </p:nvGrpSpPr>
        <p:grpSpPr>
          <a:xfrm>
            <a:off x="611560" y="2348880"/>
            <a:ext cx="7632848" cy="3888431"/>
            <a:chOff x="0" y="0"/>
            <a:chExt cx="6509388" cy="2072502"/>
          </a:xfrm>
        </p:grpSpPr>
        <p:sp>
          <p:nvSpPr>
            <p:cNvPr id="9" name="Shape 234"/>
            <p:cNvSpPr/>
            <p:nvPr/>
          </p:nvSpPr>
          <p:spPr>
            <a:xfrm>
              <a:off x="465416" y="1543063"/>
              <a:ext cx="5841729" cy="0"/>
            </a:xfrm>
            <a:custGeom>
              <a:avLst/>
              <a:gdLst/>
              <a:ahLst/>
              <a:cxnLst/>
              <a:rect l="0" t="0" r="0" b="0"/>
              <a:pathLst>
                <a:path w="5841729">
                  <a:moveTo>
                    <a:pt x="0" y="0"/>
                  </a:moveTo>
                  <a:lnTo>
                    <a:pt x="5841729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D9D9D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10" name="Shape 235"/>
            <p:cNvSpPr/>
            <p:nvPr/>
          </p:nvSpPr>
          <p:spPr>
            <a:xfrm>
              <a:off x="465416" y="1382843"/>
              <a:ext cx="5841729" cy="0"/>
            </a:xfrm>
            <a:custGeom>
              <a:avLst/>
              <a:gdLst/>
              <a:ahLst/>
              <a:cxnLst/>
              <a:rect l="0" t="0" r="0" b="0"/>
              <a:pathLst>
                <a:path w="5841729">
                  <a:moveTo>
                    <a:pt x="0" y="0"/>
                  </a:moveTo>
                  <a:lnTo>
                    <a:pt x="5841729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D9D9D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11" name="Shape 236"/>
            <p:cNvSpPr/>
            <p:nvPr/>
          </p:nvSpPr>
          <p:spPr>
            <a:xfrm>
              <a:off x="465416" y="1221546"/>
              <a:ext cx="5841729" cy="0"/>
            </a:xfrm>
            <a:custGeom>
              <a:avLst/>
              <a:gdLst/>
              <a:ahLst/>
              <a:cxnLst/>
              <a:rect l="0" t="0" r="0" b="0"/>
              <a:pathLst>
                <a:path w="5841729">
                  <a:moveTo>
                    <a:pt x="0" y="0"/>
                  </a:moveTo>
                  <a:lnTo>
                    <a:pt x="5841729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D9D9D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12" name="Shape 237"/>
            <p:cNvSpPr/>
            <p:nvPr/>
          </p:nvSpPr>
          <p:spPr>
            <a:xfrm>
              <a:off x="465416" y="1061308"/>
              <a:ext cx="5841729" cy="0"/>
            </a:xfrm>
            <a:custGeom>
              <a:avLst/>
              <a:gdLst/>
              <a:ahLst/>
              <a:cxnLst/>
              <a:rect l="0" t="0" r="0" b="0"/>
              <a:pathLst>
                <a:path w="5841729">
                  <a:moveTo>
                    <a:pt x="0" y="0"/>
                  </a:moveTo>
                  <a:lnTo>
                    <a:pt x="5841729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D9D9D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13" name="Shape 238"/>
            <p:cNvSpPr/>
            <p:nvPr/>
          </p:nvSpPr>
          <p:spPr>
            <a:xfrm>
              <a:off x="465416" y="900012"/>
              <a:ext cx="5841729" cy="0"/>
            </a:xfrm>
            <a:custGeom>
              <a:avLst/>
              <a:gdLst/>
              <a:ahLst/>
              <a:cxnLst/>
              <a:rect l="0" t="0" r="0" b="0"/>
              <a:pathLst>
                <a:path w="5841729">
                  <a:moveTo>
                    <a:pt x="0" y="0"/>
                  </a:moveTo>
                  <a:lnTo>
                    <a:pt x="5841729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D9D9D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14" name="Shape 239"/>
            <p:cNvSpPr/>
            <p:nvPr/>
          </p:nvSpPr>
          <p:spPr>
            <a:xfrm>
              <a:off x="465416" y="738715"/>
              <a:ext cx="5841729" cy="0"/>
            </a:xfrm>
            <a:custGeom>
              <a:avLst/>
              <a:gdLst/>
              <a:ahLst/>
              <a:cxnLst/>
              <a:rect l="0" t="0" r="0" b="0"/>
              <a:pathLst>
                <a:path w="5841729">
                  <a:moveTo>
                    <a:pt x="0" y="0"/>
                  </a:moveTo>
                  <a:lnTo>
                    <a:pt x="5841729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D9D9D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15" name="Shape 240"/>
            <p:cNvSpPr/>
            <p:nvPr/>
          </p:nvSpPr>
          <p:spPr>
            <a:xfrm>
              <a:off x="465416" y="578495"/>
              <a:ext cx="5841729" cy="0"/>
            </a:xfrm>
            <a:custGeom>
              <a:avLst/>
              <a:gdLst/>
              <a:ahLst/>
              <a:cxnLst/>
              <a:rect l="0" t="0" r="0" b="0"/>
              <a:pathLst>
                <a:path w="5841729">
                  <a:moveTo>
                    <a:pt x="0" y="0"/>
                  </a:moveTo>
                  <a:lnTo>
                    <a:pt x="5841729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D9D9D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16" name="Shape 241"/>
            <p:cNvSpPr/>
            <p:nvPr/>
          </p:nvSpPr>
          <p:spPr>
            <a:xfrm>
              <a:off x="465416" y="417199"/>
              <a:ext cx="5841729" cy="0"/>
            </a:xfrm>
            <a:custGeom>
              <a:avLst/>
              <a:gdLst/>
              <a:ahLst/>
              <a:cxnLst/>
              <a:rect l="0" t="0" r="0" b="0"/>
              <a:pathLst>
                <a:path w="5841729">
                  <a:moveTo>
                    <a:pt x="0" y="0"/>
                  </a:moveTo>
                  <a:lnTo>
                    <a:pt x="5841729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D9D9D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17" name="Shape 242"/>
            <p:cNvSpPr/>
            <p:nvPr/>
          </p:nvSpPr>
          <p:spPr>
            <a:xfrm>
              <a:off x="465416" y="255902"/>
              <a:ext cx="5841729" cy="0"/>
            </a:xfrm>
            <a:custGeom>
              <a:avLst/>
              <a:gdLst/>
              <a:ahLst/>
              <a:cxnLst/>
              <a:rect l="0" t="0" r="0" b="0"/>
              <a:pathLst>
                <a:path w="5841729">
                  <a:moveTo>
                    <a:pt x="0" y="0"/>
                  </a:moveTo>
                  <a:lnTo>
                    <a:pt x="5841729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D9D9D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18" name="Shape 243"/>
            <p:cNvSpPr/>
            <p:nvPr/>
          </p:nvSpPr>
          <p:spPr>
            <a:xfrm>
              <a:off x="465416" y="95682"/>
              <a:ext cx="5841729" cy="0"/>
            </a:xfrm>
            <a:custGeom>
              <a:avLst/>
              <a:gdLst/>
              <a:ahLst/>
              <a:cxnLst/>
              <a:rect l="0" t="0" r="0" b="0"/>
              <a:pathLst>
                <a:path w="5841729">
                  <a:moveTo>
                    <a:pt x="0" y="0"/>
                  </a:moveTo>
                  <a:lnTo>
                    <a:pt x="5841729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D9D9D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19" name="Shape 244"/>
            <p:cNvSpPr/>
            <p:nvPr/>
          </p:nvSpPr>
          <p:spPr>
            <a:xfrm>
              <a:off x="465416" y="95682"/>
              <a:ext cx="0" cy="1608678"/>
            </a:xfrm>
            <a:custGeom>
              <a:avLst/>
              <a:gdLst/>
              <a:ahLst/>
              <a:cxnLst/>
              <a:rect l="0" t="0" r="0" b="0"/>
              <a:pathLst>
                <a:path h="1608678">
                  <a:moveTo>
                    <a:pt x="0" y="1608678"/>
                  </a:moveTo>
                  <a:lnTo>
                    <a:pt x="0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0" name="Shape 245"/>
            <p:cNvSpPr/>
            <p:nvPr/>
          </p:nvSpPr>
          <p:spPr>
            <a:xfrm>
              <a:off x="434935" y="1704360"/>
              <a:ext cx="30481" cy="0"/>
            </a:xfrm>
            <a:custGeom>
              <a:avLst/>
              <a:gdLst/>
              <a:ahLst/>
              <a:cxnLst/>
              <a:rect l="0" t="0" r="0" b="0"/>
              <a:pathLst>
                <a:path w="30481">
                  <a:moveTo>
                    <a:pt x="0" y="0"/>
                  </a:moveTo>
                  <a:lnTo>
                    <a:pt x="30481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1" name="Shape 246"/>
            <p:cNvSpPr/>
            <p:nvPr/>
          </p:nvSpPr>
          <p:spPr>
            <a:xfrm>
              <a:off x="434935" y="1543063"/>
              <a:ext cx="30481" cy="0"/>
            </a:xfrm>
            <a:custGeom>
              <a:avLst/>
              <a:gdLst/>
              <a:ahLst/>
              <a:cxnLst/>
              <a:rect l="0" t="0" r="0" b="0"/>
              <a:pathLst>
                <a:path w="30481">
                  <a:moveTo>
                    <a:pt x="0" y="0"/>
                  </a:moveTo>
                  <a:lnTo>
                    <a:pt x="30481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2" name="Shape 247"/>
            <p:cNvSpPr/>
            <p:nvPr/>
          </p:nvSpPr>
          <p:spPr>
            <a:xfrm>
              <a:off x="434935" y="1382843"/>
              <a:ext cx="30481" cy="0"/>
            </a:xfrm>
            <a:custGeom>
              <a:avLst/>
              <a:gdLst/>
              <a:ahLst/>
              <a:cxnLst/>
              <a:rect l="0" t="0" r="0" b="0"/>
              <a:pathLst>
                <a:path w="30481">
                  <a:moveTo>
                    <a:pt x="0" y="0"/>
                  </a:moveTo>
                  <a:lnTo>
                    <a:pt x="30481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3" name="Shape 248"/>
            <p:cNvSpPr/>
            <p:nvPr/>
          </p:nvSpPr>
          <p:spPr>
            <a:xfrm>
              <a:off x="434935" y="1221546"/>
              <a:ext cx="30481" cy="0"/>
            </a:xfrm>
            <a:custGeom>
              <a:avLst/>
              <a:gdLst/>
              <a:ahLst/>
              <a:cxnLst/>
              <a:rect l="0" t="0" r="0" b="0"/>
              <a:pathLst>
                <a:path w="30481">
                  <a:moveTo>
                    <a:pt x="0" y="0"/>
                  </a:moveTo>
                  <a:lnTo>
                    <a:pt x="30481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4" name="Shape 249"/>
            <p:cNvSpPr/>
            <p:nvPr/>
          </p:nvSpPr>
          <p:spPr>
            <a:xfrm>
              <a:off x="434935" y="1061308"/>
              <a:ext cx="30481" cy="0"/>
            </a:xfrm>
            <a:custGeom>
              <a:avLst/>
              <a:gdLst/>
              <a:ahLst/>
              <a:cxnLst/>
              <a:rect l="0" t="0" r="0" b="0"/>
              <a:pathLst>
                <a:path w="30481">
                  <a:moveTo>
                    <a:pt x="0" y="0"/>
                  </a:moveTo>
                  <a:lnTo>
                    <a:pt x="30481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5" name="Shape 250"/>
            <p:cNvSpPr/>
            <p:nvPr/>
          </p:nvSpPr>
          <p:spPr>
            <a:xfrm>
              <a:off x="434935" y="900012"/>
              <a:ext cx="30481" cy="0"/>
            </a:xfrm>
            <a:custGeom>
              <a:avLst/>
              <a:gdLst/>
              <a:ahLst/>
              <a:cxnLst/>
              <a:rect l="0" t="0" r="0" b="0"/>
              <a:pathLst>
                <a:path w="30481">
                  <a:moveTo>
                    <a:pt x="0" y="0"/>
                  </a:moveTo>
                  <a:lnTo>
                    <a:pt x="30481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6" name="Shape 251"/>
            <p:cNvSpPr/>
            <p:nvPr/>
          </p:nvSpPr>
          <p:spPr>
            <a:xfrm>
              <a:off x="434935" y="738715"/>
              <a:ext cx="30481" cy="0"/>
            </a:xfrm>
            <a:custGeom>
              <a:avLst/>
              <a:gdLst/>
              <a:ahLst/>
              <a:cxnLst/>
              <a:rect l="0" t="0" r="0" b="0"/>
              <a:pathLst>
                <a:path w="30481">
                  <a:moveTo>
                    <a:pt x="0" y="0"/>
                  </a:moveTo>
                  <a:lnTo>
                    <a:pt x="30481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7" name="Shape 252"/>
            <p:cNvSpPr/>
            <p:nvPr/>
          </p:nvSpPr>
          <p:spPr>
            <a:xfrm>
              <a:off x="434935" y="578495"/>
              <a:ext cx="30481" cy="0"/>
            </a:xfrm>
            <a:custGeom>
              <a:avLst/>
              <a:gdLst/>
              <a:ahLst/>
              <a:cxnLst/>
              <a:rect l="0" t="0" r="0" b="0"/>
              <a:pathLst>
                <a:path w="30481">
                  <a:moveTo>
                    <a:pt x="0" y="0"/>
                  </a:moveTo>
                  <a:lnTo>
                    <a:pt x="30481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8" name="Shape 253"/>
            <p:cNvSpPr/>
            <p:nvPr/>
          </p:nvSpPr>
          <p:spPr>
            <a:xfrm>
              <a:off x="434935" y="417199"/>
              <a:ext cx="30481" cy="0"/>
            </a:xfrm>
            <a:custGeom>
              <a:avLst/>
              <a:gdLst/>
              <a:ahLst/>
              <a:cxnLst/>
              <a:rect l="0" t="0" r="0" b="0"/>
              <a:pathLst>
                <a:path w="30481">
                  <a:moveTo>
                    <a:pt x="0" y="0"/>
                  </a:moveTo>
                  <a:lnTo>
                    <a:pt x="30481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9" name="Shape 254"/>
            <p:cNvSpPr/>
            <p:nvPr/>
          </p:nvSpPr>
          <p:spPr>
            <a:xfrm>
              <a:off x="434935" y="255902"/>
              <a:ext cx="30481" cy="0"/>
            </a:xfrm>
            <a:custGeom>
              <a:avLst/>
              <a:gdLst/>
              <a:ahLst/>
              <a:cxnLst/>
              <a:rect l="0" t="0" r="0" b="0"/>
              <a:pathLst>
                <a:path w="30481">
                  <a:moveTo>
                    <a:pt x="0" y="0"/>
                  </a:moveTo>
                  <a:lnTo>
                    <a:pt x="30481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30" name="Shape 255"/>
            <p:cNvSpPr/>
            <p:nvPr/>
          </p:nvSpPr>
          <p:spPr>
            <a:xfrm>
              <a:off x="434935" y="95682"/>
              <a:ext cx="30481" cy="0"/>
            </a:xfrm>
            <a:custGeom>
              <a:avLst/>
              <a:gdLst/>
              <a:ahLst/>
              <a:cxnLst/>
              <a:rect l="0" t="0" r="0" b="0"/>
              <a:pathLst>
                <a:path w="30481">
                  <a:moveTo>
                    <a:pt x="0" y="0"/>
                  </a:moveTo>
                  <a:lnTo>
                    <a:pt x="30481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31" name="Shape 256"/>
            <p:cNvSpPr/>
            <p:nvPr/>
          </p:nvSpPr>
          <p:spPr>
            <a:xfrm>
              <a:off x="465416" y="1704360"/>
              <a:ext cx="5841729" cy="0"/>
            </a:xfrm>
            <a:custGeom>
              <a:avLst/>
              <a:gdLst/>
              <a:ahLst/>
              <a:cxnLst/>
              <a:rect l="0" t="0" r="0" b="0"/>
              <a:pathLst>
                <a:path w="5841729">
                  <a:moveTo>
                    <a:pt x="0" y="0"/>
                  </a:moveTo>
                  <a:lnTo>
                    <a:pt x="5841729" y="0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32" name="Shape 257"/>
            <p:cNvSpPr/>
            <p:nvPr/>
          </p:nvSpPr>
          <p:spPr>
            <a:xfrm>
              <a:off x="465416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33" name="Shape 258"/>
            <p:cNvSpPr/>
            <p:nvPr/>
          </p:nvSpPr>
          <p:spPr>
            <a:xfrm>
              <a:off x="773739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34" name="Shape 259"/>
            <p:cNvSpPr/>
            <p:nvPr/>
          </p:nvSpPr>
          <p:spPr>
            <a:xfrm>
              <a:off x="1080890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35" name="Shape 260"/>
            <p:cNvSpPr/>
            <p:nvPr/>
          </p:nvSpPr>
          <p:spPr>
            <a:xfrm>
              <a:off x="1388041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36" name="Shape 261"/>
            <p:cNvSpPr/>
            <p:nvPr/>
          </p:nvSpPr>
          <p:spPr>
            <a:xfrm>
              <a:off x="1695191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37" name="Shape 262"/>
            <p:cNvSpPr/>
            <p:nvPr/>
          </p:nvSpPr>
          <p:spPr>
            <a:xfrm>
              <a:off x="2003515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38" name="Shape 263"/>
            <p:cNvSpPr/>
            <p:nvPr/>
          </p:nvSpPr>
          <p:spPr>
            <a:xfrm>
              <a:off x="2310665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39" name="Shape 264"/>
            <p:cNvSpPr/>
            <p:nvPr/>
          </p:nvSpPr>
          <p:spPr>
            <a:xfrm>
              <a:off x="2617816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40" name="Shape 265"/>
            <p:cNvSpPr/>
            <p:nvPr/>
          </p:nvSpPr>
          <p:spPr>
            <a:xfrm>
              <a:off x="2924968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41" name="Shape 266"/>
            <p:cNvSpPr/>
            <p:nvPr/>
          </p:nvSpPr>
          <p:spPr>
            <a:xfrm>
              <a:off x="3233291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42" name="Shape 267"/>
            <p:cNvSpPr/>
            <p:nvPr/>
          </p:nvSpPr>
          <p:spPr>
            <a:xfrm>
              <a:off x="3540441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43" name="Shape 268"/>
            <p:cNvSpPr/>
            <p:nvPr/>
          </p:nvSpPr>
          <p:spPr>
            <a:xfrm>
              <a:off x="3847592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44" name="Shape 269"/>
            <p:cNvSpPr/>
            <p:nvPr/>
          </p:nvSpPr>
          <p:spPr>
            <a:xfrm>
              <a:off x="4154743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45" name="Shape 270"/>
            <p:cNvSpPr/>
            <p:nvPr/>
          </p:nvSpPr>
          <p:spPr>
            <a:xfrm>
              <a:off x="4463067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46" name="Shape 271"/>
            <p:cNvSpPr/>
            <p:nvPr/>
          </p:nvSpPr>
          <p:spPr>
            <a:xfrm>
              <a:off x="4770218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47" name="Shape 272"/>
            <p:cNvSpPr/>
            <p:nvPr/>
          </p:nvSpPr>
          <p:spPr>
            <a:xfrm>
              <a:off x="5077368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48" name="Shape 273"/>
            <p:cNvSpPr/>
            <p:nvPr/>
          </p:nvSpPr>
          <p:spPr>
            <a:xfrm>
              <a:off x="5385692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49" name="Shape 274"/>
            <p:cNvSpPr/>
            <p:nvPr/>
          </p:nvSpPr>
          <p:spPr>
            <a:xfrm>
              <a:off x="5692842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50" name="Shape 275"/>
            <p:cNvSpPr/>
            <p:nvPr/>
          </p:nvSpPr>
          <p:spPr>
            <a:xfrm>
              <a:off x="5999993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51" name="Shape 276"/>
            <p:cNvSpPr/>
            <p:nvPr/>
          </p:nvSpPr>
          <p:spPr>
            <a:xfrm>
              <a:off x="6307144" y="1704360"/>
              <a:ext cx="0" cy="27958"/>
            </a:xfrm>
            <a:custGeom>
              <a:avLst/>
              <a:gdLst/>
              <a:ahLst/>
              <a:cxnLst/>
              <a:rect l="0" t="0" r="0" b="0"/>
              <a:pathLst>
                <a:path h="27958">
                  <a:moveTo>
                    <a:pt x="0" y="0"/>
                  </a:moveTo>
                  <a:lnTo>
                    <a:pt x="0" y="27958"/>
                  </a:lnTo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52" name="Shape 277"/>
            <p:cNvSpPr/>
            <p:nvPr/>
          </p:nvSpPr>
          <p:spPr>
            <a:xfrm>
              <a:off x="618991" y="176330"/>
              <a:ext cx="3690500" cy="506470"/>
            </a:xfrm>
            <a:custGeom>
              <a:avLst/>
              <a:gdLst/>
              <a:ahLst/>
              <a:cxnLst/>
              <a:rect l="0" t="0" r="0" b="0"/>
              <a:pathLst>
                <a:path w="3690500" h="506470">
                  <a:moveTo>
                    <a:pt x="0" y="0"/>
                  </a:moveTo>
                  <a:lnTo>
                    <a:pt x="308323" y="39787"/>
                  </a:lnTo>
                  <a:lnTo>
                    <a:pt x="615474" y="55916"/>
                  </a:lnTo>
                  <a:lnTo>
                    <a:pt x="922625" y="104305"/>
                  </a:lnTo>
                  <a:lnTo>
                    <a:pt x="1229776" y="127962"/>
                  </a:lnTo>
                  <a:lnTo>
                    <a:pt x="1538099" y="168823"/>
                  </a:lnTo>
                  <a:lnTo>
                    <a:pt x="1845250" y="192481"/>
                  </a:lnTo>
                  <a:lnTo>
                    <a:pt x="2152401" y="233342"/>
                  </a:lnTo>
                  <a:lnTo>
                    <a:pt x="2460724" y="256999"/>
                  </a:lnTo>
                  <a:lnTo>
                    <a:pt x="2767875" y="305388"/>
                  </a:lnTo>
                  <a:lnTo>
                    <a:pt x="3075026" y="369906"/>
                  </a:lnTo>
                  <a:lnTo>
                    <a:pt x="3382177" y="441951"/>
                  </a:lnTo>
                  <a:lnTo>
                    <a:pt x="3690500" y="506470"/>
                  </a:lnTo>
                </a:path>
              </a:pathLst>
            </a:custGeom>
            <a:ln w="19356" cap="rnd">
              <a:custDash>
                <a:ds d="457217" sp="609623"/>
                <a:ds d="1" sp="609623"/>
              </a:custDash>
              <a:round/>
            </a:ln>
          </p:spPr>
          <p:style>
            <a:lnRef idx="1">
              <a:srgbClr val="8EB4E3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53" name="Shape 278"/>
            <p:cNvSpPr/>
            <p:nvPr/>
          </p:nvSpPr>
          <p:spPr>
            <a:xfrm>
              <a:off x="618991" y="336551"/>
              <a:ext cx="3690500" cy="475286"/>
            </a:xfrm>
            <a:custGeom>
              <a:avLst/>
              <a:gdLst/>
              <a:ahLst/>
              <a:cxnLst/>
              <a:rect l="0" t="0" r="0" b="0"/>
              <a:pathLst>
                <a:path w="3690500" h="475286">
                  <a:moveTo>
                    <a:pt x="0" y="0"/>
                  </a:moveTo>
                  <a:lnTo>
                    <a:pt x="308323" y="48389"/>
                  </a:lnTo>
                  <a:lnTo>
                    <a:pt x="615474" y="80648"/>
                  </a:lnTo>
                  <a:lnTo>
                    <a:pt x="922625" y="105380"/>
                  </a:lnTo>
                  <a:lnTo>
                    <a:pt x="1229776" y="136564"/>
                  </a:lnTo>
                  <a:lnTo>
                    <a:pt x="1538099" y="168823"/>
                  </a:lnTo>
                  <a:lnTo>
                    <a:pt x="1845250" y="184952"/>
                  </a:lnTo>
                  <a:lnTo>
                    <a:pt x="2152401" y="225814"/>
                  </a:lnTo>
                  <a:lnTo>
                    <a:pt x="2460724" y="249471"/>
                  </a:lnTo>
                  <a:lnTo>
                    <a:pt x="2767875" y="290333"/>
                  </a:lnTo>
                  <a:lnTo>
                    <a:pt x="3075026" y="353776"/>
                  </a:lnTo>
                  <a:lnTo>
                    <a:pt x="3382177" y="410767"/>
                  </a:lnTo>
                  <a:lnTo>
                    <a:pt x="3690500" y="475286"/>
                  </a:lnTo>
                </a:path>
              </a:pathLst>
            </a:custGeom>
            <a:ln w="19356" cap="rnd">
              <a:round/>
            </a:ln>
          </p:spPr>
          <p:style>
            <a:lnRef idx="1">
              <a:srgbClr val="17375E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54" name="Shape 279"/>
            <p:cNvSpPr/>
            <p:nvPr/>
          </p:nvSpPr>
          <p:spPr>
            <a:xfrm>
              <a:off x="618991" y="505374"/>
              <a:ext cx="3690500" cy="434425"/>
            </a:xfrm>
            <a:custGeom>
              <a:avLst/>
              <a:gdLst/>
              <a:ahLst/>
              <a:cxnLst/>
              <a:rect l="0" t="0" r="0" b="0"/>
              <a:pathLst>
                <a:path w="3690500" h="434425">
                  <a:moveTo>
                    <a:pt x="0" y="0"/>
                  </a:moveTo>
                  <a:lnTo>
                    <a:pt x="308323" y="48389"/>
                  </a:lnTo>
                  <a:lnTo>
                    <a:pt x="615474" y="96778"/>
                  </a:lnTo>
                  <a:lnTo>
                    <a:pt x="922625" y="96778"/>
                  </a:lnTo>
                  <a:lnTo>
                    <a:pt x="1229776" y="137640"/>
                  </a:lnTo>
                  <a:lnTo>
                    <a:pt x="1538099" y="168823"/>
                  </a:lnTo>
                  <a:lnTo>
                    <a:pt x="1845250" y="184953"/>
                  </a:lnTo>
                  <a:lnTo>
                    <a:pt x="2152401" y="209685"/>
                  </a:lnTo>
                  <a:lnTo>
                    <a:pt x="2460724" y="241944"/>
                  </a:lnTo>
                  <a:lnTo>
                    <a:pt x="2767875" y="274203"/>
                  </a:lnTo>
                  <a:lnTo>
                    <a:pt x="3075026" y="330119"/>
                  </a:lnTo>
                  <a:lnTo>
                    <a:pt x="3382177" y="378509"/>
                  </a:lnTo>
                  <a:lnTo>
                    <a:pt x="3690500" y="434425"/>
                  </a:lnTo>
                </a:path>
              </a:pathLst>
            </a:custGeom>
            <a:ln w="19356" cap="rnd">
              <a:custDash>
                <a:ds d="304812" sp="304812"/>
              </a:custDash>
              <a:round/>
            </a:ln>
          </p:spPr>
          <p:style>
            <a:lnRef idx="1">
              <a:srgbClr val="558ED5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55" name="Shape 280"/>
            <p:cNvSpPr/>
            <p:nvPr/>
          </p:nvSpPr>
          <p:spPr>
            <a:xfrm>
              <a:off x="6114882" y="863451"/>
              <a:ext cx="78546" cy="72046"/>
            </a:xfrm>
            <a:custGeom>
              <a:avLst/>
              <a:gdLst/>
              <a:ahLst/>
              <a:cxnLst/>
              <a:rect l="0" t="0" r="0" b="0"/>
              <a:pathLst>
                <a:path w="78546" h="72046">
                  <a:moveTo>
                    <a:pt x="39273" y="0"/>
                  </a:moveTo>
                  <a:cubicBezTo>
                    <a:pt x="60961" y="0"/>
                    <a:pt x="78546" y="16130"/>
                    <a:pt x="78546" y="36023"/>
                  </a:cubicBezTo>
                  <a:cubicBezTo>
                    <a:pt x="78546" y="55916"/>
                    <a:pt x="60961" y="72046"/>
                    <a:pt x="39273" y="72046"/>
                  </a:cubicBezTo>
                  <a:cubicBezTo>
                    <a:pt x="17585" y="72046"/>
                    <a:pt x="0" y="55916"/>
                    <a:pt x="0" y="36023"/>
                  </a:cubicBezTo>
                  <a:cubicBezTo>
                    <a:pt x="0" y="16130"/>
                    <a:pt x="17585" y="0"/>
                    <a:pt x="39273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064A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56" name="Shape 281"/>
            <p:cNvSpPr/>
            <p:nvPr/>
          </p:nvSpPr>
          <p:spPr>
            <a:xfrm>
              <a:off x="6114882" y="863451"/>
              <a:ext cx="78546" cy="72046"/>
            </a:xfrm>
            <a:custGeom>
              <a:avLst/>
              <a:gdLst/>
              <a:ahLst/>
              <a:cxnLst/>
              <a:rect l="0" t="0" r="0" b="0"/>
              <a:pathLst>
                <a:path w="78546" h="72046">
                  <a:moveTo>
                    <a:pt x="78546" y="36023"/>
                  </a:moveTo>
                  <a:cubicBezTo>
                    <a:pt x="78546" y="55916"/>
                    <a:pt x="60961" y="72046"/>
                    <a:pt x="39272" y="72046"/>
                  </a:cubicBezTo>
                  <a:cubicBezTo>
                    <a:pt x="17584" y="72046"/>
                    <a:pt x="0" y="55916"/>
                    <a:pt x="0" y="36023"/>
                  </a:cubicBezTo>
                  <a:cubicBezTo>
                    <a:pt x="0" y="16130"/>
                    <a:pt x="17584" y="0"/>
                    <a:pt x="39272" y="0"/>
                  </a:cubicBezTo>
                  <a:cubicBezTo>
                    <a:pt x="60961" y="0"/>
                    <a:pt x="78546" y="16130"/>
                    <a:pt x="78546" y="36023"/>
                  </a:cubicBezTo>
                  <a:close/>
                </a:path>
              </a:pathLst>
            </a:custGeom>
            <a:ln w="6452" cap="flat">
              <a:round/>
            </a:ln>
          </p:spPr>
          <p:style>
            <a:lnRef idx="1">
              <a:srgbClr val="7D60A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57" name="Rectangle 282"/>
            <p:cNvSpPr/>
            <p:nvPr/>
          </p:nvSpPr>
          <p:spPr>
            <a:xfrm>
              <a:off x="325674" y="1663014"/>
              <a:ext cx="65613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0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Rectangle 283"/>
            <p:cNvSpPr/>
            <p:nvPr/>
          </p:nvSpPr>
          <p:spPr>
            <a:xfrm>
              <a:off x="325674" y="1501987"/>
              <a:ext cx="65771" cy="12119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284"/>
            <p:cNvSpPr/>
            <p:nvPr/>
          </p:nvSpPr>
          <p:spPr>
            <a:xfrm>
              <a:off x="325674" y="1341067"/>
              <a:ext cx="65613" cy="1209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4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0" name="Rectangle 285"/>
            <p:cNvSpPr/>
            <p:nvPr/>
          </p:nvSpPr>
          <p:spPr>
            <a:xfrm>
              <a:off x="325674" y="1180201"/>
              <a:ext cx="65613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6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286"/>
            <p:cNvSpPr/>
            <p:nvPr/>
          </p:nvSpPr>
          <p:spPr>
            <a:xfrm>
              <a:off x="325674" y="1019102"/>
              <a:ext cx="65613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8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287"/>
            <p:cNvSpPr/>
            <p:nvPr/>
          </p:nvSpPr>
          <p:spPr>
            <a:xfrm>
              <a:off x="276201" y="858254"/>
              <a:ext cx="131099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10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288"/>
            <p:cNvSpPr/>
            <p:nvPr/>
          </p:nvSpPr>
          <p:spPr>
            <a:xfrm>
              <a:off x="276201" y="697244"/>
              <a:ext cx="131257" cy="12119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12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4" name="Rectangle 289"/>
            <p:cNvSpPr/>
            <p:nvPr/>
          </p:nvSpPr>
          <p:spPr>
            <a:xfrm>
              <a:off x="276201" y="536289"/>
              <a:ext cx="131099" cy="1209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14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290"/>
            <p:cNvSpPr/>
            <p:nvPr/>
          </p:nvSpPr>
          <p:spPr>
            <a:xfrm>
              <a:off x="276201" y="375441"/>
              <a:ext cx="131099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16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291"/>
            <p:cNvSpPr/>
            <p:nvPr/>
          </p:nvSpPr>
          <p:spPr>
            <a:xfrm>
              <a:off x="276201" y="214323"/>
              <a:ext cx="131099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18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7" name="Rectangle 292"/>
            <p:cNvSpPr/>
            <p:nvPr/>
          </p:nvSpPr>
          <p:spPr>
            <a:xfrm>
              <a:off x="276201" y="53476"/>
              <a:ext cx="131099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8" name="Rectangle 293"/>
            <p:cNvSpPr/>
            <p:nvPr/>
          </p:nvSpPr>
          <p:spPr>
            <a:xfrm>
              <a:off x="520515" y="1779577"/>
              <a:ext cx="263616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2002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9" name="Rectangle 294"/>
            <p:cNvSpPr/>
            <p:nvPr/>
          </p:nvSpPr>
          <p:spPr>
            <a:xfrm>
              <a:off x="828135" y="1779577"/>
              <a:ext cx="263616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2003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0" name="Rectangle 295"/>
            <p:cNvSpPr/>
            <p:nvPr/>
          </p:nvSpPr>
          <p:spPr>
            <a:xfrm>
              <a:off x="1135501" y="1779577"/>
              <a:ext cx="263616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2004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1" name="Rectangle 296"/>
            <p:cNvSpPr/>
            <p:nvPr/>
          </p:nvSpPr>
          <p:spPr>
            <a:xfrm>
              <a:off x="1443140" y="1779577"/>
              <a:ext cx="263616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2005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2" name="Rectangle 297"/>
            <p:cNvSpPr/>
            <p:nvPr/>
          </p:nvSpPr>
          <p:spPr>
            <a:xfrm>
              <a:off x="1750486" y="1779577"/>
              <a:ext cx="263616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2006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3" name="Rectangle 298"/>
            <p:cNvSpPr/>
            <p:nvPr/>
          </p:nvSpPr>
          <p:spPr>
            <a:xfrm>
              <a:off x="2058126" y="1779577"/>
              <a:ext cx="263616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2007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4" name="Rectangle 299"/>
            <p:cNvSpPr/>
            <p:nvPr/>
          </p:nvSpPr>
          <p:spPr>
            <a:xfrm>
              <a:off x="2365570" y="1779577"/>
              <a:ext cx="263616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2008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5" name="Rectangle 300"/>
            <p:cNvSpPr/>
            <p:nvPr/>
          </p:nvSpPr>
          <p:spPr>
            <a:xfrm>
              <a:off x="2673111" y="1779577"/>
              <a:ext cx="263616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2009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6" name="Rectangle 301"/>
            <p:cNvSpPr/>
            <p:nvPr/>
          </p:nvSpPr>
          <p:spPr>
            <a:xfrm>
              <a:off x="2980556" y="1779577"/>
              <a:ext cx="263616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2010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7" name="Rectangle 302"/>
            <p:cNvSpPr/>
            <p:nvPr/>
          </p:nvSpPr>
          <p:spPr>
            <a:xfrm>
              <a:off x="3288195" y="1779577"/>
              <a:ext cx="263616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2011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8" name="Rectangle 303"/>
            <p:cNvSpPr/>
            <p:nvPr/>
          </p:nvSpPr>
          <p:spPr>
            <a:xfrm>
              <a:off x="3595541" y="1779577"/>
              <a:ext cx="263616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2012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9" name="Rectangle 304"/>
            <p:cNvSpPr/>
            <p:nvPr/>
          </p:nvSpPr>
          <p:spPr>
            <a:xfrm>
              <a:off x="3903180" y="1779577"/>
              <a:ext cx="263616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2013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0" name="Rectangle 305"/>
            <p:cNvSpPr/>
            <p:nvPr/>
          </p:nvSpPr>
          <p:spPr>
            <a:xfrm>
              <a:off x="4210820" y="1779577"/>
              <a:ext cx="263616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2014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1" name="Rectangle 306"/>
            <p:cNvSpPr/>
            <p:nvPr/>
          </p:nvSpPr>
          <p:spPr>
            <a:xfrm>
              <a:off x="4518166" y="1779577"/>
              <a:ext cx="263616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2015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" name="Rectangle 307"/>
            <p:cNvSpPr/>
            <p:nvPr/>
          </p:nvSpPr>
          <p:spPr>
            <a:xfrm>
              <a:off x="4825805" y="1779577"/>
              <a:ext cx="263616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2016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3" name="Rectangle 308"/>
            <p:cNvSpPr/>
            <p:nvPr/>
          </p:nvSpPr>
          <p:spPr>
            <a:xfrm>
              <a:off x="5133151" y="1779577"/>
              <a:ext cx="263616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2017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4" name="Rectangle 309"/>
            <p:cNvSpPr/>
            <p:nvPr/>
          </p:nvSpPr>
          <p:spPr>
            <a:xfrm>
              <a:off x="5440791" y="1779577"/>
              <a:ext cx="263616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2018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5" name="Rectangle 310"/>
            <p:cNvSpPr/>
            <p:nvPr/>
          </p:nvSpPr>
          <p:spPr>
            <a:xfrm>
              <a:off x="5748137" y="1779577"/>
              <a:ext cx="263616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2019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6" name="Rectangle 311"/>
            <p:cNvSpPr/>
            <p:nvPr/>
          </p:nvSpPr>
          <p:spPr>
            <a:xfrm>
              <a:off x="6055776" y="1779577"/>
              <a:ext cx="263616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2020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7" name="Shape 312"/>
            <p:cNvSpPr/>
            <p:nvPr/>
          </p:nvSpPr>
          <p:spPr>
            <a:xfrm>
              <a:off x="1785461" y="1328002"/>
              <a:ext cx="246190" cy="0"/>
            </a:xfrm>
            <a:custGeom>
              <a:avLst/>
              <a:gdLst/>
              <a:ahLst/>
              <a:cxnLst/>
              <a:rect l="0" t="0" r="0" b="0"/>
              <a:pathLst>
                <a:path w="246190">
                  <a:moveTo>
                    <a:pt x="0" y="0"/>
                  </a:moveTo>
                  <a:lnTo>
                    <a:pt x="246190" y="0"/>
                  </a:lnTo>
                </a:path>
              </a:pathLst>
            </a:custGeom>
            <a:ln w="19356" cap="rnd">
              <a:custDash>
                <a:ds d="457217" sp="609623"/>
                <a:ds d="1" sp="609623"/>
              </a:custDash>
              <a:round/>
            </a:ln>
          </p:spPr>
          <p:style>
            <a:lnRef idx="1">
              <a:srgbClr val="8EB4E3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88" name="Rectangle 313"/>
            <p:cNvSpPr/>
            <p:nvPr/>
          </p:nvSpPr>
          <p:spPr>
            <a:xfrm>
              <a:off x="2058614" y="1286656"/>
              <a:ext cx="318487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Males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9" name="Shape 314"/>
            <p:cNvSpPr/>
            <p:nvPr/>
          </p:nvSpPr>
          <p:spPr>
            <a:xfrm>
              <a:off x="2575612" y="1328002"/>
              <a:ext cx="246190" cy="0"/>
            </a:xfrm>
            <a:custGeom>
              <a:avLst/>
              <a:gdLst/>
              <a:ahLst/>
              <a:cxnLst/>
              <a:rect l="0" t="0" r="0" b="0"/>
              <a:pathLst>
                <a:path w="246190">
                  <a:moveTo>
                    <a:pt x="0" y="0"/>
                  </a:moveTo>
                  <a:lnTo>
                    <a:pt x="246190" y="0"/>
                  </a:lnTo>
                </a:path>
              </a:pathLst>
            </a:custGeom>
            <a:ln w="19356" cap="rnd">
              <a:round/>
            </a:ln>
          </p:spPr>
          <p:style>
            <a:lnRef idx="1">
              <a:srgbClr val="17375E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90" name="Rectangle 315"/>
            <p:cNvSpPr/>
            <p:nvPr/>
          </p:nvSpPr>
          <p:spPr>
            <a:xfrm>
              <a:off x="2849450" y="1286656"/>
              <a:ext cx="266463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Total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1" name="Shape 316"/>
            <p:cNvSpPr/>
            <p:nvPr/>
          </p:nvSpPr>
          <p:spPr>
            <a:xfrm>
              <a:off x="3327077" y="1328002"/>
              <a:ext cx="246189" cy="0"/>
            </a:xfrm>
            <a:custGeom>
              <a:avLst/>
              <a:gdLst/>
              <a:ahLst/>
              <a:cxnLst/>
              <a:rect l="0" t="0" r="0" b="0"/>
              <a:pathLst>
                <a:path w="246189">
                  <a:moveTo>
                    <a:pt x="0" y="0"/>
                  </a:moveTo>
                  <a:lnTo>
                    <a:pt x="246189" y="0"/>
                  </a:lnTo>
                </a:path>
              </a:pathLst>
            </a:custGeom>
            <a:ln w="19356" cap="rnd">
              <a:custDash>
                <a:ds d="304812" sp="304812"/>
              </a:custDash>
              <a:round/>
            </a:ln>
          </p:spPr>
          <p:style>
            <a:lnRef idx="1">
              <a:srgbClr val="558ED5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92" name="Rectangle 317"/>
            <p:cNvSpPr/>
            <p:nvPr/>
          </p:nvSpPr>
          <p:spPr>
            <a:xfrm>
              <a:off x="3601598" y="1286656"/>
              <a:ext cx="435477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Females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3" name="Shape 318"/>
            <p:cNvSpPr/>
            <p:nvPr/>
          </p:nvSpPr>
          <p:spPr>
            <a:xfrm>
              <a:off x="4300112" y="1301119"/>
              <a:ext cx="58617" cy="53766"/>
            </a:xfrm>
            <a:custGeom>
              <a:avLst/>
              <a:gdLst/>
              <a:ahLst/>
              <a:cxnLst/>
              <a:rect l="0" t="0" r="0" b="0"/>
              <a:pathLst>
                <a:path w="58617" h="53766">
                  <a:moveTo>
                    <a:pt x="29308" y="0"/>
                  </a:moveTo>
                  <a:cubicBezTo>
                    <a:pt x="45526" y="0"/>
                    <a:pt x="58617" y="12035"/>
                    <a:pt x="58617" y="26883"/>
                  </a:cubicBezTo>
                  <a:cubicBezTo>
                    <a:pt x="58617" y="41732"/>
                    <a:pt x="45526" y="53766"/>
                    <a:pt x="29308" y="53766"/>
                  </a:cubicBezTo>
                  <a:cubicBezTo>
                    <a:pt x="13091" y="53766"/>
                    <a:pt x="0" y="41732"/>
                    <a:pt x="0" y="26883"/>
                  </a:cubicBezTo>
                  <a:cubicBezTo>
                    <a:pt x="0" y="12035"/>
                    <a:pt x="13091" y="0"/>
                    <a:pt x="29308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064A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94" name="Shape 319"/>
            <p:cNvSpPr/>
            <p:nvPr/>
          </p:nvSpPr>
          <p:spPr>
            <a:xfrm>
              <a:off x="4300112" y="1301119"/>
              <a:ext cx="58617" cy="53766"/>
            </a:xfrm>
            <a:custGeom>
              <a:avLst/>
              <a:gdLst/>
              <a:ahLst/>
              <a:cxnLst/>
              <a:rect l="0" t="0" r="0" b="0"/>
              <a:pathLst>
                <a:path w="58617" h="53766">
                  <a:moveTo>
                    <a:pt x="58617" y="26883"/>
                  </a:moveTo>
                  <a:cubicBezTo>
                    <a:pt x="58617" y="41732"/>
                    <a:pt x="45526" y="53766"/>
                    <a:pt x="29308" y="53766"/>
                  </a:cubicBezTo>
                  <a:cubicBezTo>
                    <a:pt x="13091" y="53766"/>
                    <a:pt x="0" y="41732"/>
                    <a:pt x="0" y="26883"/>
                  </a:cubicBezTo>
                  <a:cubicBezTo>
                    <a:pt x="0" y="12035"/>
                    <a:pt x="13091" y="0"/>
                    <a:pt x="29308" y="0"/>
                  </a:cubicBezTo>
                  <a:cubicBezTo>
                    <a:pt x="45526" y="0"/>
                    <a:pt x="58617" y="12035"/>
                    <a:pt x="58617" y="26883"/>
                  </a:cubicBezTo>
                  <a:close/>
                </a:path>
              </a:pathLst>
            </a:custGeom>
            <a:ln w="6452" cap="flat">
              <a:round/>
            </a:ln>
          </p:spPr>
          <p:style>
            <a:lnRef idx="1">
              <a:srgbClr val="7D60A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95" name="Rectangle 320"/>
            <p:cNvSpPr/>
            <p:nvPr/>
          </p:nvSpPr>
          <p:spPr>
            <a:xfrm>
              <a:off x="4480163" y="1286656"/>
              <a:ext cx="339323" cy="120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Target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6" name="Shape 321"/>
            <p:cNvSpPr/>
            <p:nvPr/>
          </p:nvSpPr>
          <p:spPr>
            <a:xfrm>
              <a:off x="0" y="0"/>
              <a:ext cx="6470098" cy="2042009"/>
            </a:xfrm>
            <a:custGeom>
              <a:avLst/>
              <a:gdLst/>
              <a:ahLst/>
              <a:cxnLst/>
              <a:rect l="0" t="0" r="0" b="0"/>
              <a:pathLst>
                <a:path w="6470098" h="2042009">
                  <a:moveTo>
                    <a:pt x="0" y="2042009"/>
                  </a:moveTo>
                  <a:lnTo>
                    <a:pt x="6470098" y="2042009"/>
                  </a:lnTo>
                  <a:lnTo>
                    <a:pt x="6470098" y="0"/>
                  </a:lnTo>
                  <a:lnTo>
                    <a:pt x="0" y="0"/>
                  </a:lnTo>
                  <a:close/>
                </a:path>
              </a:pathLst>
            </a:custGeom>
            <a:ln w="6452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97" name="Rectangle 322"/>
            <p:cNvSpPr/>
            <p:nvPr/>
          </p:nvSpPr>
          <p:spPr>
            <a:xfrm>
              <a:off x="6474245" y="1931464"/>
              <a:ext cx="46741" cy="18758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sv-SE" sz="1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 </a:t>
              </a:r>
              <a:endParaRPr lang="sv-S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98" name="Rectangle 127"/>
          <p:cNvSpPr>
            <a:spLocks noChangeArrowheads="1"/>
          </p:cNvSpPr>
          <p:nvPr/>
        </p:nvSpPr>
        <p:spPr bwMode="auto">
          <a:xfrm>
            <a:off x="0" y="2628270"/>
            <a:ext cx="18473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sv-SE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37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11560" y="548680"/>
            <a:ext cx="784887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en-GB" sz="2800" dirty="0" smtClean="0"/>
          </a:p>
          <a:p>
            <a:pPr>
              <a:buFontTx/>
              <a:buChar char="-"/>
            </a:pPr>
            <a:endParaRPr lang="sv-SE" sz="2800" dirty="0" smtClean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Ilona Novak, Senior International Adviser, Västernorrland County Council</a:t>
            </a:r>
            <a:endParaRPr lang="sv-SE" dirty="0"/>
          </a:p>
        </p:txBody>
      </p:sp>
      <p:pic>
        <p:nvPicPr>
          <p:cNvPr id="5" name="Picture 2" descr="Logotyp_b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891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Bildobjekt 5" descr="LogoGB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88640"/>
            <a:ext cx="1828800" cy="984250"/>
          </a:xfrm>
          <a:prstGeom prst="rect">
            <a:avLst/>
          </a:prstGeom>
          <a:noFill/>
        </p:spPr>
      </p:pic>
      <p:sp>
        <p:nvSpPr>
          <p:cNvPr id="7" name="Rektangel 6"/>
          <p:cNvSpPr/>
          <p:nvPr/>
        </p:nvSpPr>
        <p:spPr>
          <a:xfrm>
            <a:off x="1187624" y="1196753"/>
            <a:ext cx="6480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/>
            </a:r>
            <a:br>
              <a:rPr lang="en-GB" sz="2400" dirty="0" smtClean="0"/>
            </a:br>
            <a:endParaRPr lang="sv-SE" sz="2400" dirty="0" smtClean="0"/>
          </a:p>
        </p:txBody>
      </p:sp>
      <p:sp>
        <p:nvSpPr>
          <p:cNvPr id="2" name="textruta 1"/>
          <p:cNvSpPr txBox="1"/>
          <p:nvPr/>
        </p:nvSpPr>
        <p:spPr>
          <a:xfrm>
            <a:off x="583416" y="892233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Migrant integration – </a:t>
            </a:r>
            <a:r>
              <a:rPr lang="en-US" sz="2000" dirty="0" smtClean="0"/>
              <a:t>utbildningsindikatorer för </a:t>
            </a:r>
            <a:r>
              <a:rPr lang="en-US" sz="2000" dirty="0"/>
              <a:t>2014 </a:t>
            </a:r>
            <a:endParaRPr lang="sv-SE" sz="2000" dirty="0"/>
          </a:p>
          <a:p>
            <a:r>
              <a:rPr lang="sv-SE" sz="2000" b="1" dirty="0"/>
              <a:t>Andel </a:t>
            </a:r>
            <a:r>
              <a:rPr lang="sv-SE" sz="2000" b="1" dirty="0" smtClean="0"/>
              <a:t>av unga som lämnar </a:t>
            </a:r>
            <a:r>
              <a:rPr lang="sv-SE" sz="2000" b="1" dirty="0"/>
              <a:t>skolan i förtid i EU </a:t>
            </a:r>
            <a:r>
              <a:rPr lang="sv-SE" sz="2000" b="1" dirty="0" smtClean="0"/>
              <a:t>är betydligt </a:t>
            </a:r>
            <a:r>
              <a:rPr lang="sv-SE" sz="2000" b="1" dirty="0"/>
              <a:t>högre för icke-EU-medborgare än för </a:t>
            </a:r>
            <a:r>
              <a:rPr lang="sv-SE" sz="2000" b="1" dirty="0" smtClean="0"/>
              <a:t>EU-medborgare</a:t>
            </a:r>
            <a:endParaRPr lang="sv-SE" sz="2000" dirty="0"/>
          </a:p>
        </p:txBody>
      </p:sp>
      <p:sp>
        <p:nvSpPr>
          <p:cNvPr id="8" name="Rectangle 68"/>
          <p:cNvSpPr>
            <a:spLocks noChangeArrowheads="1"/>
          </p:cNvSpPr>
          <p:nvPr/>
        </p:nvSpPr>
        <p:spPr bwMode="auto">
          <a:xfrm>
            <a:off x="-2105145" y="2003086"/>
            <a:ext cx="1272242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516982" tIns="45720" rIns="830001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v-SE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Selected migrant integration indicators on education in the EU, 2014 </a:t>
            </a:r>
            <a:r>
              <a:rPr kumimoji="0" lang="en-US" altLang="sv-SE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(% of relevant population) </a:t>
            </a:r>
            <a:endParaRPr kumimoji="0" lang="sv-SE" altLang="sv-SE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Arial" panose="020B0604020202020204" pitchFamily="34" charset="0"/>
            </a:endParaRPr>
          </a:p>
        </p:txBody>
      </p:sp>
      <p:grpSp>
        <p:nvGrpSpPr>
          <p:cNvPr id="9" name="Group 7309"/>
          <p:cNvGrpSpPr/>
          <p:nvPr/>
        </p:nvGrpSpPr>
        <p:grpSpPr>
          <a:xfrm>
            <a:off x="467545" y="2264696"/>
            <a:ext cx="8136904" cy="4091654"/>
            <a:chOff x="0" y="0"/>
            <a:chExt cx="6509580" cy="2941049"/>
          </a:xfrm>
        </p:grpSpPr>
        <p:sp>
          <p:nvSpPr>
            <p:cNvPr id="10" name="Shape 145"/>
            <p:cNvSpPr/>
            <p:nvPr/>
          </p:nvSpPr>
          <p:spPr>
            <a:xfrm>
              <a:off x="2886058" y="101751"/>
              <a:ext cx="0" cy="2577602"/>
            </a:xfrm>
            <a:custGeom>
              <a:avLst/>
              <a:gdLst/>
              <a:ahLst/>
              <a:cxnLst/>
              <a:rect l="0" t="0" r="0" b="0"/>
              <a:pathLst>
                <a:path h="2577602">
                  <a:moveTo>
                    <a:pt x="0" y="0"/>
                  </a:moveTo>
                  <a:lnTo>
                    <a:pt x="0" y="2577602"/>
                  </a:lnTo>
                </a:path>
              </a:pathLst>
            </a:custGeom>
            <a:ln w="6638" cap="flat">
              <a:round/>
            </a:ln>
          </p:spPr>
          <p:style>
            <a:lnRef idx="1">
              <a:srgbClr val="BFBFB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11" name="Shape 146"/>
            <p:cNvSpPr/>
            <p:nvPr/>
          </p:nvSpPr>
          <p:spPr>
            <a:xfrm>
              <a:off x="3484550" y="101751"/>
              <a:ext cx="0" cy="2577602"/>
            </a:xfrm>
            <a:custGeom>
              <a:avLst/>
              <a:gdLst/>
              <a:ahLst/>
              <a:cxnLst/>
              <a:rect l="0" t="0" r="0" b="0"/>
              <a:pathLst>
                <a:path h="2577602">
                  <a:moveTo>
                    <a:pt x="0" y="0"/>
                  </a:moveTo>
                  <a:lnTo>
                    <a:pt x="0" y="2577602"/>
                  </a:lnTo>
                </a:path>
              </a:pathLst>
            </a:custGeom>
            <a:ln w="6638" cap="flat">
              <a:round/>
            </a:ln>
          </p:spPr>
          <p:style>
            <a:lnRef idx="1">
              <a:srgbClr val="BFBFB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12" name="Shape 147"/>
            <p:cNvSpPr/>
            <p:nvPr/>
          </p:nvSpPr>
          <p:spPr>
            <a:xfrm>
              <a:off x="4083042" y="101751"/>
              <a:ext cx="0" cy="2577602"/>
            </a:xfrm>
            <a:custGeom>
              <a:avLst/>
              <a:gdLst/>
              <a:ahLst/>
              <a:cxnLst/>
              <a:rect l="0" t="0" r="0" b="0"/>
              <a:pathLst>
                <a:path h="2577602">
                  <a:moveTo>
                    <a:pt x="0" y="0"/>
                  </a:moveTo>
                  <a:lnTo>
                    <a:pt x="0" y="2577602"/>
                  </a:lnTo>
                </a:path>
              </a:pathLst>
            </a:custGeom>
            <a:ln w="6638" cap="flat">
              <a:round/>
            </a:ln>
          </p:spPr>
          <p:style>
            <a:lnRef idx="1">
              <a:srgbClr val="BFBFB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13" name="Shape 148"/>
            <p:cNvSpPr/>
            <p:nvPr/>
          </p:nvSpPr>
          <p:spPr>
            <a:xfrm>
              <a:off x="4681533" y="101751"/>
              <a:ext cx="0" cy="2577602"/>
            </a:xfrm>
            <a:custGeom>
              <a:avLst/>
              <a:gdLst/>
              <a:ahLst/>
              <a:cxnLst/>
              <a:rect l="0" t="0" r="0" b="0"/>
              <a:pathLst>
                <a:path h="2577602">
                  <a:moveTo>
                    <a:pt x="0" y="0"/>
                  </a:moveTo>
                  <a:lnTo>
                    <a:pt x="0" y="2577602"/>
                  </a:lnTo>
                </a:path>
              </a:pathLst>
            </a:custGeom>
            <a:ln w="6638" cap="flat">
              <a:round/>
            </a:ln>
          </p:spPr>
          <p:style>
            <a:lnRef idx="1">
              <a:srgbClr val="BFBFB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14" name="Shape 9258"/>
            <p:cNvSpPr/>
            <p:nvPr/>
          </p:nvSpPr>
          <p:spPr>
            <a:xfrm>
              <a:off x="2287567" y="2345264"/>
              <a:ext cx="610683" cy="191382"/>
            </a:xfrm>
            <a:custGeom>
              <a:avLst/>
              <a:gdLst/>
              <a:ahLst/>
              <a:cxnLst/>
              <a:rect l="0" t="0" r="0" b="0"/>
              <a:pathLst>
                <a:path w="610683" h="191382">
                  <a:moveTo>
                    <a:pt x="0" y="0"/>
                  </a:moveTo>
                  <a:lnTo>
                    <a:pt x="610683" y="0"/>
                  </a:lnTo>
                  <a:lnTo>
                    <a:pt x="610683" y="191382"/>
                  </a:lnTo>
                  <a:lnTo>
                    <a:pt x="0" y="191382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58ED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15" name="Shape 9259"/>
            <p:cNvSpPr/>
            <p:nvPr/>
          </p:nvSpPr>
          <p:spPr>
            <a:xfrm>
              <a:off x="2287567" y="1485676"/>
              <a:ext cx="718190" cy="191382"/>
            </a:xfrm>
            <a:custGeom>
              <a:avLst/>
              <a:gdLst/>
              <a:ahLst/>
              <a:cxnLst/>
              <a:rect l="0" t="0" r="0" b="0"/>
              <a:pathLst>
                <a:path w="718190" h="191382">
                  <a:moveTo>
                    <a:pt x="0" y="0"/>
                  </a:moveTo>
                  <a:lnTo>
                    <a:pt x="718190" y="0"/>
                  </a:lnTo>
                  <a:lnTo>
                    <a:pt x="718190" y="191382"/>
                  </a:lnTo>
                  <a:lnTo>
                    <a:pt x="0" y="191382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58ED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16" name="Shape 9260"/>
            <p:cNvSpPr/>
            <p:nvPr/>
          </p:nvSpPr>
          <p:spPr>
            <a:xfrm>
              <a:off x="2287567" y="626116"/>
              <a:ext cx="2304192" cy="191382"/>
            </a:xfrm>
            <a:custGeom>
              <a:avLst/>
              <a:gdLst/>
              <a:ahLst/>
              <a:cxnLst/>
              <a:rect l="0" t="0" r="0" b="0"/>
              <a:pathLst>
                <a:path w="2304192" h="191382">
                  <a:moveTo>
                    <a:pt x="0" y="0"/>
                  </a:moveTo>
                  <a:lnTo>
                    <a:pt x="2304192" y="0"/>
                  </a:lnTo>
                  <a:lnTo>
                    <a:pt x="2304192" y="191382"/>
                  </a:lnTo>
                  <a:lnTo>
                    <a:pt x="0" y="191382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58ED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17" name="Shape 9261"/>
            <p:cNvSpPr/>
            <p:nvPr/>
          </p:nvSpPr>
          <p:spPr>
            <a:xfrm>
              <a:off x="2287567" y="2154988"/>
              <a:ext cx="1149326" cy="190276"/>
            </a:xfrm>
            <a:custGeom>
              <a:avLst/>
              <a:gdLst/>
              <a:ahLst/>
              <a:cxnLst/>
              <a:rect l="0" t="0" r="0" b="0"/>
              <a:pathLst>
                <a:path w="1149326" h="190276">
                  <a:moveTo>
                    <a:pt x="0" y="0"/>
                  </a:moveTo>
                  <a:lnTo>
                    <a:pt x="1149326" y="0"/>
                  </a:lnTo>
                  <a:lnTo>
                    <a:pt x="1149326" y="190276"/>
                  </a:lnTo>
                  <a:lnTo>
                    <a:pt x="0" y="190276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6D9F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18" name="Shape 9262"/>
            <p:cNvSpPr/>
            <p:nvPr/>
          </p:nvSpPr>
          <p:spPr>
            <a:xfrm>
              <a:off x="2287567" y="1295400"/>
              <a:ext cx="927662" cy="190276"/>
            </a:xfrm>
            <a:custGeom>
              <a:avLst/>
              <a:gdLst/>
              <a:ahLst/>
              <a:cxnLst/>
              <a:rect l="0" t="0" r="0" b="0"/>
              <a:pathLst>
                <a:path w="927662" h="190276">
                  <a:moveTo>
                    <a:pt x="0" y="0"/>
                  </a:moveTo>
                  <a:lnTo>
                    <a:pt x="927662" y="0"/>
                  </a:lnTo>
                  <a:lnTo>
                    <a:pt x="927662" y="190276"/>
                  </a:lnTo>
                  <a:lnTo>
                    <a:pt x="0" y="190276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6D9F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19" name="Shape 9263"/>
            <p:cNvSpPr/>
            <p:nvPr/>
          </p:nvSpPr>
          <p:spPr>
            <a:xfrm>
              <a:off x="2287567" y="435840"/>
              <a:ext cx="2351850" cy="190276"/>
            </a:xfrm>
            <a:custGeom>
              <a:avLst/>
              <a:gdLst/>
              <a:ahLst/>
              <a:cxnLst/>
              <a:rect l="0" t="0" r="0" b="0"/>
              <a:pathLst>
                <a:path w="2351850" h="190276">
                  <a:moveTo>
                    <a:pt x="0" y="0"/>
                  </a:moveTo>
                  <a:lnTo>
                    <a:pt x="2351850" y="0"/>
                  </a:lnTo>
                  <a:lnTo>
                    <a:pt x="2351850" y="190276"/>
                  </a:lnTo>
                  <a:lnTo>
                    <a:pt x="0" y="190276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6D9F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0" name="Shape 9264"/>
            <p:cNvSpPr/>
            <p:nvPr/>
          </p:nvSpPr>
          <p:spPr>
            <a:xfrm>
              <a:off x="2287567" y="1963578"/>
              <a:ext cx="1526153" cy="191410"/>
            </a:xfrm>
            <a:custGeom>
              <a:avLst/>
              <a:gdLst/>
              <a:ahLst/>
              <a:cxnLst/>
              <a:rect l="0" t="0" r="0" b="0"/>
              <a:pathLst>
                <a:path w="1526153" h="191410">
                  <a:moveTo>
                    <a:pt x="0" y="0"/>
                  </a:moveTo>
                  <a:lnTo>
                    <a:pt x="1526153" y="0"/>
                  </a:lnTo>
                  <a:lnTo>
                    <a:pt x="1526153" y="191410"/>
                  </a:lnTo>
                  <a:lnTo>
                    <a:pt x="0" y="191410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7375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1" name="Shape 9265"/>
            <p:cNvSpPr/>
            <p:nvPr/>
          </p:nvSpPr>
          <p:spPr>
            <a:xfrm>
              <a:off x="2287567" y="1104018"/>
              <a:ext cx="1233558" cy="191382"/>
            </a:xfrm>
            <a:custGeom>
              <a:avLst/>
              <a:gdLst/>
              <a:ahLst/>
              <a:cxnLst/>
              <a:rect l="0" t="0" r="0" b="0"/>
              <a:pathLst>
                <a:path w="1233558" h="191382">
                  <a:moveTo>
                    <a:pt x="0" y="0"/>
                  </a:moveTo>
                  <a:lnTo>
                    <a:pt x="1233558" y="0"/>
                  </a:lnTo>
                  <a:lnTo>
                    <a:pt x="1233558" y="191382"/>
                  </a:lnTo>
                  <a:lnTo>
                    <a:pt x="0" y="191382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7375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2" name="Shape 9266"/>
            <p:cNvSpPr/>
            <p:nvPr/>
          </p:nvSpPr>
          <p:spPr>
            <a:xfrm>
              <a:off x="2287567" y="244458"/>
              <a:ext cx="1807666" cy="191382"/>
            </a:xfrm>
            <a:custGeom>
              <a:avLst/>
              <a:gdLst/>
              <a:ahLst/>
              <a:cxnLst/>
              <a:rect l="0" t="0" r="0" b="0"/>
              <a:pathLst>
                <a:path w="1807666" h="191382">
                  <a:moveTo>
                    <a:pt x="0" y="0"/>
                  </a:moveTo>
                  <a:lnTo>
                    <a:pt x="1807666" y="0"/>
                  </a:lnTo>
                  <a:lnTo>
                    <a:pt x="1807666" y="191382"/>
                  </a:lnTo>
                  <a:lnTo>
                    <a:pt x="0" y="191382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7375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3" name="Shape 158"/>
            <p:cNvSpPr/>
            <p:nvPr/>
          </p:nvSpPr>
          <p:spPr>
            <a:xfrm>
              <a:off x="2287567" y="2679353"/>
              <a:ext cx="2393966" cy="0"/>
            </a:xfrm>
            <a:custGeom>
              <a:avLst/>
              <a:gdLst/>
              <a:ahLst/>
              <a:cxnLst/>
              <a:rect l="0" t="0" r="0" b="0"/>
              <a:pathLst>
                <a:path w="2393966">
                  <a:moveTo>
                    <a:pt x="0" y="0"/>
                  </a:moveTo>
                  <a:lnTo>
                    <a:pt x="2393966" y="0"/>
                  </a:lnTo>
                </a:path>
              </a:pathLst>
            </a:custGeom>
            <a:ln w="6638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4" name="Shape 159"/>
            <p:cNvSpPr/>
            <p:nvPr/>
          </p:nvSpPr>
          <p:spPr>
            <a:xfrm>
              <a:off x="2287567" y="2679353"/>
              <a:ext cx="0" cy="29869"/>
            </a:xfrm>
            <a:custGeom>
              <a:avLst/>
              <a:gdLst/>
              <a:ahLst/>
              <a:cxnLst/>
              <a:rect l="0" t="0" r="0" b="0"/>
              <a:pathLst>
                <a:path h="29869">
                  <a:moveTo>
                    <a:pt x="0" y="0"/>
                  </a:moveTo>
                  <a:lnTo>
                    <a:pt x="0" y="29869"/>
                  </a:lnTo>
                </a:path>
              </a:pathLst>
            </a:custGeom>
            <a:ln w="6638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5" name="Shape 160"/>
            <p:cNvSpPr/>
            <p:nvPr/>
          </p:nvSpPr>
          <p:spPr>
            <a:xfrm>
              <a:off x="2886058" y="2679353"/>
              <a:ext cx="0" cy="29869"/>
            </a:xfrm>
            <a:custGeom>
              <a:avLst/>
              <a:gdLst/>
              <a:ahLst/>
              <a:cxnLst/>
              <a:rect l="0" t="0" r="0" b="0"/>
              <a:pathLst>
                <a:path h="29869">
                  <a:moveTo>
                    <a:pt x="0" y="0"/>
                  </a:moveTo>
                  <a:lnTo>
                    <a:pt x="0" y="29869"/>
                  </a:lnTo>
                </a:path>
              </a:pathLst>
            </a:custGeom>
            <a:ln w="6638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6" name="Shape 161"/>
            <p:cNvSpPr/>
            <p:nvPr/>
          </p:nvSpPr>
          <p:spPr>
            <a:xfrm>
              <a:off x="3484550" y="2679353"/>
              <a:ext cx="0" cy="29869"/>
            </a:xfrm>
            <a:custGeom>
              <a:avLst/>
              <a:gdLst/>
              <a:ahLst/>
              <a:cxnLst/>
              <a:rect l="0" t="0" r="0" b="0"/>
              <a:pathLst>
                <a:path h="29869">
                  <a:moveTo>
                    <a:pt x="0" y="0"/>
                  </a:moveTo>
                  <a:lnTo>
                    <a:pt x="0" y="29869"/>
                  </a:lnTo>
                </a:path>
              </a:pathLst>
            </a:custGeom>
            <a:ln w="6638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7" name="Shape 162"/>
            <p:cNvSpPr/>
            <p:nvPr/>
          </p:nvSpPr>
          <p:spPr>
            <a:xfrm>
              <a:off x="4083042" y="2679353"/>
              <a:ext cx="0" cy="29869"/>
            </a:xfrm>
            <a:custGeom>
              <a:avLst/>
              <a:gdLst/>
              <a:ahLst/>
              <a:cxnLst/>
              <a:rect l="0" t="0" r="0" b="0"/>
              <a:pathLst>
                <a:path h="29869">
                  <a:moveTo>
                    <a:pt x="0" y="0"/>
                  </a:moveTo>
                  <a:lnTo>
                    <a:pt x="0" y="29869"/>
                  </a:lnTo>
                </a:path>
              </a:pathLst>
            </a:custGeom>
            <a:ln w="6638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8" name="Shape 163"/>
            <p:cNvSpPr/>
            <p:nvPr/>
          </p:nvSpPr>
          <p:spPr>
            <a:xfrm>
              <a:off x="4681533" y="2679353"/>
              <a:ext cx="0" cy="29869"/>
            </a:xfrm>
            <a:custGeom>
              <a:avLst/>
              <a:gdLst/>
              <a:ahLst/>
              <a:cxnLst/>
              <a:rect l="0" t="0" r="0" b="0"/>
              <a:pathLst>
                <a:path h="29869">
                  <a:moveTo>
                    <a:pt x="0" y="0"/>
                  </a:moveTo>
                  <a:lnTo>
                    <a:pt x="0" y="29869"/>
                  </a:lnTo>
                </a:path>
              </a:pathLst>
            </a:custGeom>
            <a:ln w="6638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29" name="Shape 164"/>
            <p:cNvSpPr/>
            <p:nvPr/>
          </p:nvSpPr>
          <p:spPr>
            <a:xfrm>
              <a:off x="2287567" y="101751"/>
              <a:ext cx="0" cy="2577602"/>
            </a:xfrm>
            <a:custGeom>
              <a:avLst/>
              <a:gdLst/>
              <a:ahLst/>
              <a:cxnLst/>
              <a:rect l="0" t="0" r="0" b="0"/>
              <a:pathLst>
                <a:path h="2577602">
                  <a:moveTo>
                    <a:pt x="0" y="2577602"/>
                  </a:moveTo>
                  <a:lnTo>
                    <a:pt x="0" y="0"/>
                  </a:lnTo>
                </a:path>
              </a:pathLst>
            </a:custGeom>
            <a:ln w="6638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30" name="Shape 165"/>
            <p:cNvSpPr/>
            <p:nvPr/>
          </p:nvSpPr>
          <p:spPr>
            <a:xfrm>
              <a:off x="2258751" y="2679353"/>
              <a:ext cx="28816" cy="0"/>
            </a:xfrm>
            <a:custGeom>
              <a:avLst/>
              <a:gdLst/>
              <a:ahLst/>
              <a:cxnLst/>
              <a:rect l="0" t="0" r="0" b="0"/>
              <a:pathLst>
                <a:path w="28816">
                  <a:moveTo>
                    <a:pt x="0" y="0"/>
                  </a:moveTo>
                  <a:lnTo>
                    <a:pt x="28816" y="0"/>
                  </a:lnTo>
                </a:path>
              </a:pathLst>
            </a:custGeom>
            <a:ln w="6638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31" name="Shape 166"/>
            <p:cNvSpPr/>
            <p:nvPr/>
          </p:nvSpPr>
          <p:spPr>
            <a:xfrm>
              <a:off x="2258751" y="1820871"/>
              <a:ext cx="28816" cy="0"/>
            </a:xfrm>
            <a:custGeom>
              <a:avLst/>
              <a:gdLst/>
              <a:ahLst/>
              <a:cxnLst/>
              <a:rect l="0" t="0" r="0" b="0"/>
              <a:pathLst>
                <a:path w="28816">
                  <a:moveTo>
                    <a:pt x="0" y="0"/>
                  </a:moveTo>
                  <a:lnTo>
                    <a:pt x="28816" y="0"/>
                  </a:lnTo>
                </a:path>
              </a:pathLst>
            </a:custGeom>
            <a:ln w="6638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32" name="Shape 167"/>
            <p:cNvSpPr/>
            <p:nvPr/>
          </p:nvSpPr>
          <p:spPr>
            <a:xfrm>
              <a:off x="2258751" y="961311"/>
              <a:ext cx="28816" cy="0"/>
            </a:xfrm>
            <a:custGeom>
              <a:avLst/>
              <a:gdLst/>
              <a:ahLst/>
              <a:cxnLst/>
              <a:rect l="0" t="0" r="0" b="0"/>
              <a:pathLst>
                <a:path w="28816">
                  <a:moveTo>
                    <a:pt x="0" y="0"/>
                  </a:moveTo>
                  <a:lnTo>
                    <a:pt x="28816" y="0"/>
                  </a:lnTo>
                </a:path>
              </a:pathLst>
            </a:custGeom>
            <a:ln w="6638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33" name="Shape 168"/>
            <p:cNvSpPr/>
            <p:nvPr/>
          </p:nvSpPr>
          <p:spPr>
            <a:xfrm>
              <a:off x="2258751" y="101751"/>
              <a:ext cx="28816" cy="0"/>
            </a:xfrm>
            <a:custGeom>
              <a:avLst/>
              <a:gdLst/>
              <a:ahLst/>
              <a:cxnLst/>
              <a:rect l="0" t="0" r="0" b="0"/>
              <a:pathLst>
                <a:path w="28816">
                  <a:moveTo>
                    <a:pt x="0" y="0"/>
                  </a:moveTo>
                  <a:lnTo>
                    <a:pt x="28816" y="0"/>
                  </a:lnTo>
                </a:path>
              </a:pathLst>
            </a:custGeom>
            <a:ln w="6638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34" name="Rectangle 6358"/>
            <p:cNvSpPr/>
            <p:nvPr/>
          </p:nvSpPr>
          <p:spPr>
            <a:xfrm>
              <a:off x="2955421" y="2404725"/>
              <a:ext cx="216922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10.2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35" name="Rectangle 6359"/>
            <p:cNvSpPr/>
            <p:nvPr/>
          </p:nvSpPr>
          <p:spPr>
            <a:xfrm>
              <a:off x="3118520" y="2404725"/>
              <a:ext cx="87478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%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36" name="Rectangle 6352"/>
            <p:cNvSpPr/>
            <p:nvPr/>
          </p:nvSpPr>
          <p:spPr>
            <a:xfrm>
              <a:off x="3063205" y="1544676"/>
              <a:ext cx="216922" cy="1243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12.0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37" name="Rectangle 6353"/>
            <p:cNvSpPr/>
            <p:nvPr/>
          </p:nvSpPr>
          <p:spPr>
            <a:xfrm>
              <a:off x="3226304" y="1544676"/>
              <a:ext cx="87478" cy="1243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%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38" name="Rectangle 6343"/>
            <p:cNvSpPr/>
            <p:nvPr/>
          </p:nvSpPr>
          <p:spPr>
            <a:xfrm>
              <a:off x="4649577" y="684932"/>
              <a:ext cx="216922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38.5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39" name="Rectangle 6344"/>
            <p:cNvSpPr/>
            <p:nvPr/>
          </p:nvSpPr>
          <p:spPr>
            <a:xfrm>
              <a:off x="4812675" y="684932"/>
              <a:ext cx="87478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%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40" name="Rectangle 6356"/>
            <p:cNvSpPr/>
            <p:nvPr/>
          </p:nvSpPr>
          <p:spPr>
            <a:xfrm>
              <a:off x="3494340" y="2213564"/>
              <a:ext cx="216922" cy="1243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19.2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41" name="Rectangle 6357"/>
            <p:cNvSpPr/>
            <p:nvPr/>
          </p:nvSpPr>
          <p:spPr>
            <a:xfrm>
              <a:off x="3657439" y="2213564"/>
              <a:ext cx="87478" cy="1243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%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42" name="Rectangle 6347"/>
            <p:cNvSpPr/>
            <p:nvPr/>
          </p:nvSpPr>
          <p:spPr>
            <a:xfrm>
              <a:off x="3272862" y="1353755"/>
              <a:ext cx="216922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15.5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43" name="Rectangle 6348"/>
            <p:cNvSpPr/>
            <p:nvPr/>
          </p:nvSpPr>
          <p:spPr>
            <a:xfrm>
              <a:off x="3435961" y="1353755"/>
              <a:ext cx="87478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%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44" name="Rectangle 6341"/>
            <p:cNvSpPr/>
            <p:nvPr/>
          </p:nvSpPr>
          <p:spPr>
            <a:xfrm>
              <a:off x="4697511" y="494010"/>
              <a:ext cx="216922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39.3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45" name="Rectangle 6342"/>
            <p:cNvSpPr/>
            <p:nvPr/>
          </p:nvSpPr>
          <p:spPr>
            <a:xfrm>
              <a:off x="4860610" y="494010"/>
              <a:ext cx="87478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%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46" name="Rectangle 6354"/>
            <p:cNvSpPr/>
            <p:nvPr/>
          </p:nvSpPr>
          <p:spPr>
            <a:xfrm>
              <a:off x="3871353" y="2022403"/>
              <a:ext cx="216922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25.5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47" name="Rectangle 6355"/>
            <p:cNvSpPr/>
            <p:nvPr/>
          </p:nvSpPr>
          <p:spPr>
            <a:xfrm>
              <a:off x="4034452" y="2022403"/>
              <a:ext cx="87478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%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48" name="Rectangle 6346"/>
            <p:cNvSpPr/>
            <p:nvPr/>
          </p:nvSpPr>
          <p:spPr>
            <a:xfrm>
              <a:off x="3741209" y="1162649"/>
              <a:ext cx="87478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%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49" name="Rectangle 6345"/>
            <p:cNvSpPr/>
            <p:nvPr/>
          </p:nvSpPr>
          <p:spPr>
            <a:xfrm>
              <a:off x="3578110" y="1162649"/>
              <a:ext cx="216922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20.6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50" name="Rectangle 6339"/>
            <p:cNvSpPr/>
            <p:nvPr/>
          </p:nvSpPr>
          <p:spPr>
            <a:xfrm>
              <a:off x="4152681" y="302813"/>
              <a:ext cx="216922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30.2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51" name="Rectangle 6340"/>
            <p:cNvSpPr/>
            <p:nvPr/>
          </p:nvSpPr>
          <p:spPr>
            <a:xfrm>
              <a:off x="4315780" y="302813"/>
              <a:ext cx="87478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%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52" name="Rectangle 6360"/>
            <p:cNvSpPr/>
            <p:nvPr/>
          </p:nvSpPr>
          <p:spPr>
            <a:xfrm>
              <a:off x="2231967" y="2758281"/>
              <a:ext cx="62030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0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53" name="Rectangle 6361"/>
            <p:cNvSpPr/>
            <p:nvPr/>
          </p:nvSpPr>
          <p:spPr>
            <a:xfrm>
              <a:off x="2278516" y="2758281"/>
              <a:ext cx="87478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%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54" name="Rectangle 6362"/>
            <p:cNvSpPr/>
            <p:nvPr/>
          </p:nvSpPr>
          <p:spPr>
            <a:xfrm>
              <a:off x="2807183" y="2758281"/>
              <a:ext cx="124060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10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55" name="Rectangle 6363"/>
            <p:cNvSpPr/>
            <p:nvPr/>
          </p:nvSpPr>
          <p:spPr>
            <a:xfrm>
              <a:off x="2901289" y="2758281"/>
              <a:ext cx="87478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%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56" name="Rectangle 6364"/>
            <p:cNvSpPr/>
            <p:nvPr/>
          </p:nvSpPr>
          <p:spPr>
            <a:xfrm>
              <a:off x="3405860" y="2758281"/>
              <a:ext cx="124060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57" name="Rectangle 6365"/>
            <p:cNvSpPr/>
            <p:nvPr/>
          </p:nvSpPr>
          <p:spPr>
            <a:xfrm>
              <a:off x="3499966" y="2758281"/>
              <a:ext cx="87478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%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58" name="Rectangle 6366"/>
            <p:cNvSpPr/>
            <p:nvPr/>
          </p:nvSpPr>
          <p:spPr>
            <a:xfrm>
              <a:off x="4004351" y="2758281"/>
              <a:ext cx="124060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30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59" name="Rectangle 6367"/>
            <p:cNvSpPr/>
            <p:nvPr/>
          </p:nvSpPr>
          <p:spPr>
            <a:xfrm>
              <a:off x="4098457" y="2758281"/>
              <a:ext cx="87478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%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60" name="Rectangle 6368"/>
            <p:cNvSpPr/>
            <p:nvPr/>
          </p:nvSpPr>
          <p:spPr>
            <a:xfrm>
              <a:off x="4603027" y="2758281"/>
              <a:ext cx="124060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40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61" name="Rectangle 6369"/>
            <p:cNvSpPr/>
            <p:nvPr/>
          </p:nvSpPr>
          <p:spPr>
            <a:xfrm>
              <a:off x="4697133" y="2758281"/>
              <a:ext cx="87478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%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62" name="Rectangle 183"/>
            <p:cNvSpPr/>
            <p:nvPr/>
          </p:nvSpPr>
          <p:spPr>
            <a:xfrm>
              <a:off x="541081" y="2208475"/>
              <a:ext cx="2207510" cy="1243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Early school leavers (population aged 18-24)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63" name="Rectangle 184"/>
            <p:cNvSpPr/>
            <p:nvPr/>
          </p:nvSpPr>
          <p:spPr>
            <a:xfrm>
              <a:off x="276858" y="1292284"/>
              <a:ext cx="2558557" cy="1246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Neither in employment nor in education or training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64" name="Rectangle 6351"/>
            <p:cNvSpPr/>
            <p:nvPr/>
          </p:nvSpPr>
          <p:spPr>
            <a:xfrm>
              <a:off x="815954" y="1405122"/>
              <a:ext cx="841937" cy="1246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population aged 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65" name="Rectangle 6350"/>
            <p:cNvSpPr/>
            <p:nvPr/>
          </p:nvSpPr>
          <p:spPr>
            <a:xfrm>
              <a:off x="1448067" y="1405122"/>
              <a:ext cx="324633" cy="1246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15-24)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66" name="Rectangle 6349"/>
            <p:cNvSpPr/>
            <p:nvPr/>
          </p:nvSpPr>
          <p:spPr>
            <a:xfrm>
              <a:off x="788014" y="1405122"/>
              <a:ext cx="37161" cy="1246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67" name="Rectangle 186"/>
            <p:cNvSpPr/>
            <p:nvPr/>
          </p:nvSpPr>
          <p:spPr>
            <a:xfrm>
              <a:off x="60292" y="488941"/>
              <a:ext cx="2818756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Tertiary educational attainment (population aged 30-34)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68" name="Shape 9267"/>
            <p:cNvSpPr/>
            <p:nvPr/>
          </p:nvSpPr>
          <p:spPr>
            <a:xfrm>
              <a:off x="4909847" y="1263318"/>
              <a:ext cx="49874" cy="50888"/>
            </a:xfrm>
            <a:custGeom>
              <a:avLst/>
              <a:gdLst/>
              <a:ahLst/>
              <a:cxnLst/>
              <a:rect l="0" t="0" r="0" b="0"/>
              <a:pathLst>
                <a:path w="49874" h="50888">
                  <a:moveTo>
                    <a:pt x="0" y="0"/>
                  </a:moveTo>
                  <a:lnTo>
                    <a:pt x="49874" y="0"/>
                  </a:lnTo>
                  <a:lnTo>
                    <a:pt x="49874" y="50888"/>
                  </a:lnTo>
                  <a:lnTo>
                    <a:pt x="0" y="50888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7375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69" name="Rectangle 188"/>
            <p:cNvSpPr/>
            <p:nvPr/>
          </p:nvSpPr>
          <p:spPr>
            <a:xfrm>
              <a:off x="4983180" y="1246725"/>
              <a:ext cx="784001" cy="1243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1100" baseline="300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Non-EU citizens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70" name="Shape 9268"/>
            <p:cNvSpPr/>
            <p:nvPr/>
          </p:nvSpPr>
          <p:spPr>
            <a:xfrm>
              <a:off x="4909847" y="1430363"/>
              <a:ext cx="49874" cy="50888"/>
            </a:xfrm>
            <a:custGeom>
              <a:avLst/>
              <a:gdLst/>
              <a:ahLst/>
              <a:cxnLst/>
              <a:rect l="0" t="0" r="0" b="0"/>
              <a:pathLst>
                <a:path w="49874" h="50888">
                  <a:moveTo>
                    <a:pt x="0" y="0"/>
                  </a:moveTo>
                  <a:lnTo>
                    <a:pt x="49874" y="0"/>
                  </a:lnTo>
                  <a:lnTo>
                    <a:pt x="49874" y="50888"/>
                  </a:lnTo>
                  <a:lnTo>
                    <a:pt x="0" y="50888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6D9F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71" name="Rectangle 190"/>
            <p:cNvSpPr/>
            <p:nvPr/>
          </p:nvSpPr>
          <p:spPr>
            <a:xfrm>
              <a:off x="4983180" y="1413493"/>
              <a:ext cx="1852458" cy="1243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Citizens of another EU Member State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72" name="Shape 9269"/>
            <p:cNvSpPr/>
            <p:nvPr/>
          </p:nvSpPr>
          <p:spPr>
            <a:xfrm>
              <a:off x="4909847" y="1596301"/>
              <a:ext cx="49874" cy="50888"/>
            </a:xfrm>
            <a:custGeom>
              <a:avLst/>
              <a:gdLst/>
              <a:ahLst/>
              <a:cxnLst/>
              <a:rect l="0" t="0" r="0" b="0"/>
              <a:pathLst>
                <a:path w="49874" h="50888">
                  <a:moveTo>
                    <a:pt x="0" y="0"/>
                  </a:moveTo>
                  <a:lnTo>
                    <a:pt x="49874" y="0"/>
                  </a:lnTo>
                  <a:lnTo>
                    <a:pt x="49874" y="50888"/>
                  </a:lnTo>
                  <a:lnTo>
                    <a:pt x="0" y="50888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58ED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73" name="Rectangle 192"/>
            <p:cNvSpPr/>
            <p:nvPr/>
          </p:nvSpPr>
          <p:spPr>
            <a:xfrm>
              <a:off x="4983180" y="1580076"/>
              <a:ext cx="471893" cy="1243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7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Nationals</a:t>
              </a:r>
              <a:endParaRPr lang="sv-SE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74" name="Shape 193"/>
            <p:cNvSpPr/>
            <p:nvPr/>
          </p:nvSpPr>
          <p:spPr>
            <a:xfrm>
              <a:off x="0" y="0"/>
              <a:ext cx="6470357" cy="2910557"/>
            </a:xfrm>
            <a:custGeom>
              <a:avLst/>
              <a:gdLst/>
              <a:ahLst/>
              <a:cxnLst/>
              <a:rect l="0" t="0" r="0" b="0"/>
              <a:pathLst>
                <a:path w="6470357" h="2910557">
                  <a:moveTo>
                    <a:pt x="0" y="2910557"/>
                  </a:moveTo>
                  <a:lnTo>
                    <a:pt x="6470357" y="2910557"/>
                  </a:lnTo>
                  <a:lnTo>
                    <a:pt x="6470357" y="0"/>
                  </a:lnTo>
                  <a:lnTo>
                    <a:pt x="0" y="0"/>
                  </a:lnTo>
                  <a:close/>
                </a:path>
              </a:pathLst>
            </a:custGeom>
            <a:ln w="6638" cap="flat">
              <a:round/>
            </a:ln>
          </p:spPr>
          <p:style>
            <a:lnRef idx="1">
              <a:srgbClr val="868686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sv-SE" dirty="0"/>
            </a:p>
          </p:txBody>
        </p:sp>
        <p:sp>
          <p:nvSpPr>
            <p:cNvPr id="75" name="Rectangle 194"/>
            <p:cNvSpPr/>
            <p:nvPr/>
          </p:nvSpPr>
          <p:spPr>
            <a:xfrm>
              <a:off x="6474437" y="2800011"/>
              <a:ext cx="46741" cy="18758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4889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sv-SE" sz="1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</a:t>
              </a:r>
            </a:p>
          </p:txBody>
        </p:sp>
      </p:grpSp>
      <p:sp>
        <p:nvSpPr>
          <p:cNvPr id="76" name="Rectangle 107"/>
          <p:cNvSpPr>
            <a:spLocks noChangeArrowheads="1"/>
          </p:cNvSpPr>
          <p:nvPr/>
        </p:nvSpPr>
        <p:spPr bwMode="auto">
          <a:xfrm>
            <a:off x="187067" y="578361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kumimoji="0" lang="sv-SE" alt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3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11560" y="548680"/>
            <a:ext cx="784887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en-GB" sz="2800" dirty="0" smtClean="0"/>
          </a:p>
          <a:p>
            <a:pPr>
              <a:buFontTx/>
              <a:buChar char="-"/>
            </a:pPr>
            <a:endParaRPr lang="sv-SE" sz="2800" dirty="0" smtClean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Ilona Novak, Senior International Adviser, Västernorrland County Council</a:t>
            </a:r>
            <a:endParaRPr lang="sv-SE" dirty="0"/>
          </a:p>
        </p:txBody>
      </p:sp>
      <p:pic>
        <p:nvPicPr>
          <p:cNvPr id="5" name="Picture 2" descr="Logotyp_b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891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Bildobjekt 5" descr="LogoGB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88640"/>
            <a:ext cx="1828800" cy="984250"/>
          </a:xfrm>
          <a:prstGeom prst="rect">
            <a:avLst/>
          </a:prstGeom>
          <a:noFill/>
        </p:spPr>
      </p:pic>
      <p:sp>
        <p:nvSpPr>
          <p:cNvPr id="7" name="Rektangel 6"/>
          <p:cNvSpPr/>
          <p:nvPr/>
        </p:nvSpPr>
        <p:spPr>
          <a:xfrm>
            <a:off x="1187624" y="1196753"/>
            <a:ext cx="6480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/>
            </a:r>
            <a:br>
              <a:rPr lang="en-GB" sz="2400" dirty="0" smtClean="0"/>
            </a:br>
            <a:endParaRPr lang="sv-SE" sz="2400" dirty="0" smtClean="0"/>
          </a:p>
        </p:txBody>
      </p:sp>
      <p:sp>
        <p:nvSpPr>
          <p:cNvPr id="2" name="textruta 1"/>
          <p:cNvSpPr txBox="1"/>
          <p:nvPr/>
        </p:nvSpPr>
        <p:spPr>
          <a:xfrm>
            <a:off x="611560" y="1172890"/>
            <a:ext cx="784887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En fjärdedel av </a:t>
            </a:r>
            <a:r>
              <a:rPr lang="sv-SE" sz="2400" b="1" dirty="0" smtClean="0"/>
              <a:t>icke EU-medborgare </a:t>
            </a:r>
            <a:r>
              <a:rPr lang="sv-SE" sz="2400" b="1" dirty="0"/>
              <a:t>i åldern 18-24 år avbrutit sin utbildning i </a:t>
            </a:r>
            <a:r>
              <a:rPr lang="sv-SE" sz="2400" b="1" dirty="0" smtClean="0"/>
              <a:t>förtid</a:t>
            </a:r>
          </a:p>
          <a:p>
            <a:endParaRPr lang="sv-SE" sz="2400" b="1" dirty="0" smtClean="0"/>
          </a:p>
          <a:p>
            <a:r>
              <a:rPr lang="sv-SE" sz="2000" dirty="0" smtClean="0"/>
              <a:t>Icke </a:t>
            </a:r>
            <a:r>
              <a:rPr lang="sv-SE" sz="2000" dirty="0"/>
              <a:t>EU-medborgare </a:t>
            </a:r>
            <a:r>
              <a:rPr lang="sv-SE" sz="2000" dirty="0" smtClean="0"/>
              <a:t>löper </a:t>
            </a:r>
            <a:r>
              <a:rPr lang="sv-SE" sz="2000" dirty="0"/>
              <a:t>mer än dubbelt så stor risk att </a:t>
            </a:r>
            <a:r>
              <a:rPr lang="sv-SE" sz="2000" dirty="0" smtClean="0"/>
              <a:t>lämna skolan </a:t>
            </a:r>
            <a:r>
              <a:rPr lang="sv-SE" sz="2000" dirty="0"/>
              <a:t>i förtid som </a:t>
            </a:r>
            <a:r>
              <a:rPr lang="sv-SE" sz="2000" dirty="0" smtClean="0"/>
              <a:t>EU-medborgare.</a:t>
            </a:r>
          </a:p>
          <a:p>
            <a:endParaRPr lang="sv-SE" sz="2000" dirty="0"/>
          </a:p>
          <a:p>
            <a:r>
              <a:rPr lang="sv-SE" sz="2000" dirty="0" smtClean="0"/>
              <a:t>En av </a:t>
            </a:r>
            <a:r>
              <a:rPr lang="sv-SE" sz="2000" dirty="0"/>
              <a:t>fyra icke EU-medborgare (25,5%) i åldern 18-24 </a:t>
            </a:r>
            <a:r>
              <a:rPr lang="sv-SE" sz="2000" dirty="0" smtClean="0"/>
              <a:t>har </a:t>
            </a:r>
            <a:r>
              <a:rPr lang="sv-SE" sz="2000" dirty="0"/>
              <a:t>lämnat </a:t>
            </a:r>
            <a:r>
              <a:rPr lang="sv-SE" sz="2000" dirty="0" smtClean="0"/>
              <a:t>utbildningen </a:t>
            </a:r>
            <a:r>
              <a:rPr lang="sv-SE" sz="2000" dirty="0"/>
              <a:t>i förtid, jämfört med 10,2% av medborgare och 19,2% av medborgare i en annan EU-medlemsstat</a:t>
            </a:r>
            <a:r>
              <a:rPr lang="sv-SE" sz="2000" dirty="0" smtClean="0"/>
              <a:t>.</a:t>
            </a:r>
          </a:p>
          <a:p>
            <a:endParaRPr lang="sv-SE" sz="2000" dirty="0"/>
          </a:p>
          <a:p>
            <a:r>
              <a:rPr lang="sv-SE" sz="2000" dirty="0" smtClean="0"/>
              <a:t>Ett </a:t>
            </a:r>
            <a:r>
              <a:rPr lang="sv-SE" sz="2000" dirty="0"/>
              <a:t>tydligt könsmönster </a:t>
            </a:r>
            <a:r>
              <a:rPr lang="sv-SE" sz="2000" dirty="0" smtClean="0"/>
              <a:t>kan </a:t>
            </a:r>
            <a:r>
              <a:rPr lang="sv-SE" sz="2000" dirty="0"/>
              <a:t>iakttas: i var och en av dessa tre grupper av medborgarskap, var </a:t>
            </a:r>
            <a:r>
              <a:rPr lang="sv-SE" sz="2000" dirty="0" smtClean="0"/>
              <a:t>män mer </a:t>
            </a:r>
            <a:r>
              <a:rPr lang="sv-SE" sz="2000" dirty="0"/>
              <a:t>benägna att lämna utbildningen utan att ha avslutat </a:t>
            </a:r>
            <a:r>
              <a:rPr lang="sv-SE" sz="2000" dirty="0" smtClean="0"/>
              <a:t>gymnasiet. </a:t>
            </a:r>
            <a:r>
              <a:rPr lang="sv-SE" sz="2000" dirty="0"/>
              <a:t>Dock är skillnaden mellan män och kvinnor </a:t>
            </a:r>
            <a:r>
              <a:rPr lang="sv-SE" sz="2000" dirty="0" smtClean="0"/>
              <a:t>mindre för </a:t>
            </a:r>
            <a:r>
              <a:rPr lang="sv-SE" sz="2000" dirty="0"/>
              <a:t>icke-EU-medborgare.</a:t>
            </a:r>
            <a:endParaRPr lang="en-US" sz="20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0381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Ilona Novak, Senior International Adviser, Västernorrland County Council </a:t>
            </a:r>
            <a:endParaRPr lang="sv-SE" dirty="0"/>
          </a:p>
        </p:txBody>
      </p:sp>
      <p:pic>
        <p:nvPicPr>
          <p:cNvPr id="3" name="Picture 2" descr="Logotyp_b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6891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ruta 4"/>
          <p:cNvSpPr txBox="1"/>
          <p:nvPr/>
        </p:nvSpPr>
        <p:spPr>
          <a:xfrm>
            <a:off x="822096" y="1844824"/>
            <a:ext cx="766136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 smtClean="0"/>
          </a:p>
          <a:p>
            <a:pPr algn="ctr"/>
            <a:r>
              <a:rPr lang="en-US" sz="4400" dirty="0" smtClean="0"/>
              <a:t>Tack!</a:t>
            </a:r>
          </a:p>
        </p:txBody>
      </p:sp>
      <p:pic>
        <p:nvPicPr>
          <p:cNvPr id="6" name="Bildobjekt 5" descr="LogoGB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88640"/>
            <a:ext cx="1828800" cy="984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3762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sz="3100" b="1" dirty="0" smtClean="0"/>
              <a:t>Europeiska unionens definition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683568" y="2276872"/>
            <a:ext cx="800323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Individer i åldrarna </a:t>
            </a:r>
            <a:r>
              <a:rPr lang="sv-SE" sz="2800" dirty="0"/>
              <a:t>18-24 år som </a:t>
            </a:r>
            <a:r>
              <a:rPr lang="sv-SE" sz="2800" dirty="0" smtClean="0"/>
              <a:t>har endast grundskoleutbildning och </a:t>
            </a:r>
            <a:r>
              <a:rPr lang="sv-SE" sz="2800" dirty="0"/>
              <a:t>inte längre är i utbildning, </a:t>
            </a:r>
            <a:r>
              <a:rPr lang="sv-SE" sz="2800" dirty="0" smtClean="0"/>
              <a:t>dvs </a:t>
            </a:r>
            <a:r>
              <a:rPr lang="sv-SE" sz="2800" dirty="0"/>
              <a:t>lämnar skolan i förtid (”early school leavers</a:t>
            </a:r>
            <a:r>
              <a:rPr lang="sv-SE" sz="2800" dirty="0" smtClean="0"/>
              <a:t>”).</a:t>
            </a:r>
            <a:endParaRPr lang="en-GB" sz="2800" dirty="0" smtClean="0"/>
          </a:p>
          <a:p>
            <a:endParaRPr lang="en-GB" sz="2800" dirty="0"/>
          </a:p>
          <a:p>
            <a:endParaRPr lang="en-US" i="1" dirty="0" smtClean="0"/>
          </a:p>
          <a:p>
            <a:r>
              <a:rPr lang="sv-SE" i="1" dirty="0"/>
              <a:t>Avhopp </a:t>
            </a:r>
            <a:r>
              <a:rPr lang="sv-SE" i="1" dirty="0" smtClean="0"/>
              <a:t>från </a:t>
            </a:r>
            <a:r>
              <a:rPr lang="sv-SE" i="1" dirty="0"/>
              <a:t>skolan har </a:t>
            </a:r>
            <a:r>
              <a:rPr lang="sv-SE" i="1" dirty="0" smtClean="0"/>
              <a:t>betydande </a:t>
            </a:r>
            <a:r>
              <a:rPr lang="sv-SE" i="1" dirty="0"/>
              <a:t>samhälleliga and </a:t>
            </a:r>
            <a:r>
              <a:rPr lang="sv-SE" i="1" dirty="0" smtClean="0"/>
              <a:t>individuella </a:t>
            </a:r>
            <a:r>
              <a:rPr lang="sv-SE" i="1" dirty="0"/>
              <a:t>konsekvenser</a:t>
            </a:r>
            <a:r>
              <a:rPr lang="sv-SE" i="1" dirty="0" smtClean="0"/>
              <a:t>. Detta inkluderar </a:t>
            </a:r>
            <a:r>
              <a:rPr lang="sv-SE" i="1" dirty="0"/>
              <a:t>ökade </a:t>
            </a:r>
            <a:r>
              <a:rPr lang="sv-SE" i="1" dirty="0" smtClean="0"/>
              <a:t>risk för arbetslöshet</a:t>
            </a:r>
            <a:r>
              <a:rPr lang="sv-SE" i="1" dirty="0"/>
              <a:t>, fattigdom </a:t>
            </a:r>
            <a:r>
              <a:rPr lang="sv-SE" i="1" dirty="0" smtClean="0"/>
              <a:t>och </a:t>
            </a:r>
            <a:r>
              <a:rPr lang="sv-SE" i="1" dirty="0"/>
              <a:t>social </a:t>
            </a:r>
            <a:r>
              <a:rPr lang="sv-SE" i="1" dirty="0" smtClean="0"/>
              <a:t>exkludering.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Ilona Novak, Senior International Adviser, Västernorrland County Council </a:t>
            </a:r>
            <a:endParaRPr lang="sv-SE" dirty="0"/>
          </a:p>
        </p:txBody>
      </p:sp>
      <p:pic>
        <p:nvPicPr>
          <p:cNvPr id="7" name="Bildobjekt 6" descr="LogoG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188640"/>
            <a:ext cx="1828800" cy="984250"/>
          </a:xfrm>
          <a:prstGeom prst="rect">
            <a:avLst/>
          </a:prstGeom>
          <a:noFill/>
        </p:spPr>
      </p:pic>
      <p:pic>
        <p:nvPicPr>
          <p:cNvPr id="8" name="Picture 2" descr="Logotyp_br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83915"/>
            <a:ext cx="16891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935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Ilona Novak, Senior International Adviser, Västernorrland County Council</a:t>
            </a:r>
            <a:endParaRPr lang="sv-SE" dirty="0"/>
          </a:p>
          <a:p>
            <a:endParaRPr lang="sv-SE" dirty="0"/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722032"/>
              </p:ext>
            </p:extLst>
          </p:nvPr>
        </p:nvGraphicFramePr>
        <p:xfrm>
          <a:off x="539552" y="260648"/>
          <a:ext cx="7560831" cy="59231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6651"/>
                <a:gridCol w="816651"/>
                <a:gridCol w="459366"/>
                <a:gridCol w="816651"/>
                <a:gridCol w="459366"/>
                <a:gridCol w="816651"/>
                <a:gridCol w="408325"/>
                <a:gridCol w="93575"/>
                <a:gridCol w="93575"/>
                <a:gridCol w="408325"/>
                <a:gridCol w="93575"/>
                <a:gridCol w="93575"/>
                <a:gridCol w="93575"/>
                <a:gridCol w="93575"/>
                <a:gridCol w="442353"/>
                <a:gridCol w="93575"/>
                <a:gridCol w="459366"/>
                <a:gridCol w="93575"/>
                <a:gridCol w="442353"/>
                <a:gridCol w="93575"/>
                <a:gridCol w="93575"/>
                <a:gridCol w="279023"/>
              </a:tblGrid>
              <a:tr h="283774">
                <a:tc gridSpan="1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Early leavers from education and training 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55670" marR="55670" marT="27835" marB="27835"/>
                </a:tc>
              </a:tr>
              <a:tr h="126160">
                <a:tc gridSpan="2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% of the population aged 18-24 with at most lower secondary education and not in further education or training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83774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effectLst/>
                        </a:rPr>
                        <a:t>Total</a:t>
                      </a:r>
                      <a:endParaRPr lang="sv-SE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55670" marR="55670" marT="27835" marB="27835"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geo\time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effectLst/>
                        </a:rPr>
                        <a:t>2011</a:t>
                      </a:r>
                      <a:endParaRPr lang="sv-SE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effectLst/>
                        </a:rPr>
                        <a:t>2012</a:t>
                      </a:r>
                      <a:endParaRPr lang="sv-SE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effectLst/>
                        </a:rPr>
                        <a:t>2013</a:t>
                      </a:r>
                      <a:endParaRPr lang="sv-SE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effectLst/>
                        </a:rPr>
                        <a:t>2014</a:t>
                      </a:r>
                      <a:endParaRPr lang="sv-SE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effectLst/>
                        </a:rPr>
                        <a:t>2015</a:t>
                      </a:r>
                      <a:endParaRPr lang="sv-SE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effectLst/>
                        </a:rPr>
                        <a:t>TARGET</a:t>
                      </a:r>
                      <a:endParaRPr lang="sv-SE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dirty="0">
                          <a:effectLst/>
                        </a:rPr>
                        <a:t> </a:t>
                      </a:r>
                      <a:endParaRPr lang="sv-SE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52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EU (28 countries)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13,4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12,7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11,9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11,2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11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10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Belgium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12,3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12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11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10,1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Bulgaria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11,8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12,5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12,5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12,9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13,4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11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52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Czech Republic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4,9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5,4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6,2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Denmark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9,6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9,1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7,8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7,8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10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Germany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11,6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10,5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10,1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10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Estonia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10,6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10,3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9,7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11,4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11,2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Ireland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10,8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9,7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8,4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6,9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6,9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Greece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12,9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11,3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10,1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7,9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9,7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38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Spain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26,3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24,7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23,6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21,9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France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12,3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11,8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9,7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9,3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Croatia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5,1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4,5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2,7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2,8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4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Italy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17,8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17,3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16,8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14,7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16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Cyprus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11,3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11,4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9,1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6,8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5,3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10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Latvia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11,6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10,6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8,5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9,9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13,4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Lithuania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7,4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6,5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6,3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5,9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Luxembourg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6,2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8,1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6,1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6,1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9,3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10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Hungary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11,4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11,8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11,9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11,4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11,6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10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Malta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22,7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21,1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20,5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20,3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19,8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10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Netherlands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9,2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8,9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9,3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8,7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8,2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Austria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8,5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7,8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7,5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7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7,3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Poland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5,6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5,7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5,6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5,4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5,3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4,5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Portugal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23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20,5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18,9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17,4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13,7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10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38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Romania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18,1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17,8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17,3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18,1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19,1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FF0000"/>
                          </a:solidFill>
                          <a:effectLst/>
                        </a:rPr>
                        <a:t>11,3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Slovenia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4,2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4,4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3,9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4,4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Slovakia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5,1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5,3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6,4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6,7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6,9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6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Finland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8,9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9,3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9,2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38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50"/>
                          </a:solidFill>
                          <a:effectLst/>
                        </a:rPr>
                        <a:t>Sweden</a:t>
                      </a:r>
                      <a:endParaRPr lang="sv-SE" sz="7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50"/>
                          </a:solidFill>
                          <a:effectLst/>
                        </a:rPr>
                        <a:t>6,6</a:t>
                      </a:r>
                      <a:endParaRPr lang="sv-SE" sz="7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50"/>
                          </a:solidFill>
                          <a:effectLst/>
                        </a:rPr>
                        <a:t>7,5</a:t>
                      </a:r>
                      <a:endParaRPr lang="sv-SE" sz="7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50"/>
                          </a:solidFill>
                          <a:effectLst/>
                        </a:rPr>
                        <a:t>7,1</a:t>
                      </a:r>
                      <a:endParaRPr lang="sv-SE" sz="7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50"/>
                          </a:solidFill>
                          <a:effectLst/>
                        </a:rPr>
                        <a:t>6,7</a:t>
                      </a:r>
                      <a:endParaRPr lang="sv-SE" sz="7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50"/>
                          </a:solidFill>
                          <a:effectLst/>
                        </a:rPr>
                        <a:t>7</a:t>
                      </a:r>
                      <a:endParaRPr lang="sv-SE" sz="7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50"/>
                          </a:solidFill>
                          <a:effectLst/>
                        </a:rPr>
                        <a:t>10</a:t>
                      </a:r>
                      <a:endParaRPr lang="sv-SE" sz="7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52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70C0"/>
                          </a:solidFill>
                          <a:effectLst/>
                        </a:rPr>
                        <a:t>United Kingdom</a:t>
                      </a:r>
                      <a:endParaRPr lang="sv-SE" sz="7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70C0"/>
                          </a:solidFill>
                          <a:effectLst/>
                        </a:rPr>
                        <a:t>14,9</a:t>
                      </a:r>
                      <a:endParaRPr lang="sv-SE" sz="7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70C0"/>
                          </a:solidFill>
                          <a:effectLst/>
                        </a:rPr>
                        <a:t>13,4</a:t>
                      </a:r>
                      <a:endParaRPr lang="sv-SE" sz="7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70C0"/>
                          </a:solidFill>
                          <a:effectLst/>
                        </a:rPr>
                        <a:t>12,3</a:t>
                      </a:r>
                      <a:endParaRPr lang="sv-SE" sz="7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70C0"/>
                          </a:solidFill>
                          <a:effectLst/>
                        </a:rPr>
                        <a:t>11,8</a:t>
                      </a:r>
                      <a:endParaRPr lang="sv-SE" sz="7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70C0"/>
                          </a:solidFill>
                          <a:effectLst/>
                        </a:rPr>
                        <a:t>10,8</a:t>
                      </a:r>
                      <a:endParaRPr lang="sv-SE" sz="7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70C0"/>
                          </a:solidFill>
                          <a:effectLst/>
                        </a:rPr>
                        <a:t>:</a:t>
                      </a:r>
                      <a:endParaRPr lang="sv-SE" sz="7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Iceland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19,7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20,1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20,5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19,1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18,8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: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38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F0"/>
                          </a:solidFill>
                          <a:effectLst/>
                        </a:rPr>
                        <a:t>Norway</a:t>
                      </a:r>
                      <a:endParaRPr lang="sv-SE" sz="700" b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F0"/>
                          </a:solidFill>
                          <a:effectLst/>
                        </a:rPr>
                        <a:t>16,6</a:t>
                      </a:r>
                      <a:endParaRPr lang="sv-SE" sz="700" b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F0"/>
                          </a:solidFill>
                          <a:effectLst/>
                        </a:rPr>
                        <a:t>14,8</a:t>
                      </a:r>
                      <a:endParaRPr lang="sv-SE" sz="700" b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F0"/>
                          </a:solidFill>
                          <a:effectLst/>
                        </a:rPr>
                        <a:t>13,7</a:t>
                      </a:r>
                      <a:endParaRPr lang="sv-SE" sz="700" b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F0"/>
                          </a:solidFill>
                          <a:effectLst/>
                        </a:rPr>
                        <a:t>11,7</a:t>
                      </a:r>
                      <a:endParaRPr lang="sv-SE" sz="700" b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F0"/>
                          </a:solidFill>
                          <a:effectLst/>
                        </a:rPr>
                        <a:t>10,2</a:t>
                      </a:r>
                      <a:endParaRPr lang="sv-SE" sz="700" b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b="1" dirty="0">
                          <a:solidFill>
                            <a:srgbClr val="00B0F0"/>
                          </a:solidFill>
                          <a:effectLst/>
                        </a:rPr>
                        <a:t>:</a:t>
                      </a:r>
                      <a:endParaRPr lang="sv-SE" sz="700" b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sv-SE" sz="700" b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Switzerland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6,3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5,4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5,4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5,1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: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45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Turkey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41,9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39,6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37,5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38,3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36,4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062" marR="27062" marT="0" marB="0" anchor="b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600" dirty="0">
                          <a:effectLst/>
                        </a:rPr>
                        <a:t>: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2" marR="27062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dirty="0">
                          <a:effectLst/>
                        </a:rPr>
                        <a:t> </a:t>
                      </a:r>
                      <a:endParaRPr lang="sv-S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09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Ilona Novak, Senior International Adviser, Västernorrland County Council</a:t>
            </a:r>
            <a:endParaRPr lang="sv-SE" dirty="0"/>
          </a:p>
        </p:txBody>
      </p:sp>
      <p:pic>
        <p:nvPicPr>
          <p:cNvPr id="6" name="Picture 2" descr="Logotyp_b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71004"/>
            <a:ext cx="16891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Bildobjekt 6" descr="LogoGB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88640"/>
            <a:ext cx="1828800" cy="984250"/>
          </a:xfrm>
          <a:prstGeom prst="rect">
            <a:avLst/>
          </a:prstGeom>
          <a:noFill/>
        </p:spPr>
      </p:pic>
      <p:sp>
        <p:nvSpPr>
          <p:cNvPr id="2" name="textruta 1"/>
          <p:cNvSpPr txBox="1"/>
          <p:nvPr/>
        </p:nvSpPr>
        <p:spPr>
          <a:xfrm>
            <a:off x="539552" y="1052736"/>
            <a:ext cx="806489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Viktiga budskap (2013</a:t>
            </a:r>
            <a:r>
              <a:rPr lang="sv-SE" sz="2400" b="1" dirty="0" smtClean="0"/>
              <a:t>)</a:t>
            </a:r>
          </a:p>
          <a:p>
            <a:pPr marL="342900" indent="-342900">
              <a:buFontTx/>
              <a:buChar char="-"/>
            </a:pPr>
            <a:r>
              <a:rPr lang="sv-SE" sz="2400" b="1" dirty="0" smtClean="0"/>
              <a:t>Avsaknad </a:t>
            </a:r>
            <a:r>
              <a:rPr lang="sv-SE" sz="2400" b="1" dirty="0"/>
              <a:t>av en övergripande </a:t>
            </a:r>
            <a:r>
              <a:rPr lang="sv-SE" sz="2400" b="1" dirty="0" smtClean="0"/>
              <a:t>strategi</a:t>
            </a:r>
          </a:p>
          <a:p>
            <a:pPr marL="361950"/>
            <a:r>
              <a:rPr lang="sv-SE" sz="2400" dirty="0" smtClean="0"/>
              <a:t>Dessutom deltar </a:t>
            </a:r>
            <a:r>
              <a:rPr lang="sv-SE" sz="2400" dirty="0"/>
              <a:t>berörda aktörer </a:t>
            </a:r>
            <a:r>
              <a:rPr lang="sv-SE" sz="2400" dirty="0" smtClean="0"/>
              <a:t>oftast </a:t>
            </a:r>
            <a:r>
              <a:rPr lang="sv-SE" sz="2400" dirty="0"/>
              <a:t>inte </a:t>
            </a:r>
            <a:r>
              <a:rPr lang="sv-SE" sz="2400" dirty="0" smtClean="0"/>
              <a:t>i </a:t>
            </a:r>
            <a:r>
              <a:rPr lang="sv-SE" sz="2400" dirty="0"/>
              <a:t>arbetet med att utveckla och genomföra </a:t>
            </a:r>
            <a:r>
              <a:rPr lang="sv-SE" sz="2400" dirty="0" smtClean="0"/>
              <a:t>åtgärder</a:t>
            </a:r>
          </a:p>
          <a:p>
            <a:pPr marL="342900" indent="-342900">
              <a:buFontTx/>
              <a:buChar char="-"/>
            </a:pPr>
            <a:r>
              <a:rPr lang="sv-SE" sz="2400" b="1" dirty="0" smtClean="0"/>
              <a:t>Brist </a:t>
            </a:r>
            <a:r>
              <a:rPr lang="sv-SE" sz="2400" b="1" dirty="0"/>
              <a:t>på </a:t>
            </a:r>
            <a:r>
              <a:rPr lang="sv-SE" sz="2400" b="1" dirty="0" smtClean="0"/>
              <a:t>evidensbaserat beslutsfattande </a:t>
            </a:r>
            <a:r>
              <a:rPr lang="sv-SE" sz="2400" dirty="0" smtClean="0"/>
              <a:t>(systematisk </a:t>
            </a:r>
            <a:r>
              <a:rPr lang="sv-SE" sz="2400" dirty="0"/>
              <a:t>metod för insamling, övervakning och analys av uppgifter om avhopp från </a:t>
            </a:r>
            <a:r>
              <a:rPr lang="sv-SE" sz="2400" dirty="0" smtClean="0"/>
              <a:t>skolan)</a:t>
            </a:r>
          </a:p>
          <a:p>
            <a:pPr marL="342900" indent="-342900">
              <a:buFontTx/>
              <a:buChar char="-"/>
            </a:pPr>
            <a:r>
              <a:rPr lang="sv-SE" sz="2400" b="1" dirty="0" smtClean="0"/>
              <a:t>Otillräckliga </a:t>
            </a:r>
            <a:r>
              <a:rPr lang="sv-SE" sz="2400" b="1" dirty="0"/>
              <a:t>förebyggande och tidiga </a:t>
            </a:r>
            <a:r>
              <a:rPr lang="sv-SE" sz="2400" b="1" dirty="0" smtClean="0"/>
              <a:t>insatser </a:t>
            </a:r>
            <a:r>
              <a:rPr lang="sv-SE" sz="2400" dirty="0" smtClean="0"/>
              <a:t>(både </a:t>
            </a:r>
            <a:r>
              <a:rPr lang="sv-SE" sz="2400" dirty="0"/>
              <a:t>på systemnivå  och på nivån för individuella utbildningsinstitutioner</a:t>
            </a:r>
            <a:r>
              <a:rPr lang="sv-SE" sz="2400" dirty="0" smtClean="0"/>
              <a:t>)</a:t>
            </a:r>
          </a:p>
          <a:p>
            <a:endParaRPr lang="sv-SE" sz="2000" i="1" dirty="0" smtClean="0"/>
          </a:p>
          <a:p>
            <a:r>
              <a:rPr lang="sv-SE" sz="2000" i="1" dirty="0" smtClean="0"/>
              <a:t>Eftersom </a:t>
            </a:r>
            <a:r>
              <a:rPr lang="sv-SE" sz="2000" i="1" dirty="0"/>
              <a:t>skolavhoppen  är vanligare bland ungdomar från missgynnade miljöer, bland personer med invandrarbakgrund  och etniska minoriteter som romer, och bland pojkar, bör dessa vara viktiga målgrupper för politiska åtgärder.</a:t>
            </a:r>
          </a:p>
        </p:txBody>
      </p:sp>
    </p:spTree>
    <p:extLst>
      <p:ext uri="{BB962C8B-B14F-4D97-AF65-F5344CB8AC3E}">
        <p14:creationId xmlns:p14="http://schemas.microsoft.com/office/powerpoint/2010/main" val="38848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539552" y="1700808"/>
            <a:ext cx="792088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 smtClean="0"/>
              <a:t>AER school dropout working group</a:t>
            </a:r>
          </a:p>
          <a:p>
            <a:pPr algn="ctr"/>
            <a:r>
              <a:rPr lang="sv-SE" sz="2000" dirty="0" smtClean="0"/>
              <a:t>2013</a:t>
            </a:r>
          </a:p>
          <a:p>
            <a:pPr algn="ctr"/>
            <a:r>
              <a:rPr lang="sv-SE" sz="2800" b="1" dirty="0" smtClean="0"/>
              <a:t> </a:t>
            </a:r>
          </a:p>
          <a:p>
            <a:r>
              <a:rPr lang="sv-SE" sz="2400" b="1" dirty="0"/>
              <a:t>Syfte</a:t>
            </a:r>
            <a:r>
              <a:rPr lang="sv-SE" sz="2400" b="1" dirty="0" smtClean="0"/>
              <a:t>:</a:t>
            </a:r>
          </a:p>
          <a:p>
            <a:r>
              <a:rPr lang="sv-SE" sz="2400" dirty="0" smtClean="0"/>
              <a:t>Att utbyta </a:t>
            </a:r>
            <a:r>
              <a:rPr lang="sv-SE" sz="2400" dirty="0"/>
              <a:t>kunskap och erfarenheter mellan medlemsregionerna </a:t>
            </a:r>
            <a:r>
              <a:rPr lang="sv-SE" sz="2400" dirty="0" smtClean="0"/>
              <a:t>för </a:t>
            </a:r>
            <a:r>
              <a:rPr lang="sv-SE" sz="2400" dirty="0"/>
              <a:t>att identifiera och utveckla bästa praxis för att motverka </a:t>
            </a:r>
            <a:r>
              <a:rPr lang="sv-SE" sz="2400" dirty="0" smtClean="0"/>
              <a:t>studieavbrott.</a:t>
            </a:r>
            <a:endParaRPr lang="sv-SE" sz="2400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Ilona Novak, Senior International Adviser, Västernorrland County Council</a:t>
            </a:r>
            <a:endParaRPr lang="sv-SE" dirty="0"/>
          </a:p>
        </p:txBody>
      </p:sp>
      <p:pic>
        <p:nvPicPr>
          <p:cNvPr id="6" name="Picture 2" descr="Logotyp_b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83915"/>
            <a:ext cx="16891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Bildobjekt 6" descr="LogoGB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88640"/>
            <a:ext cx="1828800" cy="984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9134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83568" y="1052736"/>
            <a:ext cx="784887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 smtClean="0"/>
              <a:t>EU-projekt: Joint Efforts To Combat Dropout</a:t>
            </a:r>
          </a:p>
          <a:p>
            <a:pPr algn="ctr"/>
            <a:r>
              <a:rPr lang="sv-SE" sz="2400" dirty="0" smtClean="0"/>
              <a:t>(01.09.2014 - 31.08.2016)</a:t>
            </a:r>
            <a:endParaRPr lang="sv-SE" sz="2400" dirty="0"/>
          </a:p>
          <a:p>
            <a:pPr algn="ctr"/>
            <a:endParaRPr lang="en-GB" sz="2000" dirty="0" smtClean="0"/>
          </a:p>
          <a:p>
            <a:r>
              <a:rPr lang="sv-SE" sz="2000" dirty="0"/>
              <a:t>Projektets mål är trefaldigt: </a:t>
            </a:r>
            <a:endParaRPr lang="sv-SE" sz="2000" dirty="0" smtClean="0"/>
          </a:p>
          <a:p>
            <a:pPr marL="457200" indent="-457200">
              <a:buAutoNum type="alphaLcParenR"/>
            </a:pPr>
            <a:r>
              <a:rPr lang="sv-SE" sz="2000" dirty="0" smtClean="0"/>
              <a:t>att </a:t>
            </a:r>
            <a:r>
              <a:rPr lang="sv-SE" sz="2000" dirty="0"/>
              <a:t>utveckla en verktygslåda av framgångsrika metoder och praxis för att bekämpa avhopp; </a:t>
            </a:r>
            <a:endParaRPr lang="sv-SE" sz="2000" dirty="0" smtClean="0"/>
          </a:p>
          <a:p>
            <a:pPr marL="457200" indent="-457200">
              <a:buAutoNum type="alphaLcParenR"/>
            </a:pPr>
            <a:r>
              <a:rPr lang="sv-SE" sz="2000" dirty="0" smtClean="0"/>
              <a:t>att </a:t>
            </a:r>
            <a:r>
              <a:rPr lang="sv-SE" sz="2000" dirty="0"/>
              <a:t>utveckla permanenta nätverk av aktörer och intressenter samt deras arbetsmetoder i varje region för att motverka </a:t>
            </a:r>
            <a:r>
              <a:rPr lang="sv-SE" sz="2000" dirty="0" smtClean="0"/>
              <a:t>skolavhopp; </a:t>
            </a:r>
          </a:p>
          <a:p>
            <a:pPr marL="457200" indent="-457200">
              <a:buAutoNum type="alphaLcParenR"/>
            </a:pPr>
            <a:r>
              <a:rPr lang="sv-SE" sz="2000" dirty="0" smtClean="0"/>
              <a:t>att </a:t>
            </a:r>
            <a:r>
              <a:rPr lang="sv-SE" sz="2000" dirty="0"/>
              <a:t>bidra till framtida politiska utveckling i regionerna genom </a:t>
            </a:r>
            <a:r>
              <a:rPr lang="sv-SE" sz="2000" dirty="0" smtClean="0"/>
              <a:t>utbyte av </a:t>
            </a:r>
            <a:r>
              <a:rPr lang="sv-SE" sz="2000" dirty="0"/>
              <a:t>kunskap och erfarenheter av partnerskapet. </a:t>
            </a:r>
            <a:endParaRPr lang="sv-SE" sz="2000" dirty="0" smtClean="0"/>
          </a:p>
          <a:p>
            <a:pPr marL="457200" indent="-457200">
              <a:buAutoNum type="alphaLcParenR"/>
            </a:pPr>
            <a:endParaRPr lang="sv-SE" sz="2000" dirty="0"/>
          </a:p>
          <a:p>
            <a:r>
              <a:rPr lang="sv-SE" sz="2000" dirty="0" smtClean="0"/>
              <a:t>Målet </a:t>
            </a:r>
            <a:r>
              <a:rPr lang="sv-SE" sz="2000" dirty="0"/>
              <a:t>är också att öka kunskapen om målgrupperna för att hantera avbrott och skapa långsiktiga effekter. 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Ilona Novak, Senior International Adviser, Västernorrland County Council</a:t>
            </a:r>
            <a:endParaRPr lang="sv-SE" dirty="0"/>
          </a:p>
        </p:txBody>
      </p:sp>
      <p:pic>
        <p:nvPicPr>
          <p:cNvPr id="5" name="Picture 2" descr="Logotyp_b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83915"/>
            <a:ext cx="16891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Bildobjekt 5" descr="LogoGB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88640"/>
            <a:ext cx="1828800" cy="984250"/>
          </a:xfrm>
          <a:prstGeom prst="rect">
            <a:avLst/>
          </a:prstGeom>
          <a:noFill/>
        </p:spPr>
      </p:pic>
      <p:sp>
        <p:nvSpPr>
          <p:cNvPr id="7" name="Rektangel 6"/>
          <p:cNvSpPr/>
          <p:nvPr/>
        </p:nvSpPr>
        <p:spPr>
          <a:xfrm>
            <a:off x="1187624" y="1196752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/>
            </a:r>
            <a:br>
              <a:rPr lang="en-GB" sz="2400" dirty="0" smtClean="0"/>
            </a:br>
            <a:endParaRPr lang="sv-SE" sz="2400" dirty="0" smtClean="0"/>
          </a:p>
        </p:txBody>
      </p:sp>
    </p:spTree>
    <p:extLst>
      <p:ext uri="{BB962C8B-B14F-4D97-AF65-F5344CB8AC3E}">
        <p14:creationId xmlns:p14="http://schemas.microsoft.com/office/powerpoint/2010/main" val="18564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67544" y="1154018"/>
            <a:ext cx="835292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 smtClean="0"/>
          </a:p>
          <a:p>
            <a:r>
              <a:rPr lang="sv-SE" sz="2400" b="1" dirty="0"/>
              <a:t>Resultat och erfarenheter i arbetsgruppen och </a:t>
            </a:r>
            <a:r>
              <a:rPr lang="sv-SE" sz="2400" b="1" dirty="0" smtClean="0"/>
              <a:t>EU-projektet</a:t>
            </a:r>
          </a:p>
          <a:p>
            <a:endParaRPr lang="sv-SE" sz="2400" b="1" dirty="0"/>
          </a:p>
          <a:p>
            <a:r>
              <a:rPr lang="sv-SE" sz="2400" b="1" dirty="0" smtClean="0"/>
              <a:t>Främsta </a:t>
            </a:r>
            <a:r>
              <a:rPr lang="sv-SE" sz="2400" b="1" dirty="0"/>
              <a:t>orsakerna till </a:t>
            </a:r>
            <a:r>
              <a:rPr lang="sv-SE" sz="2400" b="1" dirty="0" smtClean="0"/>
              <a:t>skolavhopp: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Individuella </a:t>
            </a:r>
            <a:r>
              <a:rPr lang="sv-SE" sz="2400" dirty="0"/>
              <a:t>faktorer (</a:t>
            </a:r>
            <a:r>
              <a:rPr lang="sv-SE" sz="2400" dirty="0" smtClean="0"/>
              <a:t>inlärningssvårigheter, </a:t>
            </a:r>
            <a:r>
              <a:rPr lang="sv-SE" sz="2400" dirty="0"/>
              <a:t>låga ambitioner, hälsoproblem / funktionshinder, tappat intresset för det valda programmet, dåliga resultat från tidigare skolan, livsstil, dygnsrytm, spel, kriminellt beteende</a:t>
            </a:r>
            <a:r>
              <a:rPr lang="sv-SE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Skola </a:t>
            </a:r>
            <a:r>
              <a:rPr lang="sv-SE" sz="2400" dirty="0"/>
              <a:t>/ institutionella faktorer (brist på flexibla </a:t>
            </a:r>
            <a:r>
              <a:rPr lang="sv-SE" sz="2400" dirty="0" smtClean="0"/>
              <a:t>utbildningsvägar, </a:t>
            </a:r>
            <a:r>
              <a:rPr lang="sv-SE" sz="2400" dirty="0"/>
              <a:t>avsaknad av andra chans, brist på stöd i skolan</a:t>
            </a:r>
            <a:r>
              <a:rPr lang="sv-SE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Socioekonomiska </a:t>
            </a:r>
            <a:r>
              <a:rPr lang="sv-SE" sz="2400" dirty="0"/>
              <a:t>faktorer (sociala och </a:t>
            </a:r>
            <a:r>
              <a:rPr lang="sv-SE" sz="2400" dirty="0" smtClean="0"/>
              <a:t>familjeproblem, </a:t>
            </a:r>
            <a:r>
              <a:rPr lang="sv-SE" sz="2400" dirty="0"/>
              <a:t>låg inkomst familj, social utslagning)</a:t>
            </a:r>
            <a:endParaRPr lang="en-US" sz="2000" dirty="0"/>
          </a:p>
          <a:p>
            <a:endParaRPr lang="en-US" sz="2000" b="1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Ilona Novak, Senior International Adviser, Västernorrland County Council</a:t>
            </a:r>
            <a:endParaRPr lang="sv-SE" dirty="0"/>
          </a:p>
        </p:txBody>
      </p:sp>
      <p:pic>
        <p:nvPicPr>
          <p:cNvPr id="4" name="Picture 2" descr="Logotyp_b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83915"/>
            <a:ext cx="16891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Bildobjekt 4" descr="LogoGB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88640"/>
            <a:ext cx="1828800" cy="984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5636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Ilona Novak, Senior International Adviser, Västernorrland County Council</a:t>
            </a:r>
            <a:endParaRPr lang="sv-SE" dirty="0"/>
          </a:p>
        </p:txBody>
      </p:sp>
      <p:pic>
        <p:nvPicPr>
          <p:cNvPr id="4" name="Picture 2" descr="Logotyp_b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83915"/>
            <a:ext cx="16891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Bildobjekt 4" descr="LogoGB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88640"/>
            <a:ext cx="1828800" cy="984250"/>
          </a:xfrm>
          <a:prstGeom prst="rect">
            <a:avLst/>
          </a:prstGeom>
          <a:noFill/>
        </p:spPr>
      </p:pic>
      <p:sp>
        <p:nvSpPr>
          <p:cNvPr id="6" name="textruta 5"/>
          <p:cNvSpPr txBox="1"/>
          <p:nvPr/>
        </p:nvSpPr>
        <p:spPr>
          <a:xfrm>
            <a:off x="489727" y="1031815"/>
            <a:ext cx="828092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Viktiga faktorer för </a:t>
            </a:r>
            <a:r>
              <a:rPr lang="sv-SE" sz="2000" b="1" dirty="0" smtClean="0"/>
              <a:t>förebyggandet </a:t>
            </a:r>
            <a:r>
              <a:rPr lang="sv-SE" sz="2000" b="1" dirty="0"/>
              <a:t>(</a:t>
            </a:r>
            <a:r>
              <a:rPr lang="sv-SE" sz="2000" b="1" dirty="0" smtClean="0"/>
              <a:t>resultat från intervjuerna):</a:t>
            </a:r>
          </a:p>
          <a:p>
            <a:endParaRPr lang="sv-SE" sz="2000" b="1" dirty="0" smtClean="0"/>
          </a:p>
          <a:p>
            <a:pPr marL="342900" indent="-342900">
              <a:buFontTx/>
              <a:buChar char="-"/>
            </a:pPr>
            <a:r>
              <a:rPr lang="sv-SE" sz="2000" dirty="0" smtClean="0"/>
              <a:t>Framtida </a:t>
            </a:r>
            <a:r>
              <a:rPr lang="sv-SE" sz="2000" dirty="0"/>
              <a:t>möjligheter till fortsatta studier / ett bra </a:t>
            </a:r>
            <a:r>
              <a:rPr lang="sv-SE" sz="2000" dirty="0" smtClean="0"/>
              <a:t>jobb</a:t>
            </a:r>
          </a:p>
          <a:p>
            <a:endParaRPr lang="sv-SE" sz="2000" dirty="0" smtClean="0"/>
          </a:p>
          <a:p>
            <a:pPr marL="342900" indent="-342900">
              <a:buFontTx/>
              <a:buChar char="-"/>
            </a:pPr>
            <a:r>
              <a:rPr lang="sv-SE" sz="2000" dirty="0" smtClean="0"/>
              <a:t>Bra </a:t>
            </a:r>
            <a:r>
              <a:rPr lang="sv-SE" sz="2000" dirty="0"/>
              <a:t>klasskamrater  och en bra </a:t>
            </a:r>
            <a:r>
              <a:rPr lang="sv-SE" sz="2000" dirty="0" smtClean="0"/>
              <a:t>klassrumsmiljö</a:t>
            </a:r>
          </a:p>
          <a:p>
            <a:r>
              <a:rPr lang="sv-SE" sz="2000" dirty="0" smtClean="0"/>
              <a:t> </a:t>
            </a:r>
          </a:p>
          <a:p>
            <a:pPr marL="342900" indent="-342900">
              <a:buFontTx/>
              <a:buChar char="-"/>
            </a:pPr>
            <a:r>
              <a:rPr lang="sv-SE" sz="2000" dirty="0" smtClean="0"/>
              <a:t>Lärare </a:t>
            </a:r>
            <a:r>
              <a:rPr lang="sv-SE" sz="2000" dirty="0"/>
              <a:t>som är intresserade och engagerade med </a:t>
            </a:r>
            <a:r>
              <a:rPr lang="sv-SE" sz="2000" dirty="0" smtClean="0"/>
              <a:t>eleverna</a:t>
            </a:r>
          </a:p>
          <a:p>
            <a:endParaRPr lang="sv-SE" sz="2000" dirty="0" smtClean="0"/>
          </a:p>
          <a:p>
            <a:pPr marL="342900" indent="-342900">
              <a:buFontTx/>
              <a:buChar char="-"/>
            </a:pPr>
            <a:r>
              <a:rPr lang="sv-SE" sz="2000" dirty="0" smtClean="0"/>
              <a:t>Hög undervisningskvalitet</a:t>
            </a:r>
          </a:p>
          <a:p>
            <a:r>
              <a:rPr lang="sv-SE" sz="2000" dirty="0" smtClean="0"/>
              <a:t> </a:t>
            </a:r>
          </a:p>
          <a:p>
            <a:pPr marL="342900" indent="-342900">
              <a:buFontTx/>
              <a:buChar char="-"/>
            </a:pPr>
            <a:r>
              <a:rPr lang="sv-SE" sz="2000" dirty="0" smtClean="0"/>
              <a:t>Stöd </a:t>
            </a:r>
            <a:r>
              <a:rPr lang="sv-SE" sz="2000" dirty="0"/>
              <a:t>från vuxna i skolan (andra än lärarna</a:t>
            </a:r>
            <a:r>
              <a:rPr lang="sv-SE" sz="2000" dirty="0" smtClean="0"/>
              <a:t>)</a:t>
            </a:r>
          </a:p>
          <a:p>
            <a:endParaRPr lang="sv-SE" sz="2000" dirty="0" smtClean="0"/>
          </a:p>
          <a:p>
            <a:pPr marL="342900" indent="-342900">
              <a:buFontTx/>
              <a:buChar char="-"/>
            </a:pPr>
            <a:r>
              <a:rPr lang="sv-SE" sz="2000" dirty="0" smtClean="0"/>
              <a:t>Den </a:t>
            </a:r>
            <a:r>
              <a:rPr lang="sv-SE" sz="2000" dirty="0"/>
              <a:t>fysiska </a:t>
            </a:r>
            <a:r>
              <a:rPr lang="sv-SE" sz="2000" dirty="0" smtClean="0"/>
              <a:t>inlärningsmiljö</a:t>
            </a:r>
          </a:p>
          <a:p>
            <a:r>
              <a:rPr lang="sv-SE" sz="2000" dirty="0" smtClean="0"/>
              <a:t> </a:t>
            </a:r>
          </a:p>
          <a:p>
            <a:pPr marL="342900" indent="-342900">
              <a:buFontTx/>
              <a:buChar char="-"/>
            </a:pPr>
            <a:r>
              <a:rPr lang="sv-SE" sz="2000" dirty="0" smtClean="0"/>
              <a:t>Skolans tjänster för elever (elevhälsa, vägledning, etc.)</a:t>
            </a:r>
          </a:p>
          <a:p>
            <a:endParaRPr lang="sv-SE" sz="2000" dirty="0" smtClean="0"/>
          </a:p>
          <a:p>
            <a:pPr marL="342900" indent="-342900">
              <a:buFontTx/>
              <a:buChar char="-"/>
            </a:pPr>
            <a:r>
              <a:rPr lang="sv-SE" sz="2000" dirty="0" smtClean="0"/>
              <a:t>Föräldrar </a:t>
            </a:r>
            <a:r>
              <a:rPr lang="sv-SE" sz="2000" dirty="0"/>
              <a:t>och vänner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977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899592" y="1340768"/>
            <a:ext cx="74168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endParaRPr lang="sv-SE" sz="2400" dirty="0" smtClean="0"/>
          </a:p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Ilona Novak, Senior International Adviser, Västernorrland County Council</a:t>
            </a:r>
            <a:endParaRPr lang="sv-SE" dirty="0"/>
          </a:p>
        </p:txBody>
      </p:sp>
      <p:pic>
        <p:nvPicPr>
          <p:cNvPr id="5" name="Bildobjekt 4" descr="LogoG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188640"/>
            <a:ext cx="1828800" cy="984250"/>
          </a:xfrm>
          <a:prstGeom prst="rect">
            <a:avLst/>
          </a:prstGeom>
          <a:noFill/>
        </p:spPr>
      </p:pic>
      <p:sp>
        <p:nvSpPr>
          <p:cNvPr id="6" name="textruta 5"/>
          <p:cNvSpPr txBox="1"/>
          <p:nvPr/>
        </p:nvSpPr>
        <p:spPr>
          <a:xfrm>
            <a:off x="899592" y="1340768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/>
          </a:p>
          <a:p>
            <a:pPr lvl="0">
              <a:buFontTx/>
              <a:buChar char="-"/>
            </a:pPr>
            <a:endParaRPr lang="sv-SE" dirty="0" smtClean="0"/>
          </a:p>
          <a:p>
            <a:endParaRPr lang="sv-SE" dirty="0"/>
          </a:p>
        </p:txBody>
      </p:sp>
      <p:pic>
        <p:nvPicPr>
          <p:cNvPr id="7" name="Picture 2" descr="Logotyp_br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83915"/>
            <a:ext cx="16891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ruta 3"/>
          <p:cNvSpPr txBox="1"/>
          <p:nvPr/>
        </p:nvSpPr>
        <p:spPr>
          <a:xfrm>
            <a:off x="467544" y="1172890"/>
            <a:ext cx="806489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Sammanfattning av behov för </a:t>
            </a:r>
            <a:r>
              <a:rPr lang="sv-SE" sz="2000" b="1" dirty="0" smtClean="0"/>
              <a:t>motivering </a:t>
            </a:r>
            <a:r>
              <a:rPr lang="sv-SE" sz="2000" b="1" dirty="0"/>
              <a:t>och </a:t>
            </a:r>
            <a:r>
              <a:rPr lang="sv-SE" sz="2000" b="1" dirty="0" smtClean="0"/>
              <a:t>åter-engagering av unga som har lämnat </a:t>
            </a:r>
            <a:r>
              <a:rPr lang="sv-SE" sz="2000" b="1" dirty="0"/>
              <a:t>skolan i </a:t>
            </a:r>
            <a:r>
              <a:rPr lang="sv-SE" sz="2000" b="1" dirty="0" smtClean="0"/>
              <a:t>förtid</a:t>
            </a:r>
          </a:p>
          <a:p>
            <a:r>
              <a:rPr lang="sv-SE" sz="2000" dirty="0" smtClean="0"/>
              <a:t>Från </a:t>
            </a:r>
            <a:r>
              <a:rPr lang="sv-SE" sz="2000" dirty="0"/>
              <a:t>intervjuer med ungdomar</a:t>
            </a:r>
            <a:r>
              <a:rPr lang="sv-SE" sz="20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A</a:t>
            </a:r>
            <a:r>
              <a:rPr lang="sv-SE" sz="2000" dirty="0" smtClean="0"/>
              <a:t>tt få börja </a:t>
            </a:r>
            <a:r>
              <a:rPr lang="sv-SE" sz="2000" dirty="0"/>
              <a:t>med ett </a:t>
            </a:r>
            <a:r>
              <a:rPr lang="sv-SE" sz="2000" dirty="0" smtClean="0"/>
              <a:t>”oskrivet blad” </a:t>
            </a:r>
            <a:r>
              <a:rPr lang="sv-SE" sz="2000" dirty="0"/>
              <a:t>(</a:t>
            </a:r>
            <a:r>
              <a:rPr lang="sv-SE" sz="2000" dirty="0" smtClean="0"/>
              <a:t>ifrågasatts)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Att </a:t>
            </a:r>
            <a:r>
              <a:rPr lang="sv-SE" sz="2000" dirty="0"/>
              <a:t>ha goda relationer (</a:t>
            </a:r>
            <a:r>
              <a:rPr lang="sv-SE" sz="2000" dirty="0" smtClean="0"/>
              <a:t>lärare-elev </a:t>
            </a:r>
            <a:r>
              <a:rPr lang="sv-SE" sz="2000" dirty="0"/>
              <a:t>och elev-elev</a:t>
            </a:r>
            <a:r>
              <a:rPr lang="sv-SE" sz="20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Stöd </a:t>
            </a:r>
            <a:r>
              <a:rPr lang="sv-SE" sz="2000" dirty="0"/>
              <a:t>för att </a:t>
            </a:r>
            <a:r>
              <a:rPr lang="sv-SE" sz="2000" dirty="0" smtClean="0"/>
              <a:t>skaffa </a:t>
            </a:r>
            <a:r>
              <a:rPr lang="sv-SE" sz="2000" dirty="0"/>
              <a:t>de nödvändiga </a:t>
            </a:r>
            <a:r>
              <a:rPr lang="sv-SE" sz="2000" dirty="0" smtClean="0"/>
              <a:t>baskunskaper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Ekonomiskt </a:t>
            </a:r>
            <a:r>
              <a:rPr lang="sv-SE" sz="2000" dirty="0"/>
              <a:t>stöd (för dem som behöver det för att gå till skolan</a:t>
            </a:r>
            <a:r>
              <a:rPr lang="sv-SE" sz="20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Stöd </a:t>
            </a:r>
            <a:r>
              <a:rPr lang="sv-SE" sz="2000" dirty="0"/>
              <a:t>i (teoretiska) ämnen från </a:t>
            </a:r>
            <a:r>
              <a:rPr lang="sv-SE" sz="2000" dirty="0" smtClean="0"/>
              <a:t>skolan</a:t>
            </a:r>
          </a:p>
          <a:p>
            <a:endParaRPr lang="sv-SE" sz="2000" dirty="0"/>
          </a:p>
          <a:p>
            <a:r>
              <a:rPr lang="sv-SE" sz="2000" dirty="0" smtClean="0"/>
              <a:t>Från </a:t>
            </a:r>
            <a:r>
              <a:rPr lang="sv-SE" sz="2000" dirty="0"/>
              <a:t>dialogen med </a:t>
            </a:r>
            <a:r>
              <a:rPr lang="sv-SE" sz="2000" dirty="0" smtClean="0"/>
              <a:t>nyckelaktörer: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Förbättra överföringen av information mellan skolor och andra aktörer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Bättre </a:t>
            </a:r>
            <a:r>
              <a:rPr lang="sv-SE" sz="2000" dirty="0"/>
              <a:t>samarbete mellan olika aktörer, </a:t>
            </a:r>
            <a:r>
              <a:rPr lang="sv-SE" sz="2000" dirty="0" smtClean="0"/>
              <a:t>inklusive </a:t>
            </a:r>
            <a:r>
              <a:rPr lang="sv-SE" sz="2000" dirty="0"/>
              <a:t>näringslivet (förtydligande av rollerna för de olika aktörerna</a:t>
            </a:r>
            <a:r>
              <a:rPr lang="sv-SE" sz="20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Uppföljning, arbetsmarknad </a:t>
            </a:r>
            <a:r>
              <a:rPr lang="sv-SE" sz="2000" dirty="0"/>
              <a:t>och omsorg </a:t>
            </a:r>
            <a:r>
              <a:rPr lang="sv-SE" sz="2000" dirty="0" smtClean="0"/>
              <a:t>tjänster är </a:t>
            </a:r>
            <a:r>
              <a:rPr lang="sv-SE" sz="2000" dirty="0"/>
              <a:t>centrala </a:t>
            </a:r>
            <a:r>
              <a:rPr lang="sv-SE" sz="2000" dirty="0" smtClean="0"/>
              <a:t>aktörer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Säkerställa </a:t>
            </a:r>
            <a:r>
              <a:rPr lang="sv-SE" sz="2000" dirty="0"/>
              <a:t>positiva erfarenheter av lärande och underlätta  framgång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sz="2000" dirty="0"/>
          </a:p>
          <a:p>
            <a:r>
              <a:rPr lang="nb-NO" sz="2000" dirty="0"/>
              <a:t>              </a:t>
            </a:r>
            <a:r>
              <a:rPr lang="nb-NO" sz="2000" dirty="0" smtClean="0"/>
              <a:t>             </a:t>
            </a:r>
            <a:endParaRPr lang="nb-NO" sz="20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87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1289</Words>
  <Application>Microsoft Office PowerPoint</Application>
  <PresentationFormat>Bildspel på skärmen (4:3)</PresentationFormat>
  <Paragraphs>487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Office-tema</vt:lpstr>
      <vt:lpstr>Att motverka skolavhopp </vt:lpstr>
      <vt:lpstr>        Europeiska unionens definition       </vt:lpstr>
      <vt:lpstr>PowerPoint-presentation</vt:lpstr>
      <vt:lpstr>PowerPoint-presentation</vt:lpstr>
      <vt:lpstr>             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Landstinget Västernorrland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Stopping of School dropouts SOS</dc:title>
  <dc:creator>Ilona_2</dc:creator>
  <cp:lastModifiedBy>Ilona Novak</cp:lastModifiedBy>
  <cp:revision>211</cp:revision>
  <dcterms:created xsi:type="dcterms:W3CDTF">2013-04-23T09:04:05Z</dcterms:created>
  <dcterms:modified xsi:type="dcterms:W3CDTF">2016-05-27T08:15:17Z</dcterms:modified>
</cp:coreProperties>
</file>