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8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9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10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11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12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13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notesSlides/notesSlide14.xml" ContentType="application/vnd.openxmlformats-officedocument.presentationml.notesSl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notesSlides/notesSlide15.xml" ContentType="application/vnd.openxmlformats-officedocument.presentationml.notesSlid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notesSlides/notesSlide16.xml" ContentType="application/vnd.openxmlformats-officedocument.presentationml.notesSlide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notesSlides/notesSlide17.xml" ContentType="application/vnd.openxmlformats-officedocument.presentationml.notesSl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notesSlides/notesSlide18.xml" ContentType="application/vnd.openxmlformats-officedocument.presentationml.notesSlid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notesSlides/notesSlide19.xml" ContentType="application/vnd.openxmlformats-officedocument.presentationml.notesSlide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notesSlides/notesSlide20.xml" ContentType="application/vnd.openxmlformats-officedocument.presentationml.notesSlid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notesSlides/notesSlide21.xml" ContentType="application/vnd.openxmlformats-officedocument.presentationml.notesSlide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notesSlides/notesSlide22.xml" ContentType="application/vnd.openxmlformats-officedocument.presentationml.notesSlide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notesSlides/notesSlide23.xml" ContentType="application/vnd.openxmlformats-officedocument.presentationml.notesSlide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notesSlides/notesSlide24.xml" ContentType="application/vnd.openxmlformats-officedocument.presentationml.notesSlide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notesSlides/notesSlide25.xml" ContentType="application/vnd.openxmlformats-officedocument.presentationml.notesSlide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notesSlides/notesSlide26.xml" ContentType="application/vnd.openxmlformats-officedocument.presentationml.notesSlide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notesSlides/notesSlide27.xml" ContentType="application/vnd.openxmlformats-officedocument.presentationml.notesSlide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notesSlides/notesSlide28.xml" ContentType="application/vnd.openxmlformats-officedocument.presentationml.notesSlide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notesSlides/notesSlide29.xml" ContentType="application/vnd.openxmlformats-officedocument.presentationml.notesSlide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notesSlides/notesSlide30.xml" ContentType="application/vnd.openxmlformats-officedocument.presentationml.notesSlide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notesSlides/notesSlide31.xml" ContentType="application/vnd.openxmlformats-officedocument.presentationml.notesSlide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notesSlides/notesSlide32.xml" ContentType="application/vnd.openxmlformats-officedocument.presentationml.notesSlide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notesSlides/notesSlide33.xml" ContentType="application/vnd.openxmlformats-officedocument.presentationml.notesSlide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notesSlides/notesSlide34.xml" ContentType="application/vnd.openxmlformats-officedocument.presentationml.notesSlide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notesSlides/notesSlide35.xml" ContentType="application/vnd.openxmlformats-officedocument.presentationml.notesSlide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notesSlides/notesSlide36.xml" ContentType="application/vnd.openxmlformats-officedocument.presentationml.notesSlide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notesSlides/notesSlide37.xml" ContentType="application/vnd.openxmlformats-officedocument.presentationml.notesSlide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notesSlides/notesSlide38.xml" ContentType="application/vnd.openxmlformats-officedocument.presentationml.notesSlide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notesSlides/notesSlide39.xml" ContentType="application/vnd.openxmlformats-officedocument.presentationml.notesSlide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notesSlides/notesSlide40.xml" ContentType="application/vnd.openxmlformats-officedocument.presentationml.notesSlide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notesSlides/notesSlide41.xml" ContentType="application/vnd.openxmlformats-officedocument.presentationml.notesSlide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notesSlides/notesSlide42.xml" ContentType="application/vnd.openxmlformats-officedocument.presentationml.notesSlide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ppt/notesSlides/notesSlide43.xml" ContentType="application/vnd.openxmlformats-officedocument.presentationml.notesSlide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notesSlides/notesSlide44.xml" ContentType="application/vnd.openxmlformats-officedocument.presentationml.notesSlide+xml"/>
  <Override PartName="/ppt/charts/chart89.xml" ContentType="application/vnd.openxmlformats-officedocument.drawingml.chart+xml"/>
  <Override PartName="/ppt/charts/chart90.xml" ContentType="application/vnd.openxmlformats-officedocument.drawingml.chart+xml"/>
  <Override PartName="/ppt/notesSlides/notesSlide45.xml" ContentType="application/vnd.openxmlformats-officedocument.presentationml.notesSlide+xml"/>
  <Override PartName="/ppt/charts/chart91.xml" ContentType="application/vnd.openxmlformats-officedocument.drawingml.chart+xml"/>
  <Override PartName="/ppt/charts/chart92.xml" ContentType="application/vnd.openxmlformats-officedocument.drawingml.chart+xml"/>
  <Override PartName="/ppt/notesSlides/notesSlide46.xml" ContentType="application/vnd.openxmlformats-officedocument.presentationml.notesSlide+xml"/>
  <Override PartName="/ppt/charts/chart93.xml" ContentType="application/vnd.openxmlformats-officedocument.drawingml.chart+xml"/>
  <Override PartName="/ppt/charts/chart94.xml" ContentType="application/vnd.openxmlformats-officedocument.drawingml.chart+xml"/>
  <Override PartName="/ppt/notesSlides/notesSlide47.xml" ContentType="application/vnd.openxmlformats-officedocument.presentationml.notesSlide+xml"/>
  <Override PartName="/ppt/charts/chart95.xml" ContentType="application/vnd.openxmlformats-officedocument.drawingml.chart+xml"/>
  <Override PartName="/ppt/charts/chart96.xml" ContentType="application/vnd.openxmlformats-officedocument.drawingml.chart+xml"/>
  <Override PartName="/ppt/notesSlides/notesSlide48.xml" ContentType="application/vnd.openxmlformats-officedocument.presentationml.notesSlide+xml"/>
  <Override PartName="/ppt/charts/chart97.xml" ContentType="application/vnd.openxmlformats-officedocument.drawingml.chart+xml"/>
  <Override PartName="/ppt/charts/chart98.xml" ContentType="application/vnd.openxmlformats-officedocument.drawingml.chart+xml"/>
  <Override PartName="/ppt/notesSlides/notesSlide49.xml" ContentType="application/vnd.openxmlformats-officedocument.presentationml.notesSlide+xml"/>
  <Override PartName="/ppt/charts/chart99.xml" ContentType="application/vnd.openxmlformats-officedocument.drawingml.chart+xml"/>
  <Override PartName="/ppt/charts/chart100.xml" ContentType="application/vnd.openxmlformats-officedocument.drawingml.chart+xml"/>
  <Override PartName="/ppt/notesSlides/notesSlide50.xml" ContentType="application/vnd.openxmlformats-officedocument.presentationml.notesSlide+xml"/>
  <Override PartName="/ppt/charts/chart101.xml" ContentType="application/vnd.openxmlformats-officedocument.drawingml.chart+xml"/>
  <Override PartName="/ppt/charts/chart102.xml" ContentType="application/vnd.openxmlformats-officedocument.drawingml.chart+xml"/>
  <Override PartName="/ppt/notesSlides/notesSlide51.xml" ContentType="application/vnd.openxmlformats-officedocument.presentationml.notesSlide+xml"/>
  <Override PartName="/ppt/charts/chart103.xml" ContentType="application/vnd.openxmlformats-officedocument.drawingml.chart+xml"/>
  <Override PartName="/ppt/charts/chart104.xml" ContentType="application/vnd.openxmlformats-officedocument.drawingml.chart+xml"/>
  <Override PartName="/ppt/notesSlides/notesSlide52.xml" ContentType="application/vnd.openxmlformats-officedocument.presentationml.notesSlide+xml"/>
  <Override PartName="/ppt/charts/chart105.xml" ContentType="application/vnd.openxmlformats-officedocument.drawingml.chart+xml"/>
  <Override PartName="/ppt/charts/chart106.xml" ContentType="application/vnd.openxmlformats-officedocument.drawingml.chart+xml"/>
  <Override PartName="/ppt/notesSlides/notesSlide53.xml" ContentType="application/vnd.openxmlformats-officedocument.presentationml.notesSlide+xml"/>
  <Override PartName="/ppt/charts/chart107.xml" ContentType="application/vnd.openxmlformats-officedocument.drawingml.chart+xml"/>
  <Override PartName="/ppt/charts/chart108.xml" ContentType="application/vnd.openxmlformats-officedocument.drawingml.chart+xml"/>
  <Override PartName="/ppt/notesSlides/notesSlide54.xml" ContentType="application/vnd.openxmlformats-officedocument.presentationml.notesSlide+xml"/>
  <Override PartName="/ppt/charts/chart109.xml" ContentType="application/vnd.openxmlformats-officedocument.drawingml.chart+xml"/>
  <Override PartName="/ppt/charts/chart110.xml" ContentType="application/vnd.openxmlformats-officedocument.drawingml.chart+xml"/>
  <Override PartName="/ppt/notesSlides/notesSlide55.xml" ContentType="application/vnd.openxmlformats-officedocument.presentationml.notesSlide+xml"/>
  <Override PartName="/ppt/charts/chart111.xml" ContentType="application/vnd.openxmlformats-officedocument.drawingml.chart+xml"/>
  <Override PartName="/ppt/charts/chart112.xml" ContentType="application/vnd.openxmlformats-officedocument.drawingml.chart+xml"/>
  <Override PartName="/ppt/notesSlides/notesSlide56.xml" ContentType="application/vnd.openxmlformats-officedocument.presentationml.notesSlide+xml"/>
  <Override PartName="/ppt/charts/chart113.xml" ContentType="application/vnd.openxmlformats-officedocument.drawingml.chart+xml"/>
  <Override PartName="/ppt/charts/chart114.xml" ContentType="application/vnd.openxmlformats-officedocument.drawingml.chart+xml"/>
  <Override PartName="/ppt/notesSlides/notesSlide57.xml" ContentType="application/vnd.openxmlformats-officedocument.presentationml.notesSlide+xml"/>
  <Override PartName="/ppt/charts/chart115.xml" ContentType="application/vnd.openxmlformats-officedocument.drawingml.chart+xml"/>
  <Override PartName="/ppt/charts/chart116.xml" ContentType="application/vnd.openxmlformats-officedocument.drawingml.chart+xml"/>
  <Override PartName="/ppt/notesSlides/notesSlide58.xml" ContentType="application/vnd.openxmlformats-officedocument.presentationml.notesSlide+xml"/>
  <Override PartName="/ppt/charts/chart117.xml" ContentType="application/vnd.openxmlformats-officedocument.drawingml.chart+xml"/>
  <Override PartName="/ppt/charts/chart118.xml" ContentType="application/vnd.openxmlformats-officedocument.drawingml.chart+xml"/>
  <Override PartName="/ppt/notesSlides/notesSlide59.xml" ContentType="application/vnd.openxmlformats-officedocument.presentationml.notesSlide+xml"/>
  <Override PartName="/ppt/charts/chart119.xml" ContentType="application/vnd.openxmlformats-officedocument.drawingml.chart+xml"/>
  <Override PartName="/ppt/charts/chart120.xml" ContentType="application/vnd.openxmlformats-officedocument.drawingml.chart+xml"/>
  <Override PartName="/ppt/notesSlides/notesSlide60.xml" ContentType="application/vnd.openxmlformats-officedocument.presentationml.notesSlide+xml"/>
  <Override PartName="/ppt/charts/chart121.xml" ContentType="application/vnd.openxmlformats-officedocument.drawingml.chart+xml"/>
  <Override PartName="/ppt/charts/chart122.xml" ContentType="application/vnd.openxmlformats-officedocument.drawingml.chart+xml"/>
  <Override PartName="/ppt/notesSlides/notesSlide61.xml" ContentType="application/vnd.openxmlformats-officedocument.presentationml.notesSlide+xml"/>
  <Override PartName="/ppt/charts/chart123.xml" ContentType="application/vnd.openxmlformats-officedocument.drawingml.chart+xml"/>
  <Override PartName="/ppt/charts/chart124.xml" ContentType="application/vnd.openxmlformats-officedocument.drawingml.chart+xml"/>
  <Override PartName="/ppt/notesSlides/notesSlide62.xml" ContentType="application/vnd.openxmlformats-officedocument.presentationml.notesSlide+xml"/>
  <Override PartName="/ppt/charts/chart125.xml" ContentType="application/vnd.openxmlformats-officedocument.drawingml.chart+xml"/>
  <Override PartName="/ppt/charts/chart126.xml" ContentType="application/vnd.openxmlformats-officedocument.drawingml.chart+xml"/>
  <Override PartName="/ppt/notesSlides/notesSlide63.xml" ContentType="application/vnd.openxmlformats-officedocument.presentationml.notesSlide+xml"/>
  <Override PartName="/ppt/charts/chart127.xml" ContentType="application/vnd.openxmlformats-officedocument.drawingml.chart+xml"/>
  <Override PartName="/ppt/charts/chart128.xml" ContentType="application/vnd.openxmlformats-officedocument.drawingml.chart+xml"/>
  <Override PartName="/ppt/notesSlides/notesSlide64.xml" ContentType="application/vnd.openxmlformats-officedocument.presentationml.notesSlide+xml"/>
  <Override PartName="/ppt/charts/chart129.xml" ContentType="application/vnd.openxmlformats-officedocument.drawingml.chart+xml"/>
  <Override PartName="/ppt/charts/chart130.xml" ContentType="application/vnd.openxmlformats-officedocument.drawingml.chart+xml"/>
  <Override PartName="/ppt/notesSlides/notesSlide65.xml" ContentType="application/vnd.openxmlformats-officedocument.presentationml.notesSlide+xml"/>
  <Override PartName="/ppt/charts/chart131.xml" ContentType="application/vnd.openxmlformats-officedocument.drawingml.chart+xml"/>
  <Override PartName="/ppt/charts/chart132.xml" ContentType="application/vnd.openxmlformats-officedocument.drawingml.chart+xml"/>
  <Override PartName="/ppt/notesSlides/notesSlide66.xml" ContentType="application/vnd.openxmlformats-officedocument.presentationml.notesSlide+xml"/>
  <Override PartName="/ppt/charts/chart133.xml" ContentType="application/vnd.openxmlformats-officedocument.drawingml.chart+xml"/>
  <Override PartName="/ppt/charts/chart134.xml" ContentType="application/vnd.openxmlformats-officedocument.drawingml.chart+xml"/>
  <Override PartName="/ppt/notesSlides/notesSlide67.xml" ContentType="application/vnd.openxmlformats-officedocument.presentationml.notesSlide+xml"/>
  <Override PartName="/ppt/charts/chart135.xml" ContentType="application/vnd.openxmlformats-officedocument.drawingml.chart+xml"/>
  <Override PartName="/ppt/charts/chart136.xml" ContentType="application/vnd.openxmlformats-officedocument.drawingml.chart+xml"/>
  <Override PartName="/ppt/notesSlides/notesSlide68.xml" ContentType="application/vnd.openxmlformats-officedocument.presentationml.notesSlide+xml"/>
  <Override PartName="/ppt/charts/chart137.xml" ContentType="application/vnd.openxmlformats-officedocument.drawingml.chart+xml"/>
  <Override PartName="/ppt/charts/chart138.xml" ContentType="application/vnd.openxmlformats-officedocument.drawingml.chart+xml"/>
  <Override PartName="/ppt/notesSlides/notesSlide69.xml" ContentType="application/vnd.openxmlformats-officedocument.presentationml.notesSlide+xml"/>
  <Override PartName="/ppt/charts/chart139.xml" ContentType="application/vnd.openxmlformats-officedocument.drawingml.chart+xml"/>
  <Override PartName="/ppt/charts/chart140.xml" ContentType="application/vnd.openxmlformats-officedocument.drawingml.chart+xml"/>
  <Override PartName="/ppt/notesSlides/notesSlide70.xml" ContentType="application/vnd.openxmlformats-officedocument.presentationml.notesSlide+xml"/>
  <Override PartName="/ppt/charts/chart141.xml" ContentType="application/vnd.openxmlformats-officedocument.drawingml.chart+xml"/>
  <Override PartName="/ppt/charts/chart142.xml" ContentType="application/vnd.openxmlformats-officedocument.drawingml.chart+xml"/>
  <Override PartName="/ppt/notesSlides/notesSlide71.xml" ContentType="application/vnd.openxmlformats-officedocument.presentationml.notesSlide+xml"/>
  <Override PartName="/ppt/charts/chart143.xml" ContentType="application/vnd.openxmlformats-officedocument.drawingml.chart+xml"/>
  <Override PartName="/ppt/charts/chart144.xml" ContentType="application/vnd.openxmlformats-officedocument.drawingml.chart+xml"/>
  <Override PartName="/ppt/notesSlides/notesSlide72.xml" ContentType="application/vnd.openxmlformats-officedocument.presentationml.notesSlide+xml"/>
  <Override PartName="/ppt/charts/chart145.xml" ContentType="application/vnd.openxmlformats-officedocument.drawingml.chart+xml"/>
  <Override PartName="/ppt/charts/chart146.xml" ContentType="application/vnd.openxmlformats-officedocument.drawingml.chart+xml"/>
  <Override PartName="/ppt/notesSlides/notesSlide73.xml" ContentType="application/vnd.openxmlformats-officedocument.presentationml.notesSlide+xml"/>
  <Override PartName="/ppt/charts/chart147.xml" ContentType="application/vnd.openxmlformats-officedocument.drawingml.chart+xml"/>
  <Override PartName="/ppt/charts/chart148.xml" ContentType="application/vnd.openxmlformats-officedocument.drawingml.chart+xml"/>
  <Override PartName="/ppt/notesSlides/notesSlide74.xml" ContentType="application/vnd.openxmlformats-officedocument.presentationml.notesSlide+xml"/>
  <Override PartName="/ppt/charts/chart149.xml" ContentType="application/vnd.openxmlformats-officedocument.drawingml.chart+xml"/>
  <Override PartName="/ppt/charts/chart150.xml" ContentType="application/vnd.openxmlformats-officedocument.drawingml.chart+xml"/>
  <Override PartName="/ppt/notesSlides/notesSlide75.xml" ContentType="application/vnd.openxmlformats-officedocument.presentationml.notesSlide+xml"/>
  <Override PartName="/ppt/charts/chart151.xml" ContentType="application/vnd.openxmlformats-officedocument.drawingml.chart+xml"/>
  <Override PartName="/ppt/charts/chart152.xml" ContentType="application/vnd.openxmlformats-officedocument.drawingml.chart+xml"/>
  <Override PartName="/ppt/notesSlides/notesSlide76.xml" ContentType="application/vnd.openxmlformats-officedocument.presentationml.notesSlide+xml"/>
  <Override PartName="/ppt/charts/chart153.xml" ContentType="application/vnd.openxmlformats-officedocument.drawingml.chart+xml"/>
  <Override PartName="/ppt/charts/chart154.xml" ContentType="application/vnd.openxmlformats-officedocument.drawingml.chart+xml"/>
  <Override PartName="/ppt/notesSlides/notesSlide77.xml" ContentType="application/vnd.openxmlformats-officedocument.presentationml.notesSlide+xml"/>
  <Override PartName="/ppt/charts/chart155.xml" ContentType="application/vnd.openxmlformats-officedocument.drawingml.chart+xml"/>
  <Override PartName="/ppt/charts/chart156.xml" ContentType="application/vnd.openxmlformats-officedocument.drawingml.chart+xml"/>
  <Override PartName="/ppt/notesSlides/notesSlide78.xml" ContentType="application/vnd.openxmlformats-officedocument.presentationml.notesSlide+xml"/>
  <Override PartName="/ppt/charts/chart157.xml" ContentType="application/vnd.openxmlformats-officedocument.drawingml.chart+xml"/>
  <Override PartName="/ppt/charts/chart158.xml" ContentType="application/vnd.openxmlformats-officedocument.drawingml.chart+xml"/>
  <Override PartName="/ppt/notesSlides/notesSlide79.xml" ContentType="application/vnd.openxmlformats-officedocument.presentationml.notesSlide+xml"/>
  <Override PartName="/ppt/charts/chart159.xml" ContentType="application/vnd.openxmlformats-officedocument.drawingml.chart+xml"/>
  <Override PartName="/ppt/charts/chart160.xml" ContentType="application/vnd.openxmlformats-officedocument.drawingml.chart+xml"/>
  <Override PartName="/ppt/notesSlides/notesSlide80.xml" ContentType="application/vnd.openxmlformats-officedocument.presentationml.notesSlide+xml"/>
  <Override PartName="/ppt/charts/chart161.xml" ContentType="application/vnd.openxmlformats-officedocument.drawingml.chart+xml"/>
  <Override PartName="/ppt/charts/chart162.xml" ContentType="application/vnd.openxmlformats-officedocument.drawingml.chart+xml"/>
  <Override PartName="/ppt/notesSlides/notesSlide81.xml" ContentType="application/vnd.openxmlformats-officedocument.presentationml.notesSlide+xml"/>
  <Override PartName="/ppt/charts/chart163.xml" ContentType="application/vnd.openxmlformats-officedocument.drawingml.chart+xml"/>
  <Override PartName="/ppt/charts/chart164.xml" ContentType="application/vnd.openxmlformats-officedocument.drawingml.chart+xml"/>
  <Override PartName="/ppt/notesSlides/notesSlide82.xml" ContentType="application/vnd.openxmlformats-officedocument.presentationml.notesSlide+xml"/>
  <Override PartName="/ppt/charts/chart165.xml" ContentType="application/vnd.openxmlformats-officedocument.drawingml.chart+xml"/>
  <Override PartName="/ppt/charts/chart166.xml" ContentType="application/vnd.openxmlformats-officedocument.drawingml.chart+xml"/>
  <Override PartName="/ppt/notesSlides/notesSlide83.xml" ContentType="application/vnd.openxmlformats-officedocument.presentationml.notesSlide+xml"/>
  <Override PartName="/ppt/charts/chart167.xml" ContentType="application/vnd.openxmlformats-officedocument.drawingml.chart+xml"/>
  <Override PartName="/ppt/charts/chart168.xml" ContentType="application/vnd.openxmlformats-officedocument.drawingml.chart+xml"/>
  <Override PartName="/ppt/notesSlides/notesSlide84.xml" ContentType="application/vnd.openxmlformats-officedocument.presentationml.notesSlide+xml"/>
  <Override PartName="/ppt/charts/chart169.xml" ContentType="application/vnd.openxmlformats-officedocument.drawingml.chart+xml"/>
  <Override PartName="/ppt/charts/chart170.xml" ContentType="application/vnd.openxmlformats-officedocument.drawingml.chart+xml"/>
  <Override PartName="/ppt/charts/chart171.xml" ContentType="application/vnd.openxmlformats-officedocument.drawingml.chart+xml"/>
  <Override PartName="/ppt/charts/chart172.xml" ContentType="application/vnd.openxmlformats-officedocument.drawingml.chart+xml"/>
  <Override PartName="/ppt/charts/chart173.xml" ContentType="application/vnd.openxmlformats-officedocument.drawingml.chart+xml"/>
  <Override PartName="/ppt/notesSlides/notesSlide85.xml" ContentType="application/vnd.openxmlformats-officedocument.presentationml.notesSlide+xml"/>
  <Override PartName="/ppt/charts/chart174.xml" ContentType="application/vnd.openxmlformats-officedocument.drawingml.chart+xml"/>
  <Override PartName="/ppt/charts/chart175.xml" ContentType="application/vnd.openxmlformats-officedocument.drawingml.chart+xml"/>
  <Override PartName="/ppt/notesSlides/notesSlide86.xml" ContentType="application/vnd.openxmlformats-officedocument.presentationml.notesSlide+xml"/>
  <Override PartName="/ppt/charts/chart176.xml" ContentType="application/vnd.openxmlformats-officedocument.drawingml.chart+xml"/>
  <Override PartName="/ppt/charts/chart177.xml" ContentType="application/vnd.openxmlformats-officedocument.drawingml.chart+xml"/>
  <Override PartName="/ppt/notesSlides/notesSlide87.xml" ContentType="application/vnd.openxmlformats-officedocument.presentationml.notesSlide+xml"/>
  <Override PartName="/ppt/charts/chart178.xml" ContentType="application/vnd.openxmlformats-officedocument.drawingml.chart+xml"/>
  <Override PartName="/ppt/charts/chart179.xml" ContentType="application/vnd.openxmlformats-officedocument.drawingml.chart+xml"/>
  <Override PartName="/ppt/notesSlides/notesSlide88.xml" ContentType="application/vnd.openxmlformats-officedocument.presentationml.notesSlide+xml"/>
  <Override PartName="/ppt/charts/chart180.xml" ContentType="application/vnd.openxmlformats-officedocument.drawingml.chart+xml"/>
  <Override PartName="/ppt/charts/chart181.xml" ContentType="application/vnd.openxmlformats-officedocument.drawingml.chart+xml"/>
  <Override PartName="/ppt/notesSlides/notesSlide89.xml" ContentType="application/vnd.openxmlformats-officedocument.presentationml.notesSlide+xml"/>
  <Override PartName="/ppt/charts/chart182.xml" ContentType="application/vnd.openxmlformats-officedocument.drawingml.chart+xml"/>
  <Override PartName="/ppt/charts/chart183.xml" ContentType="application/vnd.openxmlformats-officedocument.drawingml.chart+xml"/>
  <Override PartName="/ppt/notesSlides/notesSlide90.xml" ContentType="application/vnd.openxmlformats-officedocument.presentationml.notesSlide+xml"/>
  <Override PartName="/ppt/charts/chart184.xml" ContentType="application/vnd.openxmlformats-officedocument.drawingml.chart+xml"/>
  <Override PartName="/ppt/charts/chart185.xml" ContentType="application/vnd.openxmlformats-officedocument.drawingml.chart+xml"/>
  <Override PartName="/ppt/notesSlides/notesSlide91.xml" ContentType="application/vnd.openxmlformats-officedocument.presentationml.notesSlide+xml"/>
  <Override PartName="/ppt/charts/chart186.xml" ContentType="application/vnd.openxmlformats-officedocument.drawingml.chart+xml"/>
  <Override PartName="/ppt/charts/chart187.xml" ContentType="application/vnd.openxmlformats-officedocument.drawingml.chart+xml"/>
  <Override PartName="/ppt/notesSlides/notesSlide92.xml" ContentType="application/vnd.openxmlformats-officedocument.presentationml.notesSlide+xml"/>
  <Override PartName="/ppt/charts/chart188.xml" ContentType="application/vnd.openxmlformats-officedocument.drawingml.chart+xml"/>
  <Override PartName="/ppt/charts/chart189.xml" ContentType="application/vnd.openxmlformats-officedocument.drawingml.chart+xml"/>
  <Override PartName="/ppt/charts/chart190.xml" ContentType="application/vnd.openxmlformats-officedocument.drawingml.chart+xml"/>
  <Override PartName="/ppt/notesSlides/notesSlide93.xml" ContentType="application/vnd.openxmlformats-officedocument.presentationml.notesSlide+xml"/>
  <Override PartName="/ppt/charts/chart191.xml" ContentType="application/vnd.openxmlformats-officedocument.drawingml.chart+xml"/>
  <Override PartName="/ppt/charts/chart192.xml" ContentType="application/vnd.openxmlformats-officedocument.drawingml.chart+xml"/>
  <Override PartName="/ppt/notesSlides/notesSlide94.xml" ContentType="application/vnd.openxmlformats-officedocument.presentationml.notesSlide+xml"/>
  <Override PartName="/ppt/charts/chart193.xml" ContentType="application/vnd.openxmlformats-officedocument.drawingml.chart+xml"/>
  <Override PartName="/ppt/charts/chart194.xml" ContentType="application/vnd.openxmlformats-officedocument.drawingml.chart+xml"/>
  <Override PartName="/ppt/notesSlides/notesSlide95.xml" ContentType="application/vnd.openxmlformats-officedocument.presentationml.notesSlide+xml"/>
  <Override PartName="/ppt/charts/chart195.xml" ContentType="application/vnd.openxmlformats-officedocument.drawingml.chart+xml"/>
  <Override PartName="/ppt/charts/chart196.xml" ContentType="application/vnd.openxmlformats-officedocument.drawingml.chart+xml"/>
  <Override PartName="/ppt/notesSlides/notesSlide96.xml" ContentType="application/vnd.openxmlformats-officedocument.presentationml.notesSlide+xml"/>
  <Override PartName="/ppt/charts/chart197.xml" ContentType="application/vnd.openxmlformats-officedocument.drawingml.chart+xml"/>
  <Override PartName="/ppt/charts/chart198.xml" ContentType="application/vnd.openxmlformats-officedocument.drawingml.chart+xml"/>
  <Override PartName="/ppt/notesSlides/notesSlide97.xml" ContentType="application/vnd.openxmlformats-officedocument.presentationml.notesSlide+xml"/>
  <Override PartName="/ppt/charts/chart199.xml" ContentType="application/vnd.openxmlformats-officedocument.drawingml.chart+xml"/>
  <Override PartName="/ppt/charts/chart200.xml" ContentType="application/vnd.openxmlformats-officedocument.drawingml.chart+xml"/>
  <Override PartName="/ppt/notesSlides/notesSlide98.xml" ContentType="application/vnd.openxmlformats-officedocument.presentationml.notesSlide+xml"/>
  <Override PartName="/ppt/charts/chart201.xml" ContentType="application/vnd.openxmlformats-officedocument.drawingml.chart+xml"/>
  <Override PartName="/ppt/charts/chart202.xml" ContentType="application/vnd.openxmlformats-officedocument.drawingml.chart+xml"/>
  <Override PartName="/ppt/notesSlides/notesSlide99.xml" ContentType="application/vnd.openxmlformats-officedocument.presentationml.notesSlide+xml"/>
  <Override PartName="/ppt/charts/chart203.xml" ContentType="application/vnd.openxmlformats-officedocument.drawingml.chart+xml"/>
  <Override PartName="/ppt/charts/chart204.xml" ContentType="application/vnd.openxmlformats-officedocument.drawingml.chart+xml"/>
  <Override PartName="/ppt/charts/chart205.xml" ContentType="application/vnd.openxmlformats-officedocument.drawingml.chart+xml"/>
  <Override PartName="/ppt/notesSlides/notesSlide100.xml" ContentType="application/vnd.openxmlformats-officedocument.presentationml.notesSlide+xml"/>
  <Override PartName="/ppt/charts/chart206.xml" ContentType="application/vnd.openxmlformats-officedocument.drawingml.chart+xml"/>
  <Override PartName="/ppt/charts/chart207.xml" ContentType="application/vnd.openxmlformats-officedocument.drawingml.chart+xml"/>
  <Override PartName="/ppt/notesSlides/notesSlide101.xml" ContentType="application/vnd.openxmlformats-officedocument.presentationml.notesSlide+xml"/>
  <Override PartName="/ppt/charts/chart208.xml" ContentType="application/vnd.openxmlformats-officedocument.drawingml.chart+xml"/>
  <Override PartName="/ppt/charts/chart209.xml" ContentType="application/vnd.openxmlformats-officedocument.drawingml.chart+xml"/>
  <Override PartName="/ppt/charts/chart210.xml" ContentType="application/vnd.openxmlformats-officedocument.drawingml.chart+xml"/>
  <Override PartName="/ppt/notesSlides/notesSlide102.xml" ContentType="application/vnd.openxmlformats-officedocument.presentationml.notesSlide+xml"/>
  <Override PartName="/ppt/charts/chart211.xml" ContentType="application/vnd.openxmlformats-officedocument.drawingml.chart+xml"/>
  <Override PartName="/ppt/charts/chart212.xml" ContentType="application/vnd.openxmlformats-officedocument.drawingml.chart+xml"/>
  <Override PartName="/ppt/charts/chart213.xml" ContentType="application/vnd.openxmlformats-officedocument.drawingml.chart+xml"/>
  <Override PartName="/ppt/notesSlides/notesSlide103.xml" ContentType="application/vnd.openxmlformats-officedocument.presentationml.notesSlide+xml"/>
  <Override PartName="/ppt/charts/chart214.xml" ContentType="application/vnd.openxmlformats-officedocument.drawingml.chart+xml"/>
  <Override PartName="/ppt/charts/chart215.xml" ContentType="application/vnd.openxmlformats-officedocument.drawingml.chart+xml"/>
  <Override PartName="/ppt/notesSlides/notesSlide104.xml" ContentType="application/vnd.openxmlformats-officedocument.presentationml.notesSlide+xml"/>
  <Override PartName="/ppt/charts/chart216.xml" ContentType="application/vnd.openxmlformats-officedocument.drawingml.chart+xml"/>
  <Override PartName="/ppt/charts/chart217.xml" ContentType="application/vnd.openxmlformats-officedocument.drawingml.chart+xml"/>
  <Override PartName="/ppt/charts/chart218.xml" ContentType="application/vnd.openxmlformats-officedocument.drawingml.chart+xml"/>
  <Override PartName="/ppt/notesSlides/notesSlide105.xml" ContentType="application/vnd.openxmlformats-officedocument.presentationml.notesSlide+xml"/>
  <Override PartName="/ppt/charts/chart219.xml" ContentType="application/vnd.openxmlformats-officedocument.drawingml.chart+xml"/>
  <Override PartName="/ppt/charts/chart220.xml" ContentType="application/vnd.openxmlformats-officedocument.drawingml.chart+xml"/>
  <Override PartName="/ppt/notesSlides/notesSlide106.xml" ContentType="application/vnd.openxmlformats-officedocument.presentationml.notesSlide+xml"/>
  <Override PartName="/ppt/charts/chart221.xml" ContentType="application/vnd.openxmlformats-officedocument.drawingml.chart+xml"/>
  <Override PartName="/ppt/charts/chart222.xml" ContentType="application/vnd.openxmlformats-officedocument.drawingml.chart+xml"/>
  <Override PartName="/ppt/notesSlides/notesSlide107.xml" ContentType="application/vnd.openxmlformats-officedocument.presentationml.notesSlide+xml"/>
  <Override PartName="/ppt/charts/chart223.xml" ContentType="application/vnd.openxmlformats-officedocument.drawingml.chart+xml"/>
  <Override PartName="/ppt/charts/chart224.xml" ContentType="application/vnd.openxmlformats-officedocument.drawingml.chart+xml"/>
  <Override PartName="/ppt/charts/chart225.xml" ContentType="application/vnd.openxmlformats-officedocument.drawingml.chart+xml"/>
  <Override PartName="/ppt/notesSlides/notesSlide108.xml" ContentType="application/vnd.openxmlformats-officedocument.presentationml.notesSlide+xml"/>
  <Override PartName="/ppt/charts/chart226.xml" ContentType="application/vnd.openxmlformats-officedocument.drawingml.chart+xml"/>
  <Override PartName="/ppt/charts/chart227.xml" ContentType="application/vnd.openxmlformats-officedocument.drawingml.chart+xml"/>
  <Override PartName="/ppt/notesSlides/notesSlide109.xml" ContentType="application/vnd.openxmlformats-officedocument.presentationml.notesSlide+xml"/>
  <Override PartName="/ppt/charts/chart228.xml" ContentType="application/vnd.openxmlformats-officedocument.drawingml.chart+xml"/>
  <Override PartName="/ppt/charts/chart229.xml" ContentType="application/vnd.openxmlformats-officedocument.drawingml.chart+xml"/>
  <Override PartName="/ppt/charts/chart230.xml" ContentType="application/vnd.openxmlformats-officedocument.drawingml.chart+xml"/>
  <Override PartName="/ppt/notesSlides/notesSlide110.xml" ContentType="application/vnd.openxmlformats-officedocument.presentationml.notesSlide+xml"/>
  <Override PartName="/ppt/charts/chart231.xml" ContentType="application/vnd.openxmlformats-officedocument.drawingml.chart+xml"/>
  <Override PartName="/ppt/charts/chart232.xml" ContentType="application/vnd.openxmlformats-officedocument.drawingml.chart+xml"/>
  <Override PartName="/ppt/notesSlides/notesSlide111.xml" ContentType="application/vnd.openxmlformats-officedocument.presentationml.notesSlide+xml"/>
  <Override PartName="/ppt/charts/chart233.xml" ContentType="application/vnd.openxmlformats-officedocument.drawingml.chart+xml"/>
  <Override PartName="/ppt/charts/chart234.xml" ContentType="application/vnd.openxmlformats-officedocument.drawingml.chart+xml"/>
  <Override PartName="/ppt/notesSlides/notesSlide112.xml" ContentType="application/vnd.openxmlformats-officedocument.presentationml.notesSlide+xml"/>
  <Override PartName="/ppt/charts/chart235.xml" ContentType="application/vnd.openxmlformats-officedocument.drawingml.chart+xml"/>
  <Override PartName="/ppt/charts/chart236.xml" ContentType="application/vnd.openxmlformats-officedocument.drawingml.chart+xml"/>
  <Override PartName="/ppt/notesSlides/notesSlide113.xml" ContentType="application/vnd.openxmlformats-officedocument.presentationml.notesSlide+xml"/>
  <Override PartName="/ppt/charts/chart237.xml" ContentType="application/vnd.openxmlformats-officedocument.drawingml.chart+xml"/>
  <Override PartName="/ppt/charts/chart238.xml" ContentType="application/vnd.openxmlformats-officedocument.drawingml.chart+xml"/>
  <Override PartName="/ppt/charts/chart239.xml" ContentType="application/vnd.openxmlformats-officedocument.drawingml.chart+xml"/>
  <Override PartName="/ppt/notesSlides/notesSlide114.xml" ContentType="application/vnd.openxmlformats-officedocument.presentationml.notesSlide+xml"/>
  <Override PartName="/ppt/charts/chart240.xml" ContentType="application/vnd.openxmlformats-officedocument.drawingml.chart+xml"/>
  <Override PartName="/ppt/charts/chart241.xml" ContentType="application/vnd.openxmlformats-officedocument.drawingml.chart+xml"/>
  <Override PartName="/ppt/notesSlides/notesSlide115.xml" ContentType="application/vnd.openxmlformats-officedocument.presentationml.notesSlide+xml"/>
  <Override PartName="/ppt/charts/chart242.xml" ContentType="application/vnd.openxmlformats-officedocument.drawingml.chart+xml"/>
  <Override PartName="/ppt/charts/chart243.xml" ContentType="application/vnd.openxmlformats-officedocument.drawingml.chart+xml"/>
  <Override PartName="/ppt/charts/chart244.xml" ContentType="application/vnd.openxmlformats-officedocument.drawingml.chart+xml"/>
  <Override PartName="/ppt/notesSlides/notesSlide116.xml" ContentType="application/vnd.openxmlformats-officedocument.presentationml.notesSlide+xml"/>
  <Override PartName="/ppt/charts/chart245.xml" ContentType="application/vnd.openxmlformats-officedocument.drawingml.chart+xml"/>
  <Override PartName="/ppt/charts/chart246.xml" ContentType="application/vnd.openxmlformats-officedocument.drawingml.chart+xml"/>
  <Override PartName="/ppt/charts/chart247.xml" ContentType="application/vnd.openxmlformats-officedocument.drawingml.chart+xml"/>
  <Override PartName="/ppt/notesSlides/notesSlide117.xml" ContentType="application/vnd.openxmlformats-officedocument.presentationml.notesSlide+xml"/>
  <Override PartName="/ppt/charts/chart248.xml" ContentType="application/vnd.openxmlformats-officedocument.drawingml.chart+xml"/>
  <Override PartName="/ppt/charts/chart249.xml" ContentType="application/vnd.openxmlformats-officedocument.drawingml.chart+xml"/>
  <Override PartName="/ppt/charts/chart250.xml" ContentType="application/vnd.openxmlformats-officedocument.drawingml.chart+xml"/>
  <Override PartName="/ppt/notesSlides/notesSlide118.xml" ContentType="application/vnd.openxmlformats-officedocument.presentationml.notesSlide+xml"/>
  <Override PartName="/ppt/charts/chart251.xml" ContentType="application/vnd.openxmlformats-officedocument.drawingml.chart+xml"/>
  <Override PartName="/ppt/charts/chart252.xml" ContentType="application/vnd.openxmlformats-officedocument.drawingml.chart+xml"/>
  <Override PartName="/ppt/charts/chart253.xml" ContentType="application/vnd.openxmlformats-officedocument.drawingml.chart+xml"/>
  <Override PartName="/ppt/notesSlides/notesSlide119.xml" ContentType="application/vnd.openxmlformats-officedocument.presentationml.notesSlide+xml"/>
  <Override PartName="/ppt/charts/chart254.xml" ContentType="application/vnd.openxmlformats-officedocument.drawingml.chart+xml"/>
  <Override PartName="/ppt/charts/chart255.xml" ContentType="application/vnd.openxmlformats-officedocument.drawingml.chart+xml"/>
  <Override PartName="/ppt/charts/chart256.xml" ContentType="application/vnd.openxmlformats-officedocument.drawingml.chart+xml"/>
  <Override PartName="/ppt/notesSlides/notesSlide120.xml" ContentType="application/vnd.openxmlformats-officedocument.presentationml.notesSlide+xml"/>
  <Override PartName="/ppt/charts/chart257.xml" ContentType="application/vnd.openxmlformats-officedocument.drawingml.chart+xml"/>
  <Override PartName="/ppt/charts/chart258.xml" ContentType="application/vnd.openxmlformats-officedocument.drawingml.chart+xml"/>
  <Override PartName="/ppt/charts/chart259.xml" ContentType="application/vnd.openxmlformats-officedocument.drawingml.chart+xml"/>
  <Override PartName="/ppt/charts/chart260.xml" ContentType="application/vnd.openxmlformats-officedocument.drawingml.chart+xml"/>
  <Override PartName="/ppt/notesSlides/notesSlide121.xml" ContentType="application/vnd.openxmlformats-officedocument.presentationml.notesSlide+xml"/>
  <Override PartName="/ppt/charts/chart261.xml" ContentType="application/vnd.openxmlformats-officedocument.drawingml.chart+xml"/>
  <Override PartName="/ppt/charts/chart262.xml" ContentType="application/vnd.openxmlformats-officedocument.drawingml.chart+xml"/>
  <Override PartName="/ppt/charts/chart263.xml" ContentType="application/vnd.openxmlformats-officedocument.drawingml.chart+xml"/>
  <Override PartName="/ppt/notesSlides/notesSlide122.xml" ContentType="application/vnd.openxmlformats-officedocument.presentationml.notesSlide+xml"/>
  <Override PartName="/ppt/charts/chart264.xml" ContentType="application/vnd.openxmlformats-officedocument.drawingml.chart+xml"/>
  <Override PartName="/ppt/charts/chart265.xml" ContentType="application/vnd.openxmlformats-officedocument.drawingml.chart+xml"/>
  <Override PartName="/ppt/drawings/drawing1.xml" ContentType="application/vnd.openxmlformats-officedocument.drawingml.chartshapes+xml"/>
  <Override PartName="/ppt/notesSlides/notesSlide123.xml" ContentType="application/vnd.openxmlformats-officedocument.presentationml.notesSlide+xml"/>
  <Override PartName="/ppt/charts/chart266.xml" ContentType="application/vnd.openxmlformats-officedocument.drawingml.chart+xml"/>
  <Override PartName="/ppt/charts/chart267.xml" ContentType="application/vnd.openxmlformats-officedocument.drawingml.chart+xml"/>
  <Override PartName="/ppt/charts/chart268.xml" ContentType="application/vnd.openxmlformats-officedocument.drawingml.chart+xml"/>
  <Override PartName="/ppt/notesSlides/notesSlide124.xml" ContentType="application/vnd.openxmlformats-officedocument.presentationml.notesSlide+xml"/>
  <Override PartName="/ppt/charts/chart269.xml" ContentType="application/vnd.openxmlformats-officedocument.drawingml.chart+xml"/>
  <Override PartName="/ppt/charts/chart270.xml" ContentType="application/vnd.openxmlformats-officedocument.drawingml.chart+xml"/>
  <Override PartName="/ppt/notesSlides/notesSlide125.xml" ContentType="application/vnd.openxmlformats-officedocument.presentationml.notesSlide+xml"/>
  <Override PartName="/ppt/charts/chart271.xml" ContentType="application/vnd.openxmlformats-officedocument.drawingml.chart+xml"/>
  <Override PartName="/ppt/charts/chart272.xml" ContentType="application/vnd.openxmlformats-officedocument.drawingml.chart+xml"/>
  <Override PartName="/ppt/notesSlides/notesSlide126.xml" ContentType="application/vnd.openxmlformats-officedocument.presentationml.notesSlide+xml"/>
  <Override PartName="/ppt/charts/chart273.xml" ContentType="application/vnd.openxmlformats-officedocument.drawingml.chart+xml"/>
  <Override PartName="/ppt/charts/chart274.xml" ContentType="application/vnd.openxmlformats-officedocument.drawingml.chart+xml"/>
  <Override PartName="/ppt/charts/chart275.xml" ContentType="application/vnd.openxmlformats-officedocument.drawingml.chart+xml"/>
  <Override PartName="/ppt/notesSlides/notesSlide127.xml" ContentType="application/vnd.openxmlformats-officedocument.presentationml.notesSlide+xml"/>
  <Override PartName="/ppt/charts/chart276.xml" ContentType="application/vnd.openxmlformats-officedocument.drawingml.chart+xml"/>
  <Override PartName="/ppt/charts/chart277.xml" ContentType="application/vnd.openxmlformats-officedocument.drawingml.chart+xml"/>
  <Override PartName="/ppt/charts/chart278.xml" ContentType="application/vnd.openxmlformats-officedocument.drawingml.chart+xml"/>
  <Override PartName="/ppt/notesSlides/notesSlide128.xml" ContentType="application/vnd.openxmlformats-officedocument.presentationml.notesSlide+xml"/>
  <Override PartName="/ppt/charts/chart279.xml" ContentType="application/vnd.openxmlformats-officedocument.drawingml.chart+xml"/>
  <Override PartName="/ppt/charts/chart280.xml" ContentType="application/vnd.openxmlformats-officedocument.drawingml.chart+xml"/>
  <Override PartName="/ppt/charts/chart281.xml" ContentType="application/vnd.openxmlformats-officedocument.drawingml.chart+xml"/>
  <Override PartName="/ppt/notesSlides/notesSlide129.xml" ContentType="application/vnd.openxmlformats-officedocument.presentationml.notesSlide+xml"/>
  <Override PartName="/ppt/charts/chart282.xml" ContentType="application/vnd.openxmlformats-officedocument.drawingml.chart+xml"/>
  <Override PartName="/ppt/charts/chart283.xml" ContentType="application/vnd.openxmlformats-officedocument.drawingml.chart+xml"/>
  <Override PartName="/ppt/charts/chart284.xml" ContentType="application/vnd.openxmlformats-officedocument.drawingml.chart+xml"/>
  <Override PartName="/ppt/notesSlides/notesSlide130.xml" ContentType="application/vnd.openxmlformats-officedocument.presentationml.notesSlide+xml"/>
  <Override PartName="/ppt/charts/chart285.xml" ContentType="application/vnd.openxmlformats-officedocument.drawingml.chart+xml"/>
  <Override PartName="/ppt/charts/chart286.xml" ContentType="application/vnd.openxmlformats-officedocument.drawingml.chart+xml"/>
  <Override PartName="/ppt/notesSlides/notesSlide131.xml" ContentType="application/vnd.openxmlformats-officedocument.presentationml.notesSlide+xml"/>
  <Override PartName="/ppt/charts/chart287.xml" ContentType="application/vnd.openxmlformats-officedocument.drawingml.chart+xml"/>
  <Override PartName="/ppt/charts/chart288.xml" ContentType="application/vnd.openxmlformats-officedocument.drawingml.chart+xml"/>
  <Override PartName="/ppt/notesSlides/notesSlide132.xml" ContentType="application/vnd.openxmlformats-officedocument.presentationml.notesSlide+xml"/>
  <Override PartName="/ppt/charts/chart289.xml" ContentType="application/vnd.openxmlformats-officedocument.drawingml.chart+xml"/>
  <Override PartName="/ppt/charts/chart290.xml" ContentType="application/vnd.openxmlformats-officedocument.drawingml.chart+xml"/>
  <Override PartName="/ppt/charts/chart291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4"/>
  </p:notesMasterIdLst>
  <p:handoutMasterIdLst>
    <p:handoutMasterId r:id="rId135"/>
  </p:handoutMasterIdLst>
  <p:sldIdLst>
    <p:sldId id="378" r:id="rId2"/>
    <p:sldId id="288" r:id="rId3"/>
    <p:sldId id="500" r:id="rId4"/>
    <p:sldId id="574" r:id="rId5"/>
    <p:sldId id="638" r:id="rId6"/>
    <p:sldId id="503" r:id="rId7"/>
    <p:sldId id="505" r:id="rId8"/>
    <p:sldId id="506" r:id="rId9"/>
    <p:sldId id="639" r:id="rId10"/>
    <p:sldId id="635" r:id="rId11"/>
    <p:sldId id="507" r:id="rId12"/>
    <p:sldId id="508" r:id="rId13"/>
    <p:sldId id="509" r:id="rId14"/>
    <p:sldId id="510" r:id="rId15"/>
    <p:sldId id="511" r:id="rId16"/>
    <p:sldId id="512" r:id="rId17"/>
    <p:sldId id="513" r:id="rId18"/>
    <p:sldId id="514" r:id="rId19"/>
    <p:sldId id="515" r:id="rId20"/>
    <p:sldId id="516" r:id="rId21"/>
    <p:sldId id="517" r:id="rId22"/>
    <p:sldId id="519" r:id="rId23"/>
    <p:sldId id="518" r:id="rId24"/>
    <p:sldId id="520" r:id="rId25"/>
    <p:sldId id="521" r:id="rId26"/>
    <p:sldId id="522" r:id="rId27"/>
    <p:sldId id="523" r:id="rId28"/>
    <p:sldId id="524" r:id="rId29"/>
    <p:sldId id="525" r:id="rId30"/>
    <p:sldId id="526" r:id="rId31"/>
    <p:sldId id="527" r:id="rId32"/>
    <p:sldId id="528" r:id="rId33"/>
    <p:sldId id="529" r:id="rId34"/>
    <p:sldId id="530" r:id="rId35"/>
    <p:sldId id="531" r:id="rId36"/>
    <p:sldId id="532" r:id="rId37"/>
    <p:sldId id="533" r:id="rId38"/>
    <p:sldId id="534" r:id="rId39"/>
    <p:sldId id="535" r:id="rId40"/>
    <p:sldId id="636" r:id="rId41"/>
    <p:sldId id="536" r:id="rId42"/>
    <p:sldId id="537" r:id="rId43"/>
    <p:sldId id="538" r:id="rId44"/>
    <p:sldId id="539" r:id="rId45"/>
    <p:sldId id="540" r:id="rId46"/>
    <p:sldId id="541" r:id="rId47"/>
    <p:sldId id="542" r:id="rId48"/>
    <p:sldId id="543" r:id="rId49"/>
    <p:sldId id="544" r:id="rId50"/>
    <p:sldId id="545" r:id="rId51"/>
    <p:sldId id="546" r:id="rId52"/>
    <p:sldId id="547" r:id="rId53"/>
    <p:sldId id="548" r:id="rId54"/>
    <p:sldId id="549" r:id="rId55"/>
    <p:sldId id="550" r:id="rId56"/>
    <p:sldId id="551" r:id="rId57"/>
    <p:sldId id="553" r:id="rId58"/>
    <p:sldId id="554" r:id="rId59"/>
    <p:sldId id="555" r:id="rId60"/>
    <p:sldId id="556" r:id="rId61"/>
    <p:sldId id="558" r:id="rId62"/>
    <p:sldId id="559" r:id="rId63"/>
    <p:sldId id="560" r:id="rId64"/>
    <p:sldId id="561" r:id="rId65"/>
    <p:sldId id="641" r:id="rId66"/>
    <p:sldId id="562" r:id="rId67"/>
    <p:sldId id="557" r:id="rId68"/>
    <p:sldId id="563" r:id="rId69"/>
    <p:sldId id="564" r:id="rId70"/>
    <p:sldId id="565" r:id="rId71"/>
    <p:sldId id="566" r:id="rId72"/>
    <p:sldId id="567" r:id="rId73"/>
    <p:sldId id="632" r:id="rId74"/>
    <p:sldId id="568" r:id="rId75"/>
    <p:sldId id="569" r:id="rId76"/>
    <p:sldId id="570" r:id="rId77"/>
    <p:sldId id="571" r:id="rId78"/>
    <p:sldId id="572" r:id="rId79"/>
    <p:sldId id="573" r:id="rId80"/>
    <p:sldId id="575" r:id="rId81"/>
    <p:sldId id="576" r:id="rId82"/>
    <p:sldId id="577" r:id="rId83"/>
    <p:sldId id="578" r:id="rId84"/>
    <p:sldId id="580" r:id="rId85"/>
    <p:sldId id="633" r:id="rId86"/>
    <p:sldId id="581" r:id="rId87"/>
    <p:sldId id="583" r:id="rId88"/>
    <p:sldId id="584" r:id="rId89"/>
    <p:sldId id="586" r:id="rId90"/>
    <p:sldId id="585" r:id="rId91"/>
    <p:sldId id="587" r:id="rId92"/>
    <p:sldId id="588" r:id="rId93"/>
    <p:sldId id="589" r:id="rId94"/>
    <p:sldId id="590" r:id="rId95"/>
    <p:sldId id="591" r:id="rId96"/>
    <p:sldId id="634" r:id="rId97"/>
    <p:sldId id="592" r:id="rId98"/>
    <p:sldId id="593" r:id="rId99"/>
    <p:sldId id="594" r:id="rId100"/>
    <p:sldId id="595" r:id="rId101"/>
    <p:sldId id="596" r:id="rId102"/>
    <p:sldId id="597" r:id="rId103"/>
    <p:sldId id="599" r:id="rId104"/>
    <p:sldId id="600" r:id="rId105"/>
    <p:sldId id="601" r:id="rId106"/>
    <p:sldId id="602" r:id="rId107"/>
    <p:sldId id="603" r:id="rId108"/>
    <p:sldId id="604" r:id="rId109"/>
    <p:sldId id="605" r:id="rId110"/>
    <p:sldId id="606" r:id="rId111"/>
    <p:sldId id="607" r:id="rId112"/>
    <p:sldId id="608" r:id="rId113"/>
    <p:sldId id="609" r:id="rId114"/>
    <p:sldId id="610" r:id="rId115"/>
    <p:sldId id="611" r:id="rId116"/>
    <p:sldId id="612" r:id="rId117"/>
    <p:sldId id="613" r:id="rId118"/>
    <p:sldId id="614" r:id="rId119"/>
    <p:sldId id="615" r:id="rId120"/>
    <p:sldId id="616" r:id="rId121"/>
    <p:sldId id="617" r:id="rId122"/>
    <p:sldId id="642" r:id="rId123"/>
    <p:sldId id="618" r:id="rId124"/>
    <p:sldId id="619" r:id="rId125"/>
    <p:sldId id="620" r:id="rId126"/>
    <p:sldId id="622" r:id="rId127"/>
    <p:sldId id="623" r:id="rId128"/>
    <p:sldId id="629" r:id="rId129"/>
    <p:sldId id="625" r:id="rId130"/>
    <p:sldId id="626" r:id="rId131"/>
    <p:sldId id="627" r:id="rId132"/>
    <p:sldId id="628" r:id="rId13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drik Lundvall" initials="FL" lastIdx="2" clrIdx="0">
    <p:extLst>
      <p:ext uri="{19B8F6BF-5375-455C-9EA6-DF929625EA0E}">
        <p15:presenceInfo xmlns:p15="http://schemas.microsoft.com/office/powerpoint/2012/main" userId="e41d2c46527c7a3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76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360D3B-7DE6-45F2-BDE9-DAB4D3AE8781}" v="2637" dt="2018-08-14T08:52:01.2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18" autoAdjust="0"/>
    <p:restoredTop sz="94658" autoAdjust="0"/>
  </p:normalViewPr>
  <p:slideViewPr>
    <p:cSldViewPr>
      <p:cViewPr varScale="1">
        <p:scale>
          <a:sx n="72" d="100"/>
          <a:sy n="72" d="100"/>
        </p:scale>
        <p:origin x="13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notesMaster" Target="notesMasters/notesMaster1.xml"/><Relationship Id="rId13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commentAuthors" Target="commentAuthor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9.xlsx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0.xlsx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1.xlsx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2.xlsx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3.xlsx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4.xlsx"/></Relationships>
</file>

<file path=ppt/charts/_rels/chart1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5.xlsx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6.xlsx"/></Relationships>
</file>

<file path=ppt/charts/_rels/chart1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7.xlsx"/></Relationships>
</file>

<file path=ppt/charts/_rels/chart1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9.xlsx"/></Relationships>
</file>

<file path=ppt/charts/_rels/chart1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0.xlsx"/></Relationships>
</file>

<file path=ppt/charts/_rels/chart1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_rels/chart1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2.xlsx"/></Relationships>
</file>

<file path=ppt/charts/_rels/chart1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3.xlsx"/></Relationships>
</file>

<file path=ppt/charts/_rels/chart1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4.xlsx"/></Relationships>
</file>

<file path=ppt/charts/_rels/chart1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5.xlsx"/></Relationships>
</file>

<file path=ppt/charts/_rels/chart1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6.xlsx"/></Relationships>
</file>

<file path=ppt/charts/_rels/chart1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7.xlsx"/></Relationships>
</file>

<file path=ppt/charts/_rels/chart1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9.xlsx"/></Relationships>
</file>

<file path=ppt/charts/_rels/chart1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0.xlsx"/></Relationships>
</file>

<file path=ppt/charts/_rels/chart1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1.xlsx"/></Relationships>
</file>

<file path=ppt/charts/_rels/chart1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2.xlsx"/></Relationships>
</file>

<file path=ppt/charts/_rels/chart1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3.xlsx"/></Relationships>
</file>

<file path=ppt/charts/_rels/chart1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4.xlsx"/></Relationships>
</file>

<file path=ppt/charts/_rels/chart1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5.xlsx"/></Relationships>
</file>

<file path=ppt/charts/_rels/chart1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6.xlsx"/></Relationships>
</file>

<file path=ppt/charts/_rels/chart1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7.xlsx"/></Relationships>
</file>

<file path=ppt/charts/_rels/chart1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8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9.xlsx"/></Relationships>
</file>

<file path=ppt/charts/_rels/chart1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0.xlsx"/></Relationships>
</file>

<file path=ppt/charts/_rels/chart1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1.xlsx"/></Relationships>
</file>

<file path=ppt/charts/_rels/chart1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2.xlsx"/></Relationships>
</file>

<file path=ppt/charts/_rels/chart1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3.xlsx"/></Relationships>
</file>

<file path=ppt/charts/_rels/chart1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4.xlsx"/></Relationships>
</file>

<file path=ppt/charts/_rels/chart1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5.xlsx"/></Relationships>
</file>

<file path=ppt/charts/_rels/chart1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6.xlsx"/></Relationships>
</file>

<file path=ppt/charts/_rels/chart1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7.xlsx"/></Relationships>
</file>

<file path=ppt/charts/_rels/chart1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8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9.xlsx"/></Relationships>
</file>

<file path=ppt/charts/_rels/chart1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0.xlsx"/></Relationships>
</file>

<file path=ppt/charts/_rels/chart1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1.xlsx"/></Relationships>
</file>

<file path=ppt/charts/_rels/chart1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2.xlsx"/></Relationships>
</file>

<file path=ppt/charts/_rels/chart1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3.xlsx"/></Relationships>
</file>

<file path=ppt/charts/_rels/chart1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4.xlsx"/></Relationships>
</file>

<file path=ppt/charts/_rels/chart1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5.xlsx"/></Relationships>
</file>

<file path=ppt/charts/_rels/chart1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6.xlsx"/></Relationships>
</file>

<file path=ppt/charts/_rels/chart1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7.xlsx"/></Relationships>
</file>

<file path=ppt/charts/_rels/chart1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8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9.xlsx"/></Relationships>
</file>

<file path=ppt/charts/_rels/chart1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0.xlsx"/></Relationships>
</file>

<file path=ppt/charts/_rels/chart1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1.xlsx"/></Relationships>
</file>

<file path=ppt/charts/_rels/chart1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2.xlsx"/></Relationships>
</file>

<file path=ppt/charts/_rels/chart1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3.xlsx"/></Relationships>
</file>

<file path=ppt/charts/_rels/chart1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4.xlsx"/></Relationships>
</file>

<file path=ppt/charts/_rels/chart1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5.xlsx"/></Relationships>
</file>

<file path=ppt/charts/_rels/chart1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6.xlsx"/></Relationships>
</file>

<file path=ppt/charts/_rels/chart1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7.xlsx"/></Relationships>
</file>

<file path=ppt/charts/_rels/chart1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8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9.xlsx"/></Relationships>
</file>

<file path=ppt/charts/_rels/chart1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0.xlsx"/></Relationships>
</file>

<file path=ppt/charts/_rels/chart1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1.xlsx"/></Relationships>
</file>

<file path=ppt/charts/_rels/chart1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2.xlsx"/></Relationships>
</file>

<file path=ppt/charts/_rels/chart1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3.xlsx"/></Relationships>
</file>

<file path=ppt/charts/_rels/chart1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4.xlsx"/></Relationships>
</file>

<file path=ppt/charts/_rels/chart1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5.xlsx"/></Relationships>
</file>

<file path=ppt/charts/_rels/chart1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6.xlsx"/></Relationships>
</file>

<file path=ppt/charts/_rels/chart1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7.xlsx"/></Relationships>
</file>

<file path=ppt/charts/_rels/chart1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8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9.xlsx"/></Relationships>
</file>

<file path=ppt/charts/_rels/chart1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0.xlsx"/></Relationships>
</file>

<file path=ppt/charts/_rels/chart1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1.xlsx"/></Relationships>
</file>

<file path=ppt/charts/_rels/chart1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2.xlsx"/></Relationships>
</file>

<file path=ppt/charts/_rels/chart1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3.xlsx"/></Relationships>
</file>

<file path=ppt/charts/_rels/chart1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4.xlsx"/></Relationships>
</file>

<file path=ppt/charts/_rels/chart1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5.xlsx"/></Relationships>
</file>

<file path=ppt/charts/_rels/chart1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6.xlsx"/></Relationships>
</file>

<file path=ppt/charts/_rels/chart1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7.xlsx"/></Relationships>
</file>

<file path=ppt/charts/_rels/chart1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8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9.xlsx"/></Relationships>
</file>

<file path=ppt/charts/_rels/chart1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0.xlsx"/></Relationships>
</file>

<file path=ppt/charts/_rels/chart1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1.xlsx"/></Relationships>
</file>

<file path=ppt/charts/_rels/chart1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2.xlsx"/></Relationships>
</file>

<file path=ppt/charts/_rels/chart1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3.xlsx"/></Relationships>
</file>

<file path=ppt/charts/_rels/chart1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4.xlsx"/></Relationships>
</file>

<file path=ppt/charts/_rels/chart1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5.xlsx"/></Relationships>
</file>

<file path=ppt/charts/_rels/chart1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6.xlsx"/></Relationships>
</file>

<file path=ppt/charts/_rels/chart1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7.xlsx"/></Relationships>
</file>

<file path=ppt/charts/_rels/chart1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9.xlsx"/></Relationships>
</file>

<file path=ppt/charts/_rels/chart1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0.xlsx"/></Relationships>
</file>

<file path=ppt/charts/_rels/chart1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1.xlsx"/></Relationships>
</file>

<file path=ppt/charts/_rels/chart1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2.xlsx"/></Relationships>
</file>

<file path=ppt/charts/_rels/chart1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3.xlsx"/></Relationships>
</file>

<file path=ppt/charts/_rels/chart1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4.xlsx"/></Relationships>
</file>

<file path=ppt/charts/_rels/chart1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5.xlsx"/></Relationships>
</file>

<file path=ppt/charts/_rels/chart1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6.xlsx"/></Relationships>
</file>

<file path=ppt/charts/_rels/chart1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7.xlsx"/></Relationships>
</file>

<file path=ppt/charts/_rels/chart1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9.xlsx"/></Relationships>
</file>

<file path=ppt/charts/_rels/chart2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0.xlsx"/></Relationships>
</file>

<file path=ppt/charts/_rels/chart2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1.xlsx"/></Relationships>
</file>

<file path=ppt/charts/_rels/chart2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2.xlsx"/></Relationships>
</file>

<file path=ppt/charts/_rels/chart2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3.xlsx"/></Relationships>
</file>

<file path=ppt/charts/_rels/chart2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4.xlsx"/></Relationships>
</file>

<file path=ppt/charts/_rels/chart2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5.xlsx"/></Relationships>
</file>

<file path=ppt/charts/_rels/chart2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6.xlsx"/></Relationships>
</file>

<file path=ppt/charts/_rels/chart2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7.xlsx"/></Relationships>
</file>

<file path=ppt/charts/_rels/chart2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8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9.xlsx"/></Relationships>
</file>

<file path=ppt/charts/_rels/chart2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0.xlsx"/></Relationships>
</file>

<file path=ppt/charts/_rels/chart2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1.xlsx"/></Relationships>
</file>

<file path=ppt/charts/_rels/chart2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2.xlsx"/></Relationships>
</file>

<file path=ppt/charts/_rels/chart2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3.xlsx"/></Relationships>
</file>

<file path=ppt/charts/_rels/chart2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4.xlsx"/></Relationships>
</file>

<file path=ppt/charts/_rels/chart2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5.xlsx"/></Relationships>
</file>

<file path=ppt/charts/_rels/chart2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6.xlsx"/></Relationships>
</file>

<file path=ppt/charts/_rels/chart2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7.xlsx"/></Relationships>
</file>

<file path=ppt/charts/_rels/chart2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8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9.xlsx"/></Relationships>
</file>

<file path=ppt/charts/_rels/chart2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0.xlsx"/></Relationships>
</file>

<file path=ppt/charts/_rels/chart2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1.xlsx"/></Relationships>
</file>

<file path=ppt/charts/_rels/chart2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2.xlsx"/></Relationships>
</file>

<file path=ppt/charts/_rels/chart2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3.xlsx"/></Relationships>
</file>

<file path=ppt/charts/_rels/chart2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4.xlsx"/></Relationships>
</file>

<file path=ppt/charts/_rels/chart2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5.xlsx"/></Relationships>
</file>

<file path=ppt/charts/_rels/chart2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6.xlsx"/></Relationships>
</file>

<file path=ppt/charts/_rels/chart2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7.xlsx"/></Relationships>
</file>

<file path=ppt/charts/_rels/chart2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8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9.xlsx"/></Relationships>
</file>

<file path=ppt/charts/_rels/chart2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0.xlsx"/></Relationships>
</file>

<file path=ppt/charts/_rels/chart2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1.xlsx"/></Relationships>
</file>

<file path=ppt/charts/_rels/chart2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2.xlsx"/></Relationships>
</file>

<file path=ppt/charts/_rels/chart2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3.xlsx"/></Relationships>
</file>

<file path=ppt/charts/_rels/chart2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4.xlsx"/></Relationships>
</file>

<file path=ppt/charts/_rels/chart2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5.xlsx"/></Relationships>
</file>

<file path=ppt/charts/_rels/chart2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6.xlsx"/></Relationships>
</file>

<file path=ppt/charts/_rels/chart2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7.xlsx"/></Relationships>
</file>

<file path=ppt/charts/_rels/chart2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8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9.xlsx"/></Relationships>
</file>

<file path=ppt/charts/_rels/chart2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0.xlsx"/></Relationships>
</file>

<file path=ppt/charts/_rels/chart2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1.xlsx"/></Relationships>
</file>

<file path=ppt/charts/_rels/chart2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2.xlsx"/></Relationships>
</file>

<file path=ppt/charts/_rels/chart2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3.xlsx"/></Relationships>
</file>

<file path=ppt/charts/_rels/chart2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4.xlsx"/></Relationships>
</file>

<file path=ppt/charts/_rels/chart2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5.xlsx"/></Relationships>
</file>

<file path=ppt/charts/_rels/chart2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6.xlsx"/></Relationships>
</file>

<file path=ppt/charts/_rels/chart2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7.xlsx"/></Relationships>
</file>

<file path=ppt/charts/_rels/chart2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8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9.xlsx"/></Relationships>
</file>

<file path=ppt/charts/_rels/chart2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0.xlsx"/></Relationships>
</file>

<file path=ppt/charts/_rels/chart2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1.xlsx"/></Relationships>
</file>

<file path=ppt/charts/_rels/chart2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2.xlsx"/></Relationships>
</file>

<file path=ppt/charts/_rels/chart2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3.xlsx"/></Relationships>
</file>

<file path=ppt/charts/_rels/chart2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4.xlsx"/></Relationships>
</file>

<file path=ppt/charts/_rels/chart2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5.xlsx"/></Relationships>
</file>

<file path=ppt/charts/_rels/chart2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6.xlsx"/></Relationships>
</file>

<file path=ppt/charts/_rels/chart2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7.xlsx"/></Relationships>
</file>

<file path=ppt/charts/_rels/chart2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8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9.xlsx"/></Relationships>
</file>

<file path=ppt/charts/_rels/chart2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0.xlsx"/></Relationships>
</file>

<file path=ppt/charts/_rels/chart2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1.xlsx"/></Relationships>
</file>

<file path=ppt/charts/_rels/chart2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2.xlsx"/></Relationships>
</file>

<file path=ppt/charts/_rels/chart2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3.xlsx"/></Relationships>
</file>

<file path=ppt/charts/_rels/chart26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64.xlsx"/></Relationships>
</file>

<file path=ppt/charts/_rels/chart2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5.xlsx"/></Relationships>
</file>

<file path=ppt/charts/_rels/chart2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6.xlsx"/></Relationships>
</file>

<file path=ppt/charts/_rels/chart2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7.xlsx"/></Relationships>
</file>

<file path=ppt/charts/_rels/chart2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8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9.xlsx"/></Relationships>
</file>

<file path=ppt/charts/_rels/chart2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0.xlsx"/></Relationships>
</file>

<file path=ppt/charts/_rels/chart2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1.xlsx"/></Relationships>
</file>

<file path=ppt/charts/_rels/chart2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2.xlsx"/></Relationships>
</file>

<file path=ppt/charts/_rels/chart2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3.xlsx"/></Relationships>
</file>

<file path=ppt/charts/_rels/chart2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4.xlsx"/></Relationships>
</file>

<file path=ppt/charts/_rels/chart2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5.xlsx"/></Relationships>
</file>

<file path=ppt/charts/_rels/chart2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6.xlsx"/></Relationships>
</file>

<file path=ppt/charts/_rels/chart2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7.xlsx"/></Relationships>
</file>

<file path=ppt/charts/_rels/chart2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8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9.xlsx"/></Relationships>
</file>

<file path=ppt/charts/_rels/chart2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0.xlsx"/></Relationships>
</file>

<file path=ppt/charts/_rels/chart2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1.xlsx"/></Relationships>
</file>

<file path=ppt/charts/_rels/chart2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2.xlsx"/></Relationships>
</file>

<file path=ppt/charts/_rels/chart2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3.xlsx"/></Relationships>
</file>

<file path=ppt/charts/_rels/chart2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4.xlsx"/></Relationships>
</file>

<file path=ppt/charts/_rels/chart2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5.xlsx"/></Relationships>
</file>

<file path=ppt/charts/_rels/chart2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6.xlsx"/></Relationships>
</file>

<file path=ppt/charts/_rels/chart2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7.xlsx"/></Relationships>
</file>

<file path=ppt/charts/_rels/chart2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9.xlsx"/></Relationships>
</file>

<file path=ppt/charts/_rels/chart2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9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0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2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3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4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5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6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7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9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0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1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2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3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4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5.xlsx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6.xlsx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7.xlsx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6114448"/>
        <c:axId val="236114840"/>
        <c:axId val="0"/>
      </c:bar3DChart>
      <c:catAx>
        <c:axId val="23611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114840"/>
        <c:crosses val="autoZero"/>
        <c:auto val="1"/>
        <c:lblAlgn val="ctr"/>
        <c:lblOffset val="100"/>
        <c:noMultiLvlLbl val="0"/>
      </c:catAx>
      <c:valAx>
        <c:axId val="236114840"/>
        <c:scaling>
          <c:orientation val="minMax"/>
          <c:max val="100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23611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E9CE-45C9-8101-F1840260163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E9CE-45C9-8101-F1840260163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E9CE-45C9-8101-F184026016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600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sv-SE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sv-SE"/>
          </a:p>
        </c:txPr>
      </c:legendEntry>
      <c:layout>
        <c:manualLayout>
          <c:xMode val="edge"/>
          <c:yMode val="edge"/>
          <c:x val="7.9140348865613455E-3"/>
          <c:y val="0.23843107173048625"/>
          <c:w val="0.88069136109059776"/>
          <c:h val="0.761569672981194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0"/>
          <c:w val="0.99821985798773194"/>
          <c:h val="0.7717464748380193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207516330644662"/>
          <c:y val="3.2177581554161068E-2"/>
          <c:w val="0.69215139970340966"/>
          <c:h val="0.9356448368916778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Timrå(Få svar)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58.653846153846203</c:v>
                </c:pt>
                <c:pt idx="1">
                  <c:v>47</c:v>
                </c:pt>
                <c:pt idx="2">
                  <c:v>47</c:v>
                </c:pt>
                <c:pt idx="3">
                  <c:v>56</c:v>
                </c:pt>
                <c:pt idx="4">
                  <c:v>50</c:v>
                </c:pt>
                <c:pt idx="5">
                  <c:v>27</c:v>
                </c:pt>
                <c:pt idx="6">
                  <c:v>50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Timrå(Få svar)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41.346153846153797</c:v>
                </c:pt>
                <c:pt idx="1">
                  <c:v>53</c:v>
                </c:pt>
                <c:pt idx="2">
                  <c:v>53</c:v>
                </c:pt>
                <c:pt idx="3">
                  <c:v>44</c:v>
                </c:pt>
                <c:pt idx="4">
                  <c:v>50</c:v>
                </c:pt>
                <c:pt idx="5">
                  <c:v>75</c:v>
                </c:pt>
                <c:pt idx="6">
                  <c:v>50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2.5374701422681587E-2"/>
          <c:w val="0.99821985798773194"/>
          <c:h val="0.5624494208368910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260771201085938"/>
          <c:y val="3.2334370255156834E-2"/>
          <c:w val="0.70174606072348966"/>
          <c:h val="0.9353312594896863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 (Få svar)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53.3333333333333</c:v>
                </c:pt>
                <c:pt idx="1">
                  <c:v>33</c:v>
                </c:pt>
                <c:pt idx="2">
                  <c:v>33</c:v>
                </c:pt>
                <c:pt idx="3">
                  <c:v>22</c:v>
                </c:pt>
                <c:pt idx="4">
                  <c:v>50</c:v>
                </c:pt>
                <c:pt idx="5">
                  <c:v>50</c:v>
                </c:pt>
                <c:pt idx="6">
                  <c:v>33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 (Få svar)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33.3333333333333</c:v>
                </c:pt>
                <c:pt idx="1">
                  <c:v>44</c:v>
                </c:pt>
                <c:pt idx="2">
                  <c:v>53</c:v>
                </c:pt>
                <c:pt idx="3">
                  <c:v>56</c:v>
                </c:pt>
                <c:pt idx="4">
                  <c:v>25</c:v>
                </c:pt>
                <c:pt idx="5">
                  <c:v>0</c:v>
                </c:pt>
                <c:pt idx="6">
                  <c:v>33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 (Få svar)</c:v>
                </c:pt>
              </c:strCache>
            </c:strRef>
          </c:cat>
          <c:val>
            <c:numRef>
              <c:f>Blad1!$D$2:$D$9</c:f>
              <c:numCache>
                <c:formatCode>General</c:formatCode>
                <c:ptCount val="8"/>
                <c:pt idx="0">
                  <c:v>11.6666666666667</c:v>
                </c:pt>
                <c:pt idx="1">
                  <c:v>15</c:v>
                </c:pt>
                <c:pt idx="2">
                  <c:v>7</c:v>
                </c:pt>
                <c:pt idx="3">
                  <c:v>22</c:v>
                </c:pt>
                <c:pt idx="4">
                  <c:v>25</c:v>
                </c:pt>
                <c:pt idx="5">
                  <c:v>0</c:v>
                </c:pt>
                <c:pt idx="6">
                  <c:v>22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ED35-4A14-819E-8F7A77000D1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447685937546207E-3"/>
                  <c:y val="-1.1757952820057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9D-431E-AEB7-90F2BA6E3A1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 (Få svar)</c:v>
                </c:pt>
              </c:strCache>
            </c:strRef>
          </c:cat>
          <c:val>
            <c:numRef>
              <c:f>Blad1!$E$2:$E$9</c:f>
              <c:numCache>
                <c:formatCode>General</c:formatCode>
                <c:ptCount val="8"/>
                <c:pt idx="0">
                  <c:v>1.6666666666666701</c:v>
                </c:pt>
                <c:pt idx="1">
                  <c:v>8</c:v>
                </c:pt>
                <c:pt idx="2">
                  <c:v>7</c:v>
                </c:pt>
                <c:pt idx="3">
                  <c:v>0</c:v>
                </c:pt>
                <c:pt idx="4">
                  <c:v>0</c:v>
                </c:pt>
                <c:pt idx="5">
                  <c:v>50</c:v>
                </c:pt>
                <c:pt idx="6">
                  <c:v>11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2-ED35-4A14-819E-8F7A77000D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1-3 årsanställda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4-10 anst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11-49 anst.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C745-4B38-BF1D-9C297175F84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50 eller fler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C745-4B38-BF1D-9C297175F8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2.5374701422681587E-2"/>
          <c:w val="0.89999986773956331"/>
          <c:h val="0.5736513965716740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260771201085938"/>
          <c:y val="3.2882410428973052E-2"/>
          <c:w val="0.70174606072348966"/>
          <c:h val="0.93423517914205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39.565217391304301</c:v>
                </c:pt>
                <c:pt idx="1">
                  <c:v>43</c:v>
                </c:pt>
                <c:pt idx="2">
                  <c:v>48</c:v>
                </c:pt>
                <c:pt idx="3">
                  <c:v>36</c:v>
                </c:pt>
                <c:pt idx="4">
                  <c:v>55</c:v>
                </c:pt>
                <c:pt idx="5">
                  <c:v>28</c:v>
                </c:pt>
                <c:pt idx="6">
                  <c:v>49</c:v>
                </c:pt>
                <c:pt idx="7">
                  <c:v>72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20.652173913043502</c:v>
                </c:pt>
                <c:pt idx="1">
                  <c:v>16</c:v>
                </c:pt>
                <c:pt idx="2">
                  <c:v>3</c:v>
                </c:pt>
                <c:pt idx="3">
                  <c:v>18</c:v>
                </c:pt>
                <c:pt idx="4">
                  <c:v>23</c:v>
                </c:pt>
                <c:pt idx="5">
                  <c:v>20</c:v>
                </c:pt>
                <c:pt idx="6">
                  <c:v>16</c:v>
                </c:pt>
                <c:pt idx="7">
                  <c:v>22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Blad1!$D$2:$D$9</c:f>
              <c:numCache>
                <c:formatCode>General</c:formatCode>
                <c:ptCount val="8"/>
                <c:pt idx="0">
                  <c:v>39.7826086956522</c:v>
                </c:pt>
                <c:pt idx="1">
                  <c:v>41</c:v>
                </c:pt>
                <c:pt idx="2">
                  <c:v>39</c:v>
                </c:pt>
                <c:pt idx="3">
                  <c:v>47</c:v>
                </c:pt>
                <c:pt idx="4">
                  <c:v>23</c:v>
                </c:pt>
                <c:pt idx="5">
                  <c:v>52</c:v>
                </c:pt>
                <c:pt idx="6">
                  <c:v>35</c:v>
                </c:pt>
                <c:pt idx="7">
                  <c:v>6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ED35-4A14-819E-8F7A77000D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Vet ej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2ECC-4C5A-8F34-7CD5ACD9CC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0"/>
          <c:w val="1"/>
          <c:h val="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6377009758304"/>
          <c:y val="0.12555102163789711"/>
          <c:w val="0.69932114378983856"/>
          <c:h val="0.811673467543154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5.5096418732782402</c:v>
                </c:pt>
                <c:pt idx="1">
                  <c:v>3</c:v>
                </c:pt>
                <c:pt idx="2">
                  <c:v>3</c:v>
                </c:pt>
                <c:pt idx="3">
                  <c:v>8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89.807162534435307</c:v>
                </c:pt>
                <c:pt idx="1">
                  <c:v>88</c:v>
                </c:pt>
                <c:pt idx="2">
                  <c:v>90</c:v>
                </c:pt>
                <c:pt idx="3">
                  <c:v>78</c:v>
                </c:pt>
                <c:pt idx="4">
                  <c:v>100</c:v>
                </c:pt>
                <c:pt idx="5">
                  <c:v>86</c:v>
                </c:pt>
                <c:pt idx="6">
                  <c:v>96</c:v>
                </c:pt>
                <c:pt idx="7">
                  <c:v>92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Blad1!$D$2:$D$9</c:f>
              <c:numCache>
                <c:formatCode>General</c:formatCode>
                <c:ptCount val="8"/>
                <c:pt idx="0">
                  <c:v>4.6831955922865003</c:v>
                </c:pt>
                <c:pt idx="1">
                  <c:v>8</c:v>
                </c:pt>
                <c:pt idx="2">
                  <c:v>8</c:v>
                </c:pt>
                <c:pt idx="3">
                  <c:v>14</c:v>
                </c:pt>
                <c:pt idx="4">
                  <c:v>0</c:v>
                </c:pt>
                <c:pt idx="5">
                  <c:v>14</c:v>
                </c:pt>
                <c:pt idx="6">
                  <c:v>4</c:v>
                </c:pt>
                <c:pt idx="7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ED35-4A14-819E-8F7A77000D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Vet ej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C794-4A32-BA83-C10303CC1D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2.5374701422681587E-2"/>
          <c:w val="0.87833541371220192"/>
          <c:h val="0.9746247108645106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365967900773452"/>
          <c:y val="0.14991389845572714"/>
          <c:w val="0.65056688400212181"/>
          <c:h val="0.817751731289116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52.617079889807201</c:v>
                </c:pt>
                <c:pt idx="1">
                  <c:v>55</c:v>
                </c:pt>
                <c:pt idx="2">
                  <c:v>64</c:v>
                </c:pt>
                <c:pt idx="3">
                  <c:v>51</c:v>
                </c:pt>
                <c:pt idx="4">
                  <c:v>25</c:v>
                </c:pt>
                <c:pt idx="5">
                  <c:v>43</c:v>
                </c:pt>
                <c:pt idx="6">
                  <c:v>60</c:v>
                </c:pt>
                <c:pt idx="7">
                  <c:v>77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5.5096418732782402</c:v>
                </c:pt>
                <c:pt idx="1">
                  <c:v>7</c:v>
                </c:pt>
                <c:pt idx="2">
                  <c:v>3</c:v>
                </c:pt>
                <c:pt idx="3">
                  <c:v>9</c:v>
                </c:pt>
                <c:pt idx="4">
                  <c:v>8</c:v>
                </c:pt>
                <c:pt idx="5">
                  <c:v>14</c:v>
                </c:pt>
                <c:pt idx="6">
                  <c:v>8</c:v>
                </c:pt>
                <c:pt idx="7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Blad1!$D$2:$D$9</c:f>
              <c:numCache>
                <c:formatCode>General</c:formatCode>
                <c:ptCount val="8"/>
                <c:pt idx="0">
                  <c:v>18.457300275482101</c:v>
                </c:pt>
                <c:pt idx="1">
                  <c:v>13</c:v>
                </c:pt>
                <c:pt idx="2">
                  <c:v>3</c:v>
                </c:pt>
                <c:pt idx="3">
                  <c:v>23</c:v>
                </c:pt>
                <c:pt idx="4">
                  <c:v>17</c:v>
                </c:pt>
                <c:pt idx="5">
                  <c:v>29</c:v>
                </c:pt>
                <c:pt idx="6">
                  <c:v>8</c:v>
                </c:pt>
                <c:pt idx="7">
                  <c:v>23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ED35-4A14-819E-8F7A77000D1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Blad1!$E$2:$E$9</c:f>
              <c:numCache>
                <c:formatCode>General</c:formatCode>
                <c:ptCount val="8"/>
                <c:pt idx="0">
                  <c:v>23.4159779614325</c:v>
                </c:pt>
                <c:pt idx="1">
                  <c:v>26</c:v>
                </c:pt>
                <c:pt idx="2">
                  <c:v>31</c:v>
                </c:pt>
                <c:pt idx="3">
                  <c:v>17</c:v>
                </c:pt>
                <c:pt idx="4">
                  <c:v>50</c:v>
                </c:pt>
                <c:pt idx="5">
                  <c:v>14</c:v>
                </c:pt>
                <c:pt idx="6">
                  <c:v>24</c:v>
                </c:pt>
                <c:pt idx="7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82B3-4929-A260-4BE4CE9749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94377362487133"/>
          <c:y val="3.5724468959732615E-2"/>
          <c:w val="0.76528278938498495"/>
          <c:h val="0.9285510620805347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Blad1!$B$2:$B$10</c:f>
              <c:numCache>
                <c:formatCode>General</c:formatCode>
                <c:ptCount val="9"/>
                <c:pt idx="1">
                  <c:v>4</c:v>
                </c:pt>
                <c:pt idx="2">
                  <c:v>5</c:v>
                </c:pt>
                <c:pt idx="3">
                  <c:v>3</c:v>
                </c:pt>
                <c:pt idx="4">
                  <c:v>4</c:v>
                </c:pt>
                <c:pt idx="5">
                  <c:v>0</c:v>
                </c:pt>
                <c:pt idx="6">
                  <c:v>4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Blad1!$C$2:$C$10</c:f>
              <c:numCache>
                <c:formatCode>General</c:formatCode>
                <c:ptCount val="9"/>
                <c:pt idx="0">
                  <c:v>9.9328859060402692</c:v>
                </c:pt>
                <c:pt idx="1">
                  <c:v>22</c:v>
                </c:pt>
                <c:pt idx="2">
                  <c:v>19</c:v>
                </c:pt>
                <c:pt idx="3">
                  <c:v>21</c:v>
                </c:pt>
                <c:pt idx="4">
                  <c:v>30</c:v>
                </c:pt>
                <c:pt idx="5">
                  <c:v>12</c:v>
                </c:pt>
                <c:pt idx="6">
                  <c:v>33</c:v>
                </c:pt>
                <c:pt idx="7">
                  <c:v>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Blad1!$D$2:$D$10</c:f>
              <c:numCache>
                <c:formatCode>General</c:formatCode>
                <c:ptCount val="9"/>
                <c:pt idx="0">
                  <c:v>15.0782997762864</c:v>
                </c:pt>
                <c:pt idx="1">
                  <c:v>12</c:v>
                </c:pt>
                <c:pt idx="2">
                  <c:v>15</c:v>
                </c:pt>
                <c:pt idx="3">
                  <c:v>12</c:v>
                </c:pt>
                <c:pt idx="4">
                  <c:v>4</c:v>
                </c:pt>
                <c:pt idx="5">
                  <c:v>16</c:v>
                </c:pt>
                <c:pt idx="6">
                  <c:v>10</c:v>
                </c:pt>
                <c:pt idx="7">
                  <c:v>14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C04E-4BBB-AFC1-B3D7E69DC96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Blad1!$E$2:$E$10</c:f>
              <c:numCache>
                <c:formatCode>General</c:formatCode>
                <c:ptCount val="9"/>
                <c:pt idx="0">
                  <c:v>42.013422818791902</c:v>
                </c:pt>
                <c:pt idx="1">
                  <c:v>34</c:v>
                </c:pt>
                <c:pt idx="2">
                  <c:v>32</c:v>
                </c:pt>
                <c:pt idx="3">
                  <c:v>25</c:v>
                </c:pt>
                <c:pt idx="4">
                  <c:v>43</c:v>
                </c:pt>
                <c:pt idx="5">
                  <c:v>32</c:v>
                </c:pt>
                <c:pt idx="6">
                  <c:v>52</c:v>
                </c:pt>
                <c:pt idx="7">
                  <c:v>27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1-C04E-4BBB-AFC1-B3D7E69DC96F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Blad1!$F$2:$F$10</c:f>
              <c:numCache>
                <c:formatCode>General</c:formatCode>
                <c:ptCount val="9"/>
                <c:pt idx="0">
                  <c:v>19.507829977628599</c:v>
                </c:pt>
                <c:pt idx="1">
                  <c:v>14</c:v>
                </c:pt>
                <c:pt idx="2">
                  <c:v>18</c:v>
                </c:pt>
                <c:pt idx="3">
                  <c:v>15</c:v>
                </c:pt>
                <c:pt idx="4">
                  <c:v>9</c:v>
                </c:pt>
                <c:pt idx="5">
                  <c:v>16</c:v>
                </c:pt>
                <c:pt idx="6">
                  <c:v>2</c:v>
                </c:pt>
                <c:pt idx="7">
                  <c:v>13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2-C04E-4BBB-AFC1-B3D7E69DC96F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Blad1!$G$2:$G$10</c:f>
              <c:numCache>
                <c:formatCode>General</c:formatCode>
                <c:ptCount val="9"/>
                <c:pt idx="0">
                  <c:v>5.7270693512304298</c:v>
                </c:pt>
                <c:pt idx="1">
                  <c:v>6</c:v>
                </c:pt>
                <c:pt idx="2">
                  <c:v>8</c:v>
                </c:pt>
                <c:pt idx="3">
                  <c:v>6</c:v>
                </c:pt>
                <c:pt idx="4">
                  <c:v>4</c:v>
                </c:pt>
                <c:pt idx="5">
                  <c:v>12</c:v>
                </c:pt>
                <c:pt idx="6">
                  <c:v>0</c:v>
                </c:pt>
                <c:pt idx="7">
                  <c:v>11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3-C04E-4BBB-AFC1-B3D7E69DC96F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Blad1!$H$2:$H$10</c:f>
              <c:numCache>
                <c:formatCode>General</c:formatCode>
                <c:ptCount val="9"/>
                <c:pt idx="0">
                  <c:v>1.9686800894854599</c:v>
                </c:pt>
                <c:pt idx="1">
                  <c:v>2</c:v>
                </c:pt>
                <c:pt idx="2">
                  <c:v>1</c:v>
                </c:pt>
                <c:pt idx="3">
                  <c:v>3</c:v>
                </c:pt>
                <c:pt idx="4">
                  <c:v>0</c:v>
                </c:pt>
                <c:pt idx="5">
                  <c:v>4</c:v>
                </c:pt>
                <c:pt idx="6">
                  <c:v>0</c:v>
                </c:pt>
                <c:pt idx="7">
                  <c:v>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E8C2-4EC6-A905-662BD65CF678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Blad1!$I$2:$I$10</c:f>
              <c:numCache>
                <c:formatCode>General</c:formatCode>
                <c:ptCount val="9"/>
                <c:pt idx="0">
                  <c:v>5.7718120805369102</c:v>
                </c:pt>
                <c:pt idx="1">
                  <c:v>8</c:v>
                </c:pt>
                <c:pt idx="2">
                  <c:v>2</c:v>
                </c:pt>
                <c:pt idx="3">
                  <c:v>16</c:v>
                </c:pt>
                <c:pt idx="4">
                  <c:v>4</c:v>
                </c:pt>
                <c:pt idx="5">
                  <c:v>8</c:v>
                </c:pt>
                <c:pt idx="6">
                  <c:v>0</c:v>
                </c:pt>
                <c:pt idx="7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F4-456C-82DA-F5A15D7ADB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302473729334058E-2"/>
          <c:y val="0.27278844211048681"/>
          <c:w val="0.96339505254133184"/>
          <c:h val="0.379789531073850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Bank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Släkt och vänner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Både bank och släkt och vänner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D8AA-4292-A9EF-A2A780E3F99D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Vet ej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D8AA-4292-A9EF-A2A780E3F9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6034892873538159"/>
          <c:y val="1.9190519635655604E-2"/>
          <c:w val="0.83965107126461835"/>
          <c:h val="0.3775626513882243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067885621016133"/>
          <c:y val="3.2177581554161068E-2"/>
          <c:w val="0.6835477067996949"/>
          <c:h val="0.9356448368916778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17.877094972066999</c:v>
                </c:pt>
                <c:pt idx="1">
                  <c:v>16</c:v>
                </c:pt>
                <c:pt idx="2">
                  <c:v>8</c:v>
                </c:pt>
                <c:pt idx="3">
                  <c:v>17</c:v>
                </c:pt>
                <c:pt idx="4">
                  <c:v>8</c:v>
                </c:pt>
                <c:pt idx="5">
                  <c:v>0</c:v>
                </c:pt>
                <c:pt idx="6">
                  <c:v>38</c:v>
                </c:pt>
                <c:pt idx="7">
                  <c:v>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82.122905027933001</c:v>
                </c:pt>
                <c:pt idx="1">
                  <c:v>84</c:v>
                </c:pt>
                <c:pt idx="2">
                  <c:v>92</c:v>
                </c:pt>
                <c:pt idx="3">
                  <c:v>83</c:v>
                </c:pt>
                <c:pt idx="4">
                  <c:v>92</c:v>
                </c:pt>
                <c:pt idx="5">
                  <c:v>100</c:v>
                </c:pt>
                <c:pt idx="6">
                  <c:v>63</c:v>
                </c:pt>
                <c:pt idx="7">
                  <c:v>92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2.5374701422681587E-2"/>
          <c:w val="0.99821985798773194"/>
          <c:h val="0.5624494208368910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365967900773452"/>
          <c:y val="3.2327366770521511E-2"/>
          <c:w val="0.65056688400212181"/>
          <c:h val="0.935345266458956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Nätverk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33.810888252148999</c:v>
                </c:pt>
                <c:pt idx="1">
                  <c:v>13</c:v>
                </c:pt>
                <c:pt idx="2">
                  <c:v>13</c:v>
                </c:pt>
                <c:pt idx="3">
                  <c:v>19</c:v>
                </c:pt>
                <c:pt idx="4">
                  <c:v>17</c:v>
                </c:pt>
                <c:pt idx="5">
                  <c:v>0</c:v>
                </c:pt>
                <c:pt idx="6">
                  <c:v>4</c:v>
                </c:pt>
                <c:pt idx="7">
                  <c:v>50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Kapital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59.885386819484197</c:v>
                </c:pt>
                <c:pt idx="1">
                  <c:v>34</c:v>
                </c:pt>
                <c:pt idx="2">
                  <c:v>33</c:v>
                </c:pt>
                <c:pt idx="3">
                  <c:v>19</c:v>
                </c:pt>
                <c:pt idx="4">
                  <c:v>50</c:v>
                </c:pt>
                <c:pt idx="5">
                  <c:v>14</c:v>
                </c:pt>
                <c:pt idx="6">
                  <c:v>52</c:v>
                </c:pt>
                <c:pt idx="7">
                  <c:v>42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Språk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Blad1!$D$2:$D$9</c:f>
              <c:numCache>
                <c:formatCode>General</c:formatCode>
                <c:ptCount val="8"/>
                <c:pt idx="0">
                  <c:v>56.733524355300901</c:v>
                </c:pt>
                <c:pt idx="1">
                  <c:v>24</c:v>
                </c:pt>
                <c:pt idx="2">
                  <c:v>21</c:v>
                </c:pt>
                <c:pt idx="3">
                  <c:v>25</c:v>
                </c:pt>
                <c:pt idx="4">
                  <c:v>17</c:v>
                </c:pt>
                <c:pt idx="5">
                  <c:v>57</c:v>
                </c:pt>
                <c:pt idx="6">
                  <c:v>24</c:v>
                </c:pt>
                <c:pt idx="7">
                  <c:v>67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1622-4D75-B7EA-3D732B887572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Rådgivning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Blad1!$E$2:$E$9</c:f>
              <c:numCache>
                <c:formatCode>General</c:formatCode>
                <c:ptCount val="8"/>
                <c:pt idx="0">
                  <c:v>46.704871060171897</c:v>
                </c:pt>
                <c:pt idx="1">
                  <c:v>23</c:v>
                </c:pt>
                <c:pt idx="2">
                  <c:v>31</c:v>
                </c:pt>
                <c:pt idx="3">
                  <c:v>25</c:v>
                </c:pt>
                <c:pt idx="4">
                  <c:v>17</c:v>
                </c:pt>
                <c:pt idx="5">
                  <c:v>29</c:v>
                </c:pt>
                <c:pt idx="6">
                  <c:v>8</c:v>
                </c:pt>
                <c:pt idx="7">
                  <c:v>67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1-1622-4D75-B7EA-3D732B887572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Annan hjälp, nämligen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Blad1!$F$2:$F$9</c:f>
              <c:numCache>
                <c:formatCode>General</c:formatCode>
                <c:ptCount val="8"/>
                <c:pt idx="0">
                  <c:v>2.2922636103151901</c:v>
                </c:pt>
                <c:pt idx="1">
                  <c:v>7</c:v>
                </c:pt>
                <c:pt idx="2">
                  <c:v>3</c:v>
                </c:pt>
                <c:pt idx="3">
                  <c:v>11</c:v>
                </c:pt>
                <c:pt idx="4">
                  <c:v>0</c:v>
                </c:pt>
                <c:pt idx="5">
                  <c:v>0</c:v>
                </c:pt>
                <c:pt idx="6">
                  <c:v>12</c:v>
                </c:pt>
                <c:pt idx="7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2-1622-4D75-B7EA-3D732B8875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Nätverk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Kapital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Språk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117A-4ED2-A1F2-2E414A5BCBA1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Rådgivning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117A-4ED2-A1F2-2E414A5BCBA1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Annan hjälp, nämligen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117A-4ED2-A1F2-2E414A5BCB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0"/>
          <c:w val="1"/>
          <c:h val="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590416638588429"/>
          <c:y val="3.1908082794736926E-2"/>
          <c:w val="0.68819368430830097"/>
          <c:h val="0.9361838344105261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18.5303514376997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38.019169329073499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35.143769968051103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EE4-439F-80EE-7B6C6E8E15D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Blad1!E2:$E$8</c:f>
              <c:numCache>
                <c:formatCode>General</c:formatCode>
                <c:ptCount val="7"/>
                <c:pt idx="3">
                  <c:v>7.3482428115016001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2-0EE4-439F-80EE-7B6C6E8E15D3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Blad1!F2:$F$8</c:f>
              <c:numCache>
                <c:formatCode>General</c:formatCode>
                <c:ptCount val="7"/>
                <c:pt idx="3">
                  <c:v>0.95846645367412098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233B-4462-AB10-ECC3043B7E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Annat sätt, nämligen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Via af och deras partners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Egna kontakter/eget nätverk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A7A0-4D8A-BDF7-C5F892E2F43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Annons, t.ex. I tidning eller på nätet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A7A0-4D8A-BDF7-C5F892E2F43E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Via idrottsklubb/förening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A7A0-4D8A-BDF7-C5F892E2F4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0"/>
          <c:w val="1"/>
          <c:h val="0.5393974241960556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645229320030505"/>
          <c:y val="3.2177581554161068E-2"/>
          <c:w val="0.66777426980955124"/>
          <c:h val="0.9356448368916778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66.428571428571402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33.571428571428598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Arbetare (Blue collar)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Tjänsteman (White collar)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0"/>
          <c:w val="1"/>
          <c:h val="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067885621016133"/>
          <c:y val="3.2177581554161068E-2"/>
          <c:w val="0.6835477067996949"/>
          <c:h val="0.9356448368916778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2.4242424242424199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1.8181818181818199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1.8181818181818199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132C-427C-9453-F6DB6F4A64B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Blad1!E2:$E$8</c:f>
              <c:numCache>
                <c:formatCode>General</c:formatCode>
                <c:ptCount val="7"/>
                <c:pt idx="3">
                  <c:v>25.454545454545499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1-132C-427C-9453-F6DB6F4A64BF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Blad1!F2:$F$8</c:f>
              <c:numCache>
                <c:formatCode>General</c:formatCode>
                <c:ptCount val="7"/>
                <c:pt idx="3">
                  <c:v>21.818181818181799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2-132C-427C-9453-F6DB6F4A64BF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Blad1!G2:$G$8</c:f>
              <c:numCache>
                <c:formatCode>General</c:formatCode>
                <c:ptCount val="7"/>
                <c:pt idx="3">
                  <c:v>9.6969696969697008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5-132C-427C-9453-F6DB6F4A64BF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Blad1!H2:$H$8</c:f>
              <c:numCache>
                <c:formatCode>General</c:formatCode>
                <c:ptCount val="7"/>
                <c:pt idx="3">
                  <c:v>36.969696969696997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6-132C-427C-9453-F6DB6F4A64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D5A7-4A93-A4E9-DBF9082947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D5A7-4A93-A4E9-DBF9082947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D5A7-4A93-A4E9-DBF90829473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D5A7-4A93-A4E9-DBF908294730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D5A7-4A93-A4E9-DBF908294730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D5A7-4A93-A4E9-DBF908294730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Blad1!$H$2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D5A7-4A93-A4E9-DBF908294730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2011 eller tidigare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Blad1!$I$2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A762-4ADE-ACB2-A367496C8D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2.7012601459906617E-2"/>
          <c:y val="0"/>
          <c:w val="0.90000000000000013"/>
          <c:h val="0.3978072081120885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Mycket dåligt 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68EF-4684-A749-621E0E348342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68EF-4684-A749-621E0E348342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68EF-4684-A749-621E0E348342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68EF-4684-A749-621E0E348342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Mycket bra 7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Blad1!$H$2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68EF-4684-A749-621E0E3483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22350246524332543"/>
          <c:y val="0"/>
          <c:w val="0.7764975347566746"/>
          <c:h val="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90016654216135"/>
          <c:y val="0.10462585136491426"/>
          <c:w val="0.67045360619218775"/>
          <c:h val="0.8624917382061125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33.875490745933803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28.379136287156498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27.986539540100999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132C-427C-9453-F6DB6F4A64B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Blad1!E2:$E$8</c:f>
              <c:numCache>
                <c:formatCode>General</c:formatCode>
                <c:ptCount val="7"/>
                <c:pt idx="3">
                  <c:v>8.7492989343802599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1-132C-427C-9453-F6DB6F4A64BF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Blad1!F2:$F$8</c:f>
              <c:numCache>
                <c:formatCode>General</c:formatCode>
                <c:ptCount val="7"/>
                <c:pt idx="3">
                  <c:v>1.0095344924284899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2-132C-427C-9453-F6DB6F4A64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379739415926966E-2"/>
          <c:y val="0.67304709811142172"/>
          <c:w val="0.97324052116814608"/>
          <c:h val="0.2690067988158587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Arbeta med samma sak som innan jag kom hit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Arbeta med annat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Utbilda mig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0947-4FF2-82E1-4099462959C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Vet inte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0947-4FF2-82E1-4099462959C7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Förstår inte frågan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0947-4FF2-82E1-4099462959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0"/>
          <c:w val="0.57542606765869064"/>
          <c:h val="0.61140781845742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982369135065102"/>
          <c:y val="3.3076879001130342E-2"/>
          <c:w val="0.67459203678289748"/>
          <c:h val="0.933846241997739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7.7576443941109803</c:v>
                </c:pt>
                <c:pt idx="1">
                  <c:v>11</c:v>
                </c:pt>
                <c:pt idx="2">
                  <c:v>13</c:v>
                </c:pt>
                <c:pt idx="3">
                  <c:v>7</c:v>
                </c:pt>
                <c:pt idx="4">
                  <c:v>14</c:v>
                </c:pt>
                <c:pt idx="5">
                  <c:v>12</c:v>
                </c:pt>
                <c:pt idx="6">
                  <c:v>16</c:v>
                </c:pt>
                <c:pt idx="7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6.7383918459796099</c:v>
                </c:pt>
                <c:pt idx="1">
                  <c:v>6</c:v>
                </c:pt>
                <c:pt idx="2">
                  <c:v>8</c:v>
                </c:pt>
                <c:pt idx="3">
                  <c:v>7</c:v>
                </c:pt>
                <c:pt idx="4">
                  <c:v>0</c:v>
                </c:pt>
                <c:pt idx="5">
                  <c:v>12</c:v>
                </c:pt>
                <c:pt idx="6">
                  <c:v>2</c:v>
                </c:pt>
                <c:pt idx="7">
                  <c:v>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Blad1!$D$2:$D$9</c:f>
              <c:numCache>
                <c:formatCode>General</c:formatCode>
                <c:ptCount val="8"/>
                <c:pt idx="0">
                  <c:v>30.4643261608154</c:v>
                </c:pt>
                <c:pt idx="1">
                  <c:v>25</c:v>
                </c:pt>
                <c:pt idx="2">
                  <c:v>20</c:v>
                </c:pt>
                <c:pt idx="3">
                  <c:v>29</c:v>
                </c:pt>
                <c:pt idx="4">
                  <c:v>23</c:v>
                </c:pt>
                <c:pt idx="5">
                  <c:v>28</c:v>
                </c:pt>
                <c:pt idx="6">
                  <c:v>27</c:v>
                </c:pt>
                <c:pt idx="7">
                  <c:v>26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132C-427C-9453-F6DB6F4A64B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Blad1!$E$2:$E$9</c:f>
              <c:numCache>
                <c:formatCode>General</c:formatCode>
                <c:ptCount val="8"/>
                <c:pt idx="0">
                  <c:v>55.039637599094</c:v>
                </c:pt>
                <c:pt idx="1">
                  <c:v>57</c:v>
                </c:pt>
                <c:pt idx="2">
                  <c:v>60</c:v>
                </c:pt>
                <c:pt idx="3">
                  <c:v>57</c:v>
                </c:pt>
                <c:pt idx="4">
                  <c:v>64</c:v>
                </c:pt>
                <c:pt idx="5">
                  <c:v>48</c:v>
                </c:pt>
                <c:pt idx="6">
                  <c:v>55</c:v>
                </c:pt>
                <c:pt idx="7">
                  <c:v>70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1-132C-427C-9453-F6DB6F4A64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Ja, både svenskt och utländskt körkort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Blad1!$A$2:$A$3</c:f>
              <c:numCache>
                <c:formatCode>General</c:formatCode>
                <c:ptCount val="2"/>
              </c:numCache>
            </c:numRef>
          </c:cat>
          <c:val>
            <c:numRef>
              <c:f>Blad1!$B$2:$B$3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0D22-4DB0-BC88-AD8D3C0C437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Ja, svenskt körkort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Blad1!$A$2:$A$3</c:f>
              <c:numCache>
                <c:formatCode>General</c:formatCode>
                <c:ptCount val="2"/>
              </c:numCache>
            </c:numRef>
          </c:cat>
          <c:val>
            <c:numRef>
              <c:f>Blad1!$C$2:$C$3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1-0D22-4DB0-BC88-AD8D3C0C437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Ja, utländskt körkort</c:v>
                </c:pt>
              </c:strCache>
            </c:strRef>
          </c:tx>
          <c:invertIfNegative val="0"/>
          <c:cat>
            <c:numRef>
              <c:f>Blad1!$A$2:$A$3</c:f>
              <c:numCache>
                <c:formatCode>General</c:formatCode>
                <c:ptCount val="2"/>
              </c:numCache>
            </c:numRef>
          </c:cat>
          <c:val>
            <c:numRef>
              <c:f>Blad1!$D$2:$D$3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2-0D22-4DB0-BC88-AD8D3C0C4375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cat>
            <c:numRef>
              <c:f>Blad1!$A$2:$A$3</c:f>
              <c:numCache>
                <c:formatCode>General</c:formatCode>
                <c:ptCount val="2"/>
              </c:numCache>
            </c:numRef>
          </c:cat>
          <c:val>
            <c:numRef>
              <c:f>Blad1!$E$2:$E$3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0D22-4DB0-BC88-AD8D3C0C4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6.0444730433160268E-3"/>
          <c:w val="0.99999999999999989"/>
          <c:h val="0.8607174269116725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061133641545768"/>
          <c:y val="1.4225621037968518E-2"/>
          <c:w val="0.68743099827000287"/>
          <c:h val="0.937407267432938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  (För få)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20.161290322580601</c:v>
                </c:pt>
                <c:pt idx="1">
                  <c:v>20</c:v>
                </c:pt>
                <c:pt idx="2">
                  <c:v>17</c:v>
                </c:pt>
                <c:pt idx="3">
                  <c:v>36</c:v>
                </c:pt>
                <c:pt idx="4">
                  <c:v>0</c:v>
                </c:pt>
                <c:pt idx="5">
                  <c:v>33</c:v>
                </c:pt>
                <c:pt idx="6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  (För få)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13.709677419354801</c:v>
                </c:pt>
                <c:pt idx="1">
                  <c:v>2</c:v>
                </c:pt>
                <c:pt idx="2">
                  <c:v>6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  (För få)</c:v>
                </c:pt>
              </c:strCache>
            </c:strRef>
          </c:cat>
          <c:val>
            <c:numRef>
              <c:f>Blad1!$D$2:$D$9</c:f>
              <c:numCache>
                <c:formatCode>General</c:formatCode>
                <c:ptCount val="8"/>
                <c:pt idx="0">
                  <c:v>34.677419354838698</c:v>
                </c:pt>
                <c:pt idx="1">
                  <c:v>44</c:v>
                </c:pt>
                <c:pt idx="2">
                  <c:v>39</c:v>
                </c:pt>
                <c:pt idx="3">
                  <c:v>21</c:v>
                </c:pt>
                <c:pt idx="4">
                  <c:v>67</c:v>
                </c:pt>
                <c:pt idx="5">
                  <c:v>33</c:v>
                </c:pt>
                <c:pt idx="6">
                  <c:v>89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132C-427C-9453-F6DB6F4A64B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  (För få)</c:v>
                </c:pt>
              </c:strCache>
            </c:strRef>
          </c:cat>
          <c:val>
            <c:numRef>
              <c:f>Blad1!$E$2:$E$9</c:f>
              <c:numCache>
                <c:formatCode>General</c:formatCode>
                <c:ptCount val="8"/>
                <c:pt idx="0">
                  <c:v>13.709677419354801</c:v>
                </c:pt>
                <c:pt idx="1">
                  <c:v>22</c:v>
                </c:pt>
                <c:pt idx="2">
                  <c:v>11</c:v>
                </c:pt>
                <c:pt idx="3">
                  <c:v>43</c:v>
                </c:pt>
                <c:pt idx="4">
                  <c:v>0</c:v>
                </c:pt>
                <c:pt idx="5">
                  <c:v>33</c:v>
                </c:pt>
                <c:pt idx="6">
                  <c:v>11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1-132C-427C-9453-F6DB6F4A64BF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  (För få)</c:v>
                </c:pt>
              </c:strCache>
            </c:strRef>
          </c:cat>
          <c:val>
            <c:numRef>
              <c:f>Blad1!$F$2:$F$9</c:f>
              <c:numCache>
                <c:formatCode>General</c:formatCode>
                <c:ptCount val="8"/>
                <c:pt idx="0">
                  <c:v>17.741935483871</c:v>
                </c:pt>
                <c:pt idx="1">
                  <c:v>12</c:v>
                </c:pt>
                <c:pt idx="2">
                  <c:v>28</c:v>
                </c:pt>
                <c:pt idx="3">
                  <c:v>0</c:v>
                </c:pt>
                <c:pt idx="4">
                  <c:v>33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814F-4331-996F-C22B9B3D68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Trafikskola med svensktalande lärare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Blad1!$A$2:$A$3</c:f>
              <c:numCache>
                <c:formatCode>General</c:formatCode>
                <c:ptCount val="2"/>
              </c:numCache>
            </c:numRef>
          </c:cat>
          <c:val>
            <c:numRef>
              <c:f>Blad1!$B$2:$B$3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Trafikskola med lärare som talade annat språk än svenska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Blad1!$A$2:$A$3</c:f>
              <c:numCache>
                <c:formatCode>General</c:formatCode>
                <c:ptCount val="2"/>
              </c:numCache>
            </c:numRef>
          </c:cat>
          <c:val>
            <c:numRef>
              <c:f>Blad1!$C$2:$C$3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Privat övningskörning och egna studier</c:v>
                </c:pt>
              </c:strCache>
            </c:strRef>
          </c:tx>
          <c:invertIfNegative val="0"/>
          <c:cat>
            <c:numRef>
              <c:f>Blad1!$A$2:$A$3</c:f>
              <c:numCache>
                <c:formatCode>General</c:formatCode>
                <c:ptCount val="2"/>
              </c:numCache>
            </c:numRef>
          </c:cat>
          <c:val>
            <c:numRef>
              <c:f>Blad1!$D$2:$D$3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6BBE-46E1-B68A-24B0DB40FFD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Både trafikskola och privat övningskörning</c:v>
                </c:pt>
              </c:strCache>
            </c:strRef>
          </c:tx>
          <c:invertIfNegative val="0"/>
          <c:cat>
            <c:numRef>
              <c:f>Blad1!$A$2:$A$3</c:f>
              <c:numCache>
                <c:formatCode>General</c:formatCode>
                <c:ptCount val="2"/>
              </c:numCache>
            </c:numRef>
          </c:cat>
          <c:val>
            <c:numRef>
              <c:f>Blad1!$E$2:$E$3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1-6BBE-46E1-B68A-24B0DB40FFDA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Annat sätt</c:v>
                </c:pt>
              </c:strCache>
            </c:strRef>
          </c:tx>
          <c:invertIfNegative val="0"/>
          <c:cat>
            <c:numRef>
              <c:f>Blad1!$A$2:$A$3</c:f>
              <c:numCache>
                <c:formatCode>General</c:formatCode>
                <c:ptCount val="2"/>
              </c:numCache>
            </c:numRef>
          </c:cat>
          <c:val>
            <c:numRef>
              <c:f>Blad1!$F$2:$F$3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359B-49FF-8C49-F029337C7E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6.0444730433160268E-3"/>
          <c:w val="0.7365613194248315"/>
          <c:h val="0.8607174269116725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082942309416348"/>
          <c:y val="3.2177581554161068E-2"/>
          <c:w val="0.64339713991569281"/>
          <c:h val="0.9356448368916778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88.697204045211194</c:v>
                </c:pt>
                <c:pt idx="1">
                  <c:v>91</c:v>
                </c:pt>
                <c:pt idx="2">
                  <c:v>93</c:v>
                </c:pt>
                <c:pt idx="3">
                  <c:v>87</c:v>
                </c:pt>
                <c:pt idx="4">
                  <c:v>95</c:v>
                </c:pt>
                <c:pt idx="5">
                  <c:v>100</c:v>
                </c:pt>
                <c:pt idx="6">
                  <c:v>93</c:v>
                </c:pt>
                <c:pt idx="7">
                  <c:v>90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4.9375371802498504</c:v>
                </c:pt>
                <c:pt idx="1">
                  <c:v>5</c:v>
                </c:pt>
                <c:pt idx="2">
                  <c:v>4</c:v>
                </c:pt>
                <c:pt idx="3">
                  <c:v>7</c:v>
                </c:pt>
                <c:pt idx="4">
                  <c:v>5</c:v>
                </c:pt>
                <c:pt idx="5">
                  <c:v>0</c:v>
                </c:pt>
                <c:pt idx="6">
                  <c:v>5</c:v>
                </c:pt>
                <c:pt idx="7">
                  <c:v>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Blad1!$D$2:$D$9</c:f>
              <c:numCache>
                <c:formatCode>General</c:formatCode>
                <c:ptCount val="8"/>
                <c:pt idx="0">
                  <c:v>6.3652587745389697</c:v>
                </c:pt>
                <c:pt idx="1">
                  <c:v>3</c:v>
                </c:pt>
                <c:pt idx="2">
                  <c:v>3</c:v>
                </c:pt>
                <c:pt idx="3">
                  <c:v>6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132C-427C-9453-F6DB6F4A64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Vet inte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7C71-4852-B293-BCEA90C1F1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1.7800309769502734E-3"/>
          <c:y val="0"/>
          <c:w val="0.99821996902304977"/>
          <c:h val="0.7238746695264693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082942309416348"/>
          <c:y val="0.17039067222286036"/>
          <c:w val="0.64339713991569281"/>
          <c:h val="0.7967269173481664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40.6708595387841</c:v>
                </c:pt>
                <c:pt idx="1">
                  <c:v>43</c:v>
                </c:pt>
                <c:pt idx="2">
                  <c:v>62</c:v>
                </c:pt>
                <c:pt idx="3">
                  <c:v>40</c:v>
                </c:pt>
                <c:pt idx="4">
                  <c:v>21</c:v>
                </c:pt>
                <c:pt idx="5">
                  <c:v>47</c:v>
                </c:pt>
                <c:pt idx="6">
                  <c:v>29</c:v>
                </c:pt>
                <c:pt idx="7">
                  <c:v>34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14.3955276030748</c:v>
                </c:pt>
                <c:pt idx="1">
                  <c:v>16</c:v>
                </c:pt>
                <c:pt idx="2">
                  <c:v>11</c:v>
                </c:pt>
                <c:pt idx="3">
                  <c:v>13</c:v>
                </c:pt>
                <c:pt idx="4">
                  <c:v>37</c:v>
                </c:pt>
                <c:pt idx="5">
                  <c:v>32</c:v>
                </c:pt>
                <c:pt idx="6">
                  <c:v>15</c:v>
                </c:pt>
                <c:pt idx="7">
                  <c:v>11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Blad1!$D$2:$D$9</c:f>
              <c:numCache>
                <c:formatCode>General</c:formatCode>
                <c:ptCount val="8"/>
                <c:pt idx="0">
                  <c:v>39.5527603074773</c:v>
                </c:pt>
                <c:pt idx="1">
                  <c:v>35</c:v>
                </c:pt>
                <c:pt idx="2">
                  <c:v>26</c:v>
                </c:pt>
                <c:pt idx="3">
                  <c:v>39</c:v>
                </c:pt>
                <c:pt idx="4">
                  <c:v>42</c:v>
                </c:pt>
                <c:pt idx="5">
                  <c:v>21</c:v>
                </c:pt>
                <c:pt idx="6">
                  <c:v>46</c:v>
                </c:pt>
                <c:pt idx="7">
                  <c:v>53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132C-427C-9453-F6DB6F4A64B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Blad1!$E$2:$E$9</c:f>
              <c:numCache>
                <c:formatCode>General</c:formatCode>
                <c:ptCount val="8"/>
                <c:pt idx="0">
                  <c:v>5.38085255066387</c:v>
                </c:pt>
                <c:pt idx="1">
                  <c:v>5</c:v>
                </c:pt>
                <c:pt idx="2">
                  <c:v>2</c:v>
                </c:pt>
                <c:pt idx="3">
                  <c:v>8</c:v>
                </c:pt>
                <c:pt idx="4">
                  <c:v>0</c:v>
                </c:pt>
                <c:pt idx="5">
                  <c:v>0</c:v>
                </c:pt>
                <c:pt idx="6">
                  <c:v>10</c:v>
                </c:pt>
                <c:pt idx="7">
                  <c:v>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91-49C2-A07C-6E8B82C7E1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53501432445576"/>
          <c:y val="3.1296428457101753E-2"/>
          <c:w val="0.77690388681767597"/>
          <c:h val="0.937407267432938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59.585492227979302</c:v>
                </c:pt>
                <c:pt idx="1">
                  <c:v>52</c:v>
                </c:pt>
                <c:pt idx="2">
                  <c:v>55</c:v>
                </c:pt>
                <c:pt idx="3">
                  <c:v>36</c:v>
                </c:pt>
                <c:pt idx="4">
                  <c:v>48</c:v>
                </c:pt>
                <c:pt idx="5">
                  <c:v>80</c:v>
                </c:pt>
                <c:pt idx="6">
                  <c:v>63</c:v>
                </c:pt>
                <c:pt idx="7">
                  <c:v>65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31.692573402417999</c:v>
                </c:pt>
                <c:pt idx="1">
                  <c:v>42</c:v>
                </c:pt>
                <c:pt idx="2">
                  <c:v>40</c:v>
                </c:pt>
                <c:pt idx="3">
                  <c:v>55</c:v>
                </c:pt>
                <c:pt idx="4">
                  <c:v>48</c:v>
                </c:pt>
                <c:pt idx="5">
                  <c:v>20</c:v>
                </c:pt>
                <c:pt idx="6">
                  <c:v>33</c:v>
                </c:pt>
                <c:pt idx="7">
                  <c:v>32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Blad1!$D$2:$D$9</c:f>
              <c:numCache>
                <c:formatCode>General</c:formatCode>
                <c:ptCount val="8"/>
                <c:pt idx="0">
                  <c:v>6.3903281519861803</c:v>
                </c:pt>
                <c:pt idx="1">
                  <c:v>3</c:v>
                </c:pt>
                <c:pt idx="2">
                  <c:v>1</c:v>
                </c:pt>
                <c:pt idx="3">
                  <c:v>8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20E5-430E-9C06-33DB47E0551D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Blad1!$E$2:$E$9</c:f>
              <c:numCache>
                <c:formatCode>General</c:formatCode>
                <c:ptCount val="8"/>
                <c:pt idx="0">
                  <c:v>2.3316062176165802</c:v>
                </c:pt>
                <c:pt idx="1">
                  <c:v>3</c:v>
                </c:pt>
                <c:pt idx="2">
                  <c:v>4</c:v>
                </c:pt>
                <c:pt idx="3">
                  <c:v>1</c:v>
                </c:pt>
                <c:pt idx="4">
                  <c:v>4</c:v>
                </c:pt>
                <c:pt idx="5">
                  <c:v>0</c:v>
                </c:pt>
                <c:pt idx="6">
                  <c:v>2</c:v>
                </c:pt>
                <c:pt idx="7">
                  <c:v>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2-20E5-430E-9C06-33DB47E05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434123767427447E-2"/>
          <c:y val="0"/>
          <c:w val="0.9475658762325726"/>
          <c:h val="7.3890068795918987E-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Gå på trafikskola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Privat övningskörning och egna studier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Både trafikskola och privat övningskörning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A5C8-4C1F-8EA3-BCA95EA7B5D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På annat sätt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A5C8-4C1F-8EA3-BCA95EA7B5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1.8921926285731708E-2"/>
          <c:w val="1"/>
          <c:h val="0.711381133014115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082942309416348"/>
          <c:y val="0.33779203440672317"/>
          <c:w val="0.64339713991569281"/>
          <c:h val="0.6622079655932768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Blad1!$A$2:$A$8</c:f>
              <c:strCache>
                <c:ptCount val="7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  <c:pt idx="6">
                  <c:v>Timrå (Ej med)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6</c:v>
                </c:pt>
                <c:pt idx="1">
                  <c:v>6</c:v>
                </c:pt>
                <c:pt idx="2">
                  <c:v>8</c:v>
                </c:pt>
                <c:pt idx="3">
                  <c:v>12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  <c:pt idx="6">
                  <c:v>Timrå (Ej med)</c:v>
                </c:pt>
              </c:strCache>
            </c:strRef>
          </c:cat>
          <c:val>
            <c:numRef>
              <c:f>Blad1!$C$2:$C$8</c:f>
              <c:numCache>
                <c:formatCode>General</c:formatCode>
                <c:ptCount val="7"/>
                <c:pt idx="0">
                  <c:v>22</c:v>
                </c:pt>
                <c:pt idx="1">
                  <c:v>17</c:v>
                </c:pt>
                <c:pt idx="2">
                  <c:v>20</c:v>
                </c:pt>
                <c:pt idx="3">
                  <c:v>29</c:v>
                </c:pt>
                <c:pt idx="4">
                  <c:v>32</c:v>
                </c:pt>
                <c:pt idx="5">
                  <c:v>25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  <c:pt idx="6">
                  <c:v>Timrå (Ej med)</c:v>
                </c:pt>
              </c:strCache>
            </c:strRef>
          </c:cat>
          <c:val>
            <c:numRef>
              <c:f>Blad1!$D$2:$D$8</c:f>
              <c:numCache>
                <c:formatCode>General</c:formatCode>
                <c:ptCount val="7"/>
                <c:pt idx="0">
                  <c:v>6</c:v>
                </c:pt>
                <c:pt idx="1">
                  <c:v>8</c:v>
                </c:pt>
                <c:pt idx="2">
                  <c:v>6</c:v>
                </c:pt>
                <c:pt idx="3">
                  <c:v>0</c:v>
                </c:pt>
                <c:pt idx="4">
                  <c:v>5</c:v>
                </c:pt>
                <c:pt idx="5">
                  <c:v>5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132C-427C-9453-F6DB6F4A64B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  <c:pt idx="6">
                  <c:v>Timrå (Ej med)</c:v>
                </c:pt>
              </c:strCache>
            </c:strRef>
          </c:cat>
          <c:val>
            <c:numRef>
              <c:f>Blad1!$E$2:$E$8</c:f>
              <c:numCache>
                <c:formatCode>General</c:formatCode>
                <c:ptCount val="7"/>
                <c:pt idx="0">
                  <c:v>47</c:v>
                </c:pt>
                <c:pt idx="1">
                  <c:v>42</c:v>
                </c:pt>
                <c:pt idx="2">
                  <c:v>47</c:v>
                </c:pt>
                <c:pt idx="3">
                  <c:v>24</c:v>
                </c:pt>
                <c:pt idx="4">
                  <c:v>53</c:v>
                </c:pt>
                <c:pt idx="5">
                  <c:v>60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0D91-49C2-A07C-6E8B82C7E165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  <c:pt idx="6">
                  <c:v>Timrå (Ej med)</c:v>
                </c:pt>
              </c:strCache>
            </c:strRef>
          </c:cat>
          <c:val>
            <c:numRef>
              <c:f>Blad1!$F$2:$F$8</c:f>
              <c:numCache>
                <c:formatCode>General</c:formatCode>
                <c:ptCount val="7"/>
                <c:pt idx="0">
                  <c:v>14</c:v>
                </c:pt>
                <c:pt idx="1">
                  <c:v>15</c:v>
                </c:pt>
                <c:pt idx="2">
                  <c:v>14</c:v>
                </c:pt>
                <c:pt idx="3">
                  <c:v>35</c:v>
                </c:pt>
                <c:pt idx="4">
                  <c:v>5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5F-4307-AE2E-5848C2AA2CA7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  <c:pt idx="6">
                  <c:v>Timrå (Ej med)</c:v>
                </c:pt>
              </c:strCache>
            </c:strRef>
          </c:cat>
          <c:val>
            <c:numRef>
              <c:f>Blad1!$G$2:$G$8</c:f>
              <c:numCache>
                <c:formatCode>General</c:formatCode>
                <c:ptCount val="7"/>
                <c:pt idx="0">
                  <c:v>6</c:v>
                </c:pt>
                <c:pt idx="1">
                  <c:v>12</c:v>
                </c:pt>
                <c:pt idx="2">
                  <c:v>4</c:v>
                </c:pt>
                <c:pt idx="3">
                  <c:v>0</c:v>
                </c:pt>
                <c:pt idx="4">
                  <c:v>5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5F-4307-AE2E-5848C2AA2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217061883713724E-2"/>
          <c:y val="0.6679982115093438"/>
          <c:w val="0.9475658762325726"/>
          <c:h val="7.3890068795918987E-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Att hitta var jag ska vända mig för att ta körkort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Blad1!$A$2:$A$3</c:f>
              <c:numCache>
                <c:formatCode>General</c:formatCode>
                <c:ptCount val="2"/>
              </c:numCache>
            </c:numRef>
          </c:cat>
          <c:val>
            <c:numRef>
              <c:f>Blad1!$B$2:$B$3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Trafikregler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Blad1!$A$2:$A$3</c:f>
              <c:numCache>
                <c:formatCode>General</c:formatCode>
                <c:ptCount val="2"/>
              </c:numCache>
            </c:numRef>
          </c:cat>
          <c:val>
            <c:numRef>
              <c:f>Blad1!$C$2:$C$3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Vägmärken</c:v>
                </c:pt>
              </c:strCache>
            </c:strRef>
          </c:tx>
          <c:invertIfNegative val="0"/>
          <c:cat>
            <c:numRef>
              <c:f>Blad1!$A$2:$A$3</c:f>
              <c:numCache>
                <c:formatCode>General</c:formatCode>
                <c:ptCount val="2"/>
              </c:numCache>
            </c:numRef>
          </c:cat>
          <c:val>
            <c:numRef>
              <c:f>Blad1!$D$2:$D$3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A5C8-4C1F-8EA3-BCA95EA7B5D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Ekonomin (Att jag ska ha råd/tillräckligt med pengar)</c:v>
                </c:pt>
              </c:strCache>
            </c:strRef>
          </c:tx>
          <c:invertIfNegative val="0"/>
          <c:cat>
            <c:numRef>
              <c:f>Blad1!$A$2:$A$3</c:f>
              <c:numCache>
                <c:formatCode>General</c:formatCode>
                <c:ptCount val="2"/>
              </c:numCache>
            </c:numRef>
          </c:cat>
          <c:val>
            <c:numRef>
              <c:f>Blad1!$E$2:$E$3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1-A5C8-4C1F-8EA3-BCA95EA7B5D3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För lite utbildningsmaterial på mitt språk</c:v>
                </c:pt>
              </c:strCache>
            </c:strRef>
          </c:tx>
          <c:invertIfNegative val="0"/>
          <c:cat>
            <c:numRef>
              <c:f>Blad1!$A$2:$A$3</c:f>
              <c:numCache>
                <c:formatCode>General</c:formatCode>
                <c:ptCount val="2"/>
              </c:numCache>
            </c:numRef>
          </c:cat>
          <c:val>
            <c:numRef>
              <c:f>Blad1!$F$2:$F$3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A8B0-40FD-B5FF-2B6101C21D47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Annat sätt</c:v>
                </c:pt>
              </c:strCache>
            </c:strRef>
          </c:tx>
          <c:invertIfNegative val="0"/>
          <c:cat>
            <c:numRef>
              <c:f>Blad1!$A$2:$A$3</c:f>
              <c:numCache>
                <c:formatCode>General</c:formatCode>
                <c:ptCount val="2"/>
              </c:numCache>
            </c:numRef>
          </c:cat>
          <c:val>
            <c:numRef>
              <c:f>Blad1!$G$2:$G$3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1-A8B0-40FD-B5FF-2B6101C21D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1.8921926285731708E-2"/>
          <c:w val="0.89999983109981607"/>
          <c:h val="0.8490653566320502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803680890159301"/>
          <c:y val="3.2882410428973052E-2"/>
          <c:w val="0.62618975410826339"/>
          <c:h val="0.93423517914205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83.104238258877402</c:v>
                </c:pt>
                <c:pt idx="1">
                  <c:v>84</c:v>
                </c:pt>
                <c:pt idx="2">
                  <c:v>88</c:v>
                </c:pt>
                <c:pt idx="3">
                  <c:v>78</c:v>
                </c:pt>
                <c:pt idx="4">
                  <c:v>82</c:v>
                </c:pt>
                <c:pt idx="5">
                  <c:v>92</c:v>
                </c:pt>
                <c:pt idx="6">
                  <c:v>82</c:v>
                </c:pt>
                <c:pt idx="7">
                  <c:v>79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16.895761741122602</c:v>
                </c:pt>
                <c:pt idx="1">
                  <c:v>16</c:v>
                </c:pt>
                <c:pt idx="2">
                  <c:v>12</c:v>
                </c:pt>
                <c:pt idx="3">
                  <c:v>22</c:v>
                </c:pt>
                <c:pt idx="4">
                  <c:v>18</c:v>
                </c:pt>
                <c:pt idx="5">
                  <c:v>8</c:v>
                </c:pt>
                <c:pt idx="6">
                  <c:v>18</c:v>
                </c:pt>
                <c:pt idx="7">
                  <c:v>21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2.5374701422681587E-2"/>
          <c:w val="1"/>
          <c:h val="0.7819608165099558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90541922001766"/>
          <c:y val="6.7608228715327928E-2"/>
          <c:w val="0.69932114378983856"/>
          <c:h val="0.9000574010295153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Jag vill/kan/ska inte arbeta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1.54346060113729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Administration, ekonomi, juridik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9.5044679122664508</c:v>
                </c:pt>
                <c:pt idx="1">
                  <c:v>9</c:v>
                </c:pt>
                <c:pt idx="2">
                  <c:v>5</c:v>
                </c:pt>
                <c:pt idx="3">
                  <c:v>8</c:v>
                </c:pt>
                <c:pt idx="4">
                  <c:v>14</c:v>
                </c:pt>
                <c:pt idx="5">
                  <c:v>8</c:v>
                </c:pt>
                <c:pt idx="6">
                  <c:v>14</c:v>
                </c:pt>
                <c:pt idx="7">
                  <c:v>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Bygg och anläggning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Blad1!$D$2:$D$9</c:f>
              <c:numCache>
                <c:formatCode>General</c:formatCode>
                <c:ptCount val="8"/>
                <c:pt idx="0">
                  <c:v>13.2412672623883</c:v>
                </c:pt>
                <c:pt idx="1">
                  <c:v>5</c:v>
                </c:pt>
                <c:pt idx="2">
                  <c:v>5</c:v>
                </c:pt>
                <c:pt idx="3">
                  <c:v>2</c:v>
                </c:pt>
                <c:pt idx="4">
                  <c:v>5</c:v>
                </c:pt>
                <c:pt idx="5">
                  <c:v>13</c:v>
                </c:pt>
                <c:pt idx="6">
                  <c:v>8</c:v>
                </c:pt>
                <c:pt idx="7">
                  <c:v>10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5BBE-4A2E-96C5-B01CAE9A929C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Data/IT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Blad1!$E$2:$E$9</c:f>
              <c:numCache>
                <c:formatCode>General</c:formatCode>
                <c:ptCount val="8"/>
                <c:pt idx="0">
                  <c:v>6.90495532087734</c:v>
                </c:pt>
                <c:pt idx="1">
                  <c:v>6</c:v>
                </c:pt>
                <c:pt idx="2">
                  <c:v>4</c:v>
                </c:pt>
                <c:pt idx="3">
                  <c:v>8</c:v>
                </c:pt>
                <c:pt idx="4">
                  <c:v>5</c:v>
                </c:pt>
                <c:pt idx="5">
                  <c:v>8</c:v>
                </c:pt>
                <c:pt idx="6">
                  <c:v>4</c:v>
                </c:pt>
                <c:pt idx="7">
                  <c:v>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5-5BBE-4A2E-96C5-B01CAE9A929C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Städ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Blad1!$F$2:$F$9</c:f>
              <c:numCache>
                <c:formatCode>General</c:formatCode>
                <c:ptCount val="8"/>
                <c:pt idx="0">
                  <c:v>9.6669374492282696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4</c:v>
                </c:pt>
                <c:pt idx="6">
                  <c:v>0</c:v>
                </c:pt>
                <c:pt idx="7">
                  <c:v>19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6-5BBE-4A2E-96C5-B01CAE9A929C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Industri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Blad1!$G$2:$G$9</c:f>
              <c:numCache>
                <c:formatCode>General</c:formatCode>
                <c:ptCount val="8"/>
                <c:pt idx="0">
                  <c:v>16.246953696182</c:v>
                </c:pt>
                <c:pt idx="1">
                  <c:v>2</c:v>
                </c:pt>
                <c:pt idx="2">
                  <c:v>4</c:v>
                </c:pt>
                <c:pt idx="3">
                  <c:v>2</c:v>
                </c:pt>
                <c:pt idx="4">
                  <c:v>5</c:v>
                </c:pt>
                <c:pt idx="5">
                  <c:v>4</c:v>
                </c:pt>
                <c:pt idx="6">
                  <c:v>0</c:v>
                </c:pt>
                <c:pt idx="7">
                  <c:v>12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7-5BBE-4A2E-96C5-B01CAE9A929C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Transport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Blad1!$H$2:$H$9</c:f>
              <c:numCache>
                <c:formatCode>General</c:formatCode>
                <c:ptCount val="8"/>
                <c:pt idx="0">
                  <c:v>12.428919577579199</c:v>
                </c:pt>
                <c:pt idx="1">
                  <c:v>6</c:v>
                </c:pt>
                <c:pt idx="2">
                  <c:v>12</c:v>
                </c:pt>
                <c:pt idx="3">
                  <c:v>5</c:v>
                </c:pt>
                <c:pt idx="4">
                  <c:v>0</c:v>
                </c:pt>
                <c:pt idx="5">
                  <c:v>4</c:v>
                </c:pt>
                <c:pt idx="6">
                  <c:v>4</c:v>
                </c:pt>
                <c:pt idx="7">
                  <c:v>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8-5BBE-4A2E-96C5-B01CAE9A929C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Naturbruk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Blad1!$I$2:$I$9</c:f>
              <c:numCache>
                <c:formatCode>General</c:formatCode>
                <c:ptCount val="8"/>
                <c:pt idx="0">
                  <c:v>5.9301380991064203</c:v>
                </c:pt>
                <c:pt idx="1">
                  <c:v>2</c:v>
                </c:pt>
                <c:pt idx="2">
                  <c:v>4</c:v>
                </c:pt>
                <c:pt idx="3">
                  <c:v>1</c:v>
                </c:pt>
                <c:pt idx="4">
                  <c:v>5</c:v>
                </c:pt>
                <c:pt idx="5">
                  <c:v>0</c:v>
                </c:pt>
                <c:pt idx="6">
                  <c:v>2</c:v>
                </c:pt>
                <c:pt idx="7">
                  <c:v>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9-5BBE-4A2E-96C5-B01CAE9A929C}"/>
            </c:ext>
          </c:extLst>
        </c:ser>
        <c:ser>
          <c:idx val="8"/>
          <c:order val="8"/>
          <c:tx>
            <c:strRef>
              <c:f>Blad1!$J$1</c:f>
              <c:strCache>
                <c:ptCount val="1"/>
                <c:pt idx="0">
                  <c:v>Pedagogiskt arbete (t.ex. lärare)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Blad1!$J$2:$J$9</c:f>
              <c:numCache>
                <c:formatCode>General</c:formatCode>
                <c:ptCount val="8"/>
                <c:pt idx="0">
                  <c:v>20.714865962632</c:v>
                </c:pt>
                <c:pt idx="1">
                  <c:v>18</c:v>
                </c:pt>
                <c:pt idx="2">
                  <c:v>13</c:v>
                </c:pt>
                <c:pt idx="3">
                  <c:v>20</c:v>
                </c:pt>
                <c:pt idx="4">
                  <c:v>9</c:v>
                </c:pt>
                <c:pt idx="5">
                  <c:v>25</c:v>
                </c:pt>
                <c:pt idx="6">
                  <c:v>24</c:v>
                </c:pt>
                <c:pt idx="7">
                  <c:v>10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A-5BBE-4A2E-96C5-B01CAE9A929C}"/>
            </c:ext>
          </c:extLst>
        </c:ser>
        <c:ser>
          <c:idx val="9"/>
          <c:order val="9"/>
          <c:tx>
            <c:strRef>
              <c:f>Blad1!$K$1</c:f>
              <c:strCache>
                <c:ptCount val="1"/>
                <c:pt idx="0">
                  <c:v>Hälso- och sjukvård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Blad1!$K$2:$K$9</c:f>
              <c:numCache>
                <c:formatCode>General</c:formatCode>
                <c:ptCount val="8"/>
                <c:pt idx="0">
                  <c:v>16.246953696182</c:v>
                </c:pt>
                <c:pt idx="1">
                  <c:v>18</c:v>
                </c:pt>
                <c:pt idx="2">
                  <c:v>20</c:v>
                </c:pt>
                <c:pt idx="3">
                  <c:v>19</c:v>
                </c:pt>
                <c:pt idx="4">
                  <c:v>18</c:v>
                </c:pt>
                <c:pt idx="5">
                  <c:v>25</c:v>
                </c:pt>
                <c:pt idx="6">
                  <c:v>10</c:v>
                </c:pt>
                <c:pt idx="7">
                  <c:v>21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B-5BBE-4A2E-96C5-B01CAE9A929C}"/>
            </c:ext>
          </c:extLst>
        </c:ser>
        <c:ser>
          <c:idx val="10"/>
          <c:order val="10"/>
          <c:tx>
            <c:strRef>
              <c:f>Blad1!$L$1</c:f>
              <c:strCache>
                <c:ptCount val="1"/>
                <c:pt idx="0">
                  <c:v>Kultur, media, design (t.ex. journalist)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Blad1!$L$2:$L$9</c:f>
              <c:numCache>
                <c:formatCode>General</c:formatCode>
                <c:ptCount val="8"/>
                <c:pt idx="0">
                  <c:v>4.0617384240454903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C-5BBE-4A2E-96C5-B01CAE9A929C}"/>
            </c:ext>
          </c:extLst>
        </c:ser>
        <c:ser>
          <c:idx val="11"/>
          <c:order val="11"/>
          <c:tx>
            <c:strRef>
              <c:f>Blad1!$M$1</c:f>
              <c:strCache>
                <c:ptCount val="1"/>
                <c:pt idx="0">
                  <c:v>Naturvetenskapligt arbete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Blad1!$M$2:$M$9</c:f>
              <c:numCache>
                <c:formatCode>General</c:formatCode>
                <c:ptCount val="8"/>
                <c:pt idx="0">
                  <c:v>2.27457351746548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4</c:v>
                </c:pt>
                <c:pt idx="7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D-5BBE-4A2E-96C5-B01CAE9A929C}"/>
            </c:ext>
          </c:extLst>
        </c:ser>
        <c:ser>
          <c:idx val="12"/>
          <c:order val="12"/>
          <c:tx>
            <c:strRef>
              <c:f>Blad1!$N$1</c:f>
              <c:strCache>
                <c:ptCount val="1"/>
                <c:pt idx="0">
                  <c:v>Försäljning, inköp och marknadsföring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Blad1!$N$2:$N$9</c:f>
              <c:numCache>
                <c:formatCode>General</c:formatCode>
                <c:ptCount val="8"/>
                <c:pt idx="0">
                  <c:v>14.1348497156783</c:v>
                </c:pt>
                <c:pt idx="1">
                  <c:v>6</c:v>
                </c:pt>
                <c:pt idx="2">
                  <c:v>4</c:v>
                </c:pt>
                <c:pt idx="3">
                  <c:v>6</c:v>
                </c:pt>
                <c:pt idx="4">
                  <c:v>27</c:v>
                </c:pt>
                <c:pt idx="5">
                  <c:v>4</c:v>
                </c:pt>
                <c:pt idx="6">
                  <c:v>4</c:v>
                </c:pt>
                <c:pt idx="7">
                  <c:v>17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E-5BBE-4A2E-96C5-B01CAE9A929C}"/>
            </c:ext>
          </c:extLst>
        </c:ser>
        <c:ser>
          <c:idx val="13"/>
          <c:order val="13"/>
          <c:tx>
            <c:strRef>
              <c:f>Blad1!$O$1</c:f>
              <c:strCache>
                <c:ptCount val="1"/>
                <c:pt idx="0">
                  <c:v>Hotell, restaurang, storhushåll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Blad1!$O$2:$O$9</c:f>
              <c:numCache>
                <c:formatCode>General</c:formatCode>
                <c:ptCount val="8"/>
                <c:pt idx="0">
                  <c:v>18.440292445166499</c:v>
                </c:pt>
                <c:pt idx="1">
                  <c:v>8</c:v>
                </c:pt>
                <c:pt idx="2">
                  <c:v>13</c:v>
                </c:pt>
                <c:pt idx="3">
                  <c:v>7</c:v>
                </c:pt>
                <c:pt idx="4">
                  <c:v>0</c:v>
                </c:pt>
                <c:pt idx="5">
                  <c:v>4</c:v>
                </c:pt>
                <c:pt idx="6">
                  <c:v>8</c:v>
                </c:pt>
                <c:pt idx="7">
                  <c:v>24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F-5BBE-4A2E-96C5-B01CAE9A929C}"/>
            </c:ext>
          </c:extLst>
        </c:ser>
        <c:ser>
          <c:idx val="14"/>
          <c:order val="14"/>
          <c:tx>
            <c:strRef>
              <c:f>Blad1!$P$1</c:f>
              <c:strCache>
                <c:ptCount val="1"/>
                <c:pt idx="0">
                  <c:v>Annat, nämligen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Blad1!$P$2:$P$9</c:f>
              <c:numCache>
                <c:formatCode>General</c:formatCode>
                <c:ptCount val="8"/>
                <c:pt idx="0">
                  <c:v>11.5353371242892</c:v>
                </c:pt>
                <c:pt idx="1">
                  <c:v>12</c:v>
                </c:pt>
                <c:pt idx="2">
                  <c:v>11</c:v>
                </c:pt>
                <c:pt idx="3">
                  <c:v>12</c:v>
                </c:pt>
                <c:pt idx="4">
                  <c:v>9</c:v>
                </c:pt>
                <c:pt idx="5">
                  <c:v>0</c:v>
                </c:pt>
                <c:pt idx="6">
                  <c:v>18</c:v>
                </c:pt>
                <c:pt idx="7">
                  <c:v>17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10-5BBE-4A2E-96C5-B01CAE9A92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857587252210072E-2"/>
          <c:y val="0.58328004133785327"/>
          <c:w val="0.97228482549557982"/>
          <c:h val="4.1095274157802127E-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Jag vill/kan/ska inte arbeta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Administration,ekonomi, juridik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Bygg och anläggning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A90A-49CB-B774-61BF56D09DF2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Data/IT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A90A-49CB-B774-61BF56D09DF2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Städ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A90A-49CB-B774-61BF56D09DF2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Industri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A90A-49CB-B774-61BF56D09DF2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Transport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Blad1!$H$2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A90A-49CB-B774-61BF56D09DF2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Naturbruk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Blad1!$I$2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A90A-49CB-B774-61BF56D09DF2}"/>
            </c:ext>
          </c:extLst>
        </c:ser>
        <c:ser>
          <c:idx val="8"/>
          <c:order val="8"/>
          <c:tx>
            <c:strRef>
              <c:f>Blad1!$J$1</c:f>
              <c:strCache>
                <c:ptCount val="1"/>
                <c:pt idx="0">
                  <c:v>Pedagogiska arbeten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Blad1!$J$2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A90A-49CB-B774-61BF56D09DF2}"/>
            </c:ext>
          </c:extLst>
        </c:ser>
        <c:ser>
          <c:idx val="9"/>
          <c:order val="9"/>
          <c:tx>
            <c:strRef>
              <c:f>Blad1!$K$1</c:f>
              <c:strCache>
                <c:ptCount val="1"/>
                <c:pt idx="0">
                  <c:v>Hälsovård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Blad1!$K$2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7-A90A-49CB-B774-61BF56D09DF2}"/>
            </c:ext>
          </c:extLst>
        </c:ser>
        <c:ser>
          <c:idx val="10"/>
          <c:order val="10"/>
          <c:tx>
            <c:strRef>
              <c:f>Blad1!$L$1</c:f>
              <c:strCache>
                <c:ptCount val="1"/>
                <c:pt idx="0">
                  <c:v>Kultur, media, design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Blad1!$L$2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8-A90A-49CB-B774-61BF56D09DF2}"/>
            </c:ext>
          </c:extLst>
        </c:ser>
        <c:ser>
          <c:idx val="11"/>
          <c:order val="11"/>
          <c:tx>
            <c:strRef>
              <c:f>Blad1!$M$1</c:f>
              <c:strCache>
                <c:ptCount val="1"/>
                <c:pt idx="0">
                  <c:v>Naturvetenskap. arb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Blad1!$M$2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9-A90A-49CB-B774-61BF56D09DF2}"/>
            </c:ext>
          </c:extLst>
        </c:ser>
        <c:ser>
          <c:idx val="12"/>
          <c:order val="12"/>
          <c:tx>
            <c:strRef>
              <c:f>Blad1!$N$1</c:f>
              <c:strCache>
                <c:ptCount val="1"/>
                <c:pt idx="0">
                  <c:v>Försäljning, inköp, marknadsf.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Blad1!$N$2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A-A90A-49CB-B774-61BF56D09DF2}"/>
            </c:ext>
          </c:extLst>
        </c:ser>
        <c:ser>
          <c:idx val="13"/>
          <c:order val="13"/>
          <c:tx>
            <c:strRef>
              <c:f>Blad1!$O$1</c:f>
              <c:strCache>
                <c:ptCount val="1"/>
                <c:pt idx="0">
                  <c:v>Hotell, restaurang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Blad1!$O$2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B-A90A-49CB-B774-61BF56D09DF2}"/>
            </c:ext>
          </c:extLst>
        </c:ser>
        <c:ser>
          <c:idx val="14"/>
          <c:order val="14"/>
          <c:tx>
            <c:strRef>
              <c:f>Blad1!$P$1</c:f>
              <c:strCache>
                <c:ptCount val="1"/>
                <c:pt idx="0">
                  <c:v>Annat, nämligen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Blad1!$P$2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C-A90A-49CB-B774-61BF56D09D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2.6455393845128319E-2"/>
          <c:y val="0"/>
          <c:w val="0.97225586045994905"/>
          <c:h val="0.6257912573687274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460770421027392"/>
          <c:y val="3.2882410428973052E-2"/>
          <c:w val="0.63951081867366133"/>
          <c:h val="0.93423517914205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Flytta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49.2719860221316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Pendla (Bo på ett ställe och arbeta på ett annat)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41.5841584158416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Gå ytterligare utbildning</c:v>
                </c:pt>
              </c:strCache>
            </c:strRef>
          </c:tx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70.762958648806105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DA9D-40D8-B6A1-F7F083E6823B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Praktisera utan full lön</c:v>
                </c:pt>
              </c:strCache>
            </c:strRef>
          </c:tx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Blad1!E2:$E$8</c:f>
              <c:numCache>
                <c:formatCode>General</c:formatCode>
                <c:ptCount val="7"/>
                <c:pt idx="3">
                  <c:v>45.777518928363399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2-DA9D-40D8-B6A1-F7F083E682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2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Flytta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Pendla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Gå ytterligare utbildning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0379-4C4C-9B04-FAF12D8B65F5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Praktisera utan full lön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0379-4C4C-9B04-FAF12D8B65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2.5374701422681587E-2"/>
          <c:w val="0.89015395348229287"/>
          <c:h val="0.845440660951772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180631569169909"/>
          <c:y val="3.2334370255156834E-2"/>
          <c:w val="0.67229153500248617"/>
          <c:h val="0.9353312594896863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20.518867924528301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39.033018867924497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40.448113207547202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8D92-4513-83E4-CD09B80ED1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som flykting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för att bo med min partner/barn/andra släktingar (anknytning)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07CF-496F-93C2-06765060A0D4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CF-496F-93C2-06765060A0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Har inget yrke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Ja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9DB6-4936-B1DE-435983B933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0"/>
          <c:w val="1"/>
          <c:h val="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41996854750043"/>
          <c:y val="3.129636628353074E-2"/>
          <c:w val="0.67013820315885542"/>
          <c:h val="0.937407267432938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23.1132075471698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57.429245283018901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19.457547169811299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20A3-423B-9CAF-6609B8F052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Vet ej/förstår inte frågan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D312-499F-938F-25560B3317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2.5374701422681587E-2"/>
          <c:w val="0.95626311247220541"/>
          <c:h val="0.576803559418828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22380447748823"/>
          <c:y val="0.14000914316703075"/>
          <c:w val="0.64716962498874475"/>
          <c:h val="0.8272227594960046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63.060370591751301</c:v>
                </c:pt>
                <c:pt idx="1">
                  <c:v>69</c:v>
                </c:pt>
                <c:pt idx="2">
                  <c:v>65</c:v>
                </c:pt>
                <c:pt idx="3">
                  <c:v>68</c:v>
                </c:pt>
                <c:pt idx="4">
                  <c:v>64</c:v>
                </c:pt>
                <c:pt idx="5">
                  <c:v>60</c:v>
                </c:pt>
                <c:pt idx="6">
                  <c:v>86</c:v>
                </c:pt>
                <c:pt idx="7">
                  <c:v>56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25.941422594142299</c:v>
                </c:pt>
                <c:pt idx="1">
                  <c:v>25</c:v>
                </c:pt>
                <c:pt idx="2">
                  <c:v>27</c:v>
                </c:pt>
                <c:pt idx="3">
                  <c:v>26</c:v>
                </c:pt>
                <c:pt idx="4">
                  <c:v>27</c:v>
                </c:pt>
                <c:pt idx="5">
                  <c:v>32</c:v>
                </c:pt>
                <c:pt idx="6">
                  <c:v>12</c:v>
                </c:pt>
                <c:pt idx="7">
                  <c:v>44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Blad1!$D$2:$D$9</c:f>
              <c:numCache>
                <c:formatCode>General</c:formatCode>
                <c:ptCount val="8"/>
                <c:pt idx="0">
                  <c:v>10.9982068141064</c:v>
                </c:pt>
                <c:pt idx="1">
                  <c:v>6</c:v>
                </c:pt>
                <c:pt idx="2">
                  <c:v>8</c:v>
                </c:pt>
                <c:pt idx="3">
                  <c:v>6</c:v>
                </c:pt>
                <c:pt idx="4">
                  <c:v>9</c:v>
                </c:pt>
                <c:pt idx="5">
                  <c:v>8</c:v>
                </c:pt>
                <c:pt idx="6">
                  <c:v>2</c:v>
                </c:pt>
                <c:pt idx="7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EE9D-426C-A064-23A440B2E3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Vet ej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BC4B-49B0-A761-7FED3D5DC3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2.5374701422681587E-2"/>
          <c:w val="1"/>
          <c:h val="0.761569672981194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943311599787819"/>
          <c:y val="3.3076879001130342E-2"/>
          <c:w val="0.63479344701197804"/>
          <c:h val="0.933846241997739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25.9729272419628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74.027072758037207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1.7802254775924368E-3"/>
          <c:y val="2.7438813606194691E-2"/>
          <c:w val="0.99821985798773194"/>
          <c:h val="0.5624494208368910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943311599787819"/>
          <c:y val="3.3076879001130342E-2"/>
          <c:w val="0.63479344701197804"/>
          <c:h val="0.933846241997739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65.748709122203095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16.6092943201377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17.641996557659201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659D-4B01-861C-173EF44B24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Vet ej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2ADD-4256-A0A8-EDA9193C8F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1.7802254775924368E-3"/>
          <c:y val="8.2316440818584066E-2"/>
          <c:w val="0.99821972811728144"/>
          <c:h val="0.761569672981194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645229320030505"/>
          <c:y val="0.11957240155990201"/>
          <c:w val="0.67494401389598024"/>
          <c:h val="0.8475451880111248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4.20091324200913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63.287671232876697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1.5525114155251101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46DC-4AF4-A3F6-2D9806DA31D8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Blad1!E2:$E$8</c:f>
              <c:numCache>
                <c:formatCode>General</c:formatCode>
                <c:ptCount val="7"/>
                <c:pt idx="3">
                  <c:v>7.3059360730593603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1-46DC-4AF4-A3F6-2D9806DA31D8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Blad1!F2:$F$8</c:f>
              <c:numCache>
                <c:formatCode>General</c:formatCode>
                <c:ptCount val="7"/>
                <c:pt idx="3">
                  <c:v>1.3698630136986301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4-46DC-4AF4-A3F6-2D9806DA31D8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Blad1!G2:$G$8</c:f>
              <c:numCache>
                <c:formatCode>General</c:formatCode>
                <c:ptCount val="7"/>
                <c:pt idx="3">
                  <c:v>2.6484018264840201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5-46DC-4AF4-A3F6-2D9806DA31D8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Blad1!H2:$H$8</c:f>
              <c:numCache>
                <c:formatCode>General</c:formatCode>
                <c:ptCount val="7"/>
                <c:pt idx="3">
                  <c:v>10.228310502283099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6-46DC-4AF4-A3F6-2D9806DA31D8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Blad1!I2:$I$8</c:f>
              <c:numCache>
                <c:formatCode>General</c:formatCode>
                <c:ptCount val="7"/>
                <c:pt idx="3">
                  <c:v>4.7488584474885798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8-46DC-4AF4-A3F6-2D9806DA31D8}"/>
            </c:ext>
          </c:extLst>
        </c:ser>
        <c:ser>
          <c:idx val="8"/>
          <c:order val="8"/>
          <c:tx>
            <c:strRef>
              <c:f>Blad1!$J$1</c:f>
              <c:strCache>
                <c:ptCount val="1"/>
                <c:pt idx="0">
                  <c:v>8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Blad1!J2:$J$8</c:f>
              <c:numCache>
                <c:formatCode>General</c:formatCode>
                <c:ptCount val="7"/>
                <c:pt idx="3">
                  <c:v>1.0958904109589001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9-46DC-4AF4-A3F6-2D9806DA31D8}"/>
            </c:ext>
          </c:extLst>
        </c:ser>
        <c:ser>
          <c:idx val="9"/>
          <c:order val="9"/>
          <c:tx>
            <c:strRef>
              <c:f>Blad1!$K$1</c:f>
              <c:strCache>
                <c:ptCount val="1"/>
                <c:pt idx="0">
                  <c:v>9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Blad1!K2:$K$8</c:f>
              <c:numCache>
                <c:formatCode>General</c:formatCode>
                <c:ptCount val="7"/>
                <c:pt idx="3">
                  <c:v>3.5616438356164402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A-46DC-4AF4-A3F6-2D9806DA31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som flykting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2F0F-4F1F-9CA3-8DA14548BF7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för att bo med min partner/barn/andra släktingar (anknytning)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2F0F-4F1F-9CA3-8DA14548BF7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med arbets- eller studerandetillstånd för att arbeta eller studera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2F0F-4F1F-9CA3-8DA14548BF7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förstår inte frågan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2F0F-4F1F-9CA3-8DA14548BF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600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sv-SE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sv-SE"/>
          </a:p>
        </c:txPr>
      </c:legendEntry>
      <c:legendEntry>
        <c:idx val="3"/>
        <c:txPr>
          <a:bodyPr/>
          <a:lstStyle/>
          <a:p>
            <a:pPr>
              <a:defRPr sz="1600"/>
            </a:pPr>
            <a:endParaRPr lang="sv-SE"/>
          </a:p>
        </c:txPr>
      </c:legendEntry>
      <c:layout>
        <c:manualLayout>
          <c:xMode val="edge"/>
          <c:yMode val="edge"/>
          <c:x val="0"/>
          <c:y val="0"/>
          <c:w val="0.99205445328363195"/>
          <c:h val="1"/>
        </c:manualLayout>
      </c:layout>
      <c:overlay val="0"/>
      <c:txPr>
        <a:bodyPr/>
        <a:lstStyle/>
        <a:p>
          <a:pPr>
            <a:defRPr sz="14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Någon annanstans, nämligen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Arbetsförmedlingen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Migrationsverket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A655-437F-B2BF-8941F8BDBA4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Sfi-lärare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A655-437F-B2BF-8941F8BDBA43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Integrationshandläggare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A655-437F-B2BF-8941F8BDBA43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Komvux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A655-437F-B2BF-8941F8BDBA43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Universitets- och högskolerådet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Blad1!$H$2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A655-437F-B2BF-8941F8BDBA43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Högskola eller universitet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Blad1!$I$2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A655-437F-B2BF-8941F8BDBA43}"/>
            </c:ext>
          </c:extLst>
        </c:ser>
        <c:ser>
          <c:idx val="8"/>
          <c:order val="8"/>
          <c:tx>
            <c:strRef>
              <c:f>Blad1!$J$1</c:f>
              <c:strCache>
                <c:ptCount val="1"/>
                <c:pt idx="0">
                  <c:v>Socialstyrelsen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Blad1!$J$2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A655-437F-B2BF-8941F8BDBA43}"/>
            </c:ext>
          </c:extLst>
        </c:ser>
        <c:ser>
          <c:idx val="9"/>
          <c:order val="9"/>
          <c:tx>
            <c:strRef>
              <c:f>Blad1!$K$1</c:f>
              <c:strCache>
                <c:ptCount val="1"/>
                <c:pt idx="0">
                  <c:v>Ett företag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Blad1!$K$2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7-A655-437F-B2BF-8941F8BDBA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0"/>
          <c:w val="0.95554600734018058"/>
          <c:h val="0.7414105545216502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505598610401976"/>
          <c:y val="3.2334370255156834E-2"/>
          <c:w val="0.65917057690583658"/>
          <c:h val="0.9353312594896863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Arbetsförmedlingen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67.673716012084597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Migrationsverket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7.4521651560926498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Sfi-lärare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14.803625377643501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46DC-4AF4-A3F6-2D9806DA31D8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Integrationshandläggare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Blad1!E2:$E$8</c:f>
              <c:numCache>
                <c:formatCode>General</c:formatCode>
                <c:ptCount val="7"/>
                <c:pt idx="3">
                  <c:v>3.5246727089627399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1-46DC-4AF4-A3F6-2D9806DA31D8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Komvux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Blad1!F2:$F$8</c:f>
              <c:numCache>
                <c:formatCode>General</c:formatCode>
                <c:ptCount val="7"/>
                <c:pt idx="3">
                  <c:v>6.1430010070493504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4-46DC-4AF4-A3F6-2D9806DA31D8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Universitets- och Högskolerådet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Blad1!G2:$G$8</c:f>
              <c:numCache>
                <c:formatCode>General</c:formatCode>
                <c:ptCount val="7"/>
                <c:pt idx="3">
                  <c:v>14.7029204431017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5-46DC-4AF4-A3F6-2D9806DA31D8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Högskolan eller universitet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Blad1!H2:$H$8</c:f>
              <c:numCache>
                <c:formatCode>General</c:formatCode>
                <c:ptCount val="7"/>
                <c:pt idx="3">
                  <c:v>7.8549848942598199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6-46DC-4AF4-A3F6-2D9806DA31D8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Socialstyrelsen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Blad1!I2:$I$8</c:f>
              <c:numCache>
                <c:formatCode>General</c:formatCode>
                <c:ptCount val="7"/>
                <c:pt idx="3">
                  <c:v>2.6183282980866101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8-46DC-4AF4-A3F6-2D9806DA31D8}"/>
            </c:ext>
          </c:extLst>
        </c:ser>
        <c:ser>
          <c:idx val="8"/>
          <c:order val="8"/>
          <c:tx>
            <c:strRef>
              <c:f>Blad1!$J$1</c:f>
              <c:strCache>
                <c:ptCount val="1"/>
                <c:pt idx="0">
                  <c:v>Ett företag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Blad1!J2:$J$8</c:f>
              <c:numCache>
                <c:formatCode>General</c:formatCode>
                <c:ptCount val="7"/>
                <c:pt idx="3">
                  <c:v>4.3303121852970801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9-46DC-4AF4-A3F6-2D9806DA31D8}"/>
            </c:ext>
          </c:extLst>
        </c:ser>
        <c:ser>
          <c:idx val="9"/>
          <c:order val="9"/>
          <c:tx>
            <c:strRef>
              <c:f>Blad1!$K$1</c:f>
              <c:strCache>
                <c:ptCount val="1"/>
                <c:pt idx="0">
                  <c:v>Annan, nämligen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Blad1!K2:$K$8</c:f>
              <c:numCache>
                <c:formatCode>General</c:formatCode>
                <c:ptCount val="7"/>
                <c:pt idx="3">
                  <c:v>6.9486404833836897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A155-475D-9D3F-AD8827D908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Arbetsförmedlingen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Migrationsverket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Sfi-lärare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721-451C-B1EE-570B70A28DD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Integrationshandläggare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721-451C-B1EE-570B70A28DD0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Komvux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F721-451C-B1EE-570B70A28DD0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Universitets- och högskolerådet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F721-451C-B1EE-570B70A28DD0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Högskola eller universitet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Blad1!$H$2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F721-451C-B1EE-570B70A28DD0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Socialstyrelsen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Blad1!$I$2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F721-451C-B1EE-570B70A28DD0}"/>
            </c:ext>
          </c:extLst>
        </c:ser>
        <c:ser>
          <c:idx val="8"/>
          <c:order val="8"/>
          <c:tx>
            <c:strRef>
              <c:f>Blad1!$J$1</c:f>
              <c:strCache>
                <c:ptCount val="1"/>
                <c:pt idx="0">
                  <c:v>Ett företag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Blad1!$J$2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F721-451C-B1EE-570B70A28DD0}"/>
            </c:ext>
          </c:extLst>
        </c:ser>
        <c:ser>
          <c:idx val="9"/>
          <c:order val="9"/>
          <c:tx>
            <c:strRef>
              <c:f>Blad1!$K$1</c:f>
              <c:strCache>
                <c:ptCount val="1"/>
                <c:pt idx="0">
                  <c:v>Någon annan, nämligen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Blad1!$K$2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7-F721-451C-B1EE-570B70A28D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0"/>
          <c:w val="0.92333726101996216"/>
          <c:h val="0.8222764674816435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507701887716049"/>
          <c:y val="3.2334370255156834E-2"/>
          <c:w val="0.61933870925638812"/>
          <c:h val="0.9353312594896863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Vänner/bekanta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34.5249294449671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Arbetsförmedlingen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54.7507055503293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Sfi-lärare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14.299153339604899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46DC-4AF4-A3F6-2D9806DA31D8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Integrationshandläggare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Blad1!E2:$E$8</c:f>
              <c:numCache>
                <c:formatCode>General</c:formatCode>
                <c:ptCount val="7"/>
                <c:pt idx="3">
                  <c:v>3.6688617121354699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1-46DC-4AF4-A3F6-2D9806DA31D8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Komvux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Blad1!F2:$F$8</c:f>
              <c:numCache>
                <c:formatCode>General</c:formatCode>
                <c:ptCount val="7"/>
                <c:pt idx="3">
                  <c:v>3.2925682031984902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4-46DC-4AF4-A3F6-2D9806DA31D8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Migrationsverket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Blad1!G2:$G$8</c:f>
              <c:numCache>
                <c:formatCode>General</c:formatCode>
                <c:ptCount val="7"/>
                <c:pt idx="3">
                  <c:v>2.9162746942615199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5-46DC-4AF4-A3F6-2D9806DA31D8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Webbsidan InformationSverige.se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Blad1!H2:$H$8</c:f>
              <c:numCache>
                <c:formatCode>General</c:formatCode>
                <c:ptCount val="7"/>
                <c:pt idx="3">
                  <c:v>7.9021636876763903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6-46DC-4AF4-A3F6-2D9806DA31D8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Annan, nämligen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Blad1!I2:$I$8</c:f>
              <c:numCache>
                <c:formatCode>General</c:formatCode>
                <c:ptCount val="7"/>
                <c:pt idx="3">
                  <c:v>5.1740357478833499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8-46DC-4AF4-A3F6-2D9806DA31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Vänner/bekanta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Arbetsförmedlingen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Sfi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C8E3-42EF-89DB-A57E7A0CEA1B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Integrationshandläggare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C8E3-42EF-89DB-A57E7A0CEA1B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Komvux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C8E3-42EF-89DB-A57E7A0CEA1B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Migrationsverket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C8E3-42EF-89DB-A57E7A0CEA1B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Webbsidan informationsSverige.se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Blad1!$H$2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C8E3-42EF-89DB-A57E7A0CEA1B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Annan, nämligen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Blad1!$I$2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C8E3-42EF-89DB-A57E7A0CEA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2.5374701422681587E-2"/>
          <c:w val="0.94797702789358684"/>
          <c:h val="0.8801612123986065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059976487129844"/>
          <c:y val="0.12629353800431586"/>
          <c:w val="0.65349808582288671"/>
          <c:h val="0.840629582994553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Ensam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21.9228413962033</c:v>
                </c:pt>
                <c:pt idx="1">
                  <c:v>18</c:v>
                </c:pt>
                <c:pt idx="2">
                  <c:v>21</c:v>
                </c:pt>
                <c:pt idx="3">
                  <c:v>15</c:v>
                </c:pt>
                <c:pt idx="4">
                  <c:v>27</c:v>
                </c:pt>
                <c:pt idx="5">
                  <c:v>24</c:v>
                </c:pt>
                <c:pt idx="6">
                  <c:v>10</c:v>
                </c:pt>
                <c:pt idx="7">
                  <c:v>25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Bor med fru/man/partner/sambo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50.459277403551802</c:v>
                </c:pt>
                <c:pt idx="1">
                  <c:v>57</c:v>
                </c:pt>
                <c:pt idx="2">
                  <c:v>59</c:v>
                </c:pt>
                <c:pt idx="3">
                  <c:v>58</c:v>
                </c:pt>
                <c:pt idx="4">
                  <c:v>50</c:v>
                </c:pt>
                <c:pt idx="5">
                  <c:v>40</c:v>
                </c:pt>
                <c:pt idx="6">
                  <c:v>63</c:v>
                </c:pt>
                <c:pt idx="7">
                  <c:v>39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Bor med syskon/föräldrar/släkt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Blad1!$D$2:$D$9</c:f>
              <c:numCache>
                <c:formatCode>General</c:formatCode>
                <c:ptCount val="8"/>
                <c:pt idx="0">
                  <c:v>8.3894672382118802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0</c:v>
                </c:pt>
                <c:pt idx="5">
                  <c:v>8</c:v>
                </c:pt>
                <c:pt idx="6">
                  <c:v>10</c:v>
                </c:pt>
                <c:pt idx="7">
                  <c:v>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46DC-4AF4-A3F6-2D9806DA31D8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Tillsammans med vän/kompis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Blad1!$E$2:$E$9</c:f>
              <c:numCache>
                <c:formatCode>General</c:formatCode>
                <c:ptCount val="8"/>
                <c:pt idx="0">
                  <c:v>6.0624617268830399</c:v>
                </c:pt>
                <c:pt idx="1">
                  <c:v>4</c:v>
                </c:pt>
                <c:pt idx="2">
                  <c:v>2</c:v>
                </c:pt>
                <c:pt idx="3">
                  <c:v>4</c:v>
                </c:pt>
                <c:pt idx="4">
                  <c:v>5</c:v>
                </c:pt>
                <c:pt idx="5">
                  <c:v>4</c:v>
                </c:pt>
                <c:pt idx="6">
                  <c:v>8</c:v>
                </c:pt>
                <c:pt idx="7">
                  <c:v>17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1-46DC-4AF4-A3F6-2D9806DA31D8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Tillsammans med barn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Blad1!$F$2:$F$9</c:f>
              <c:numCache>
                <c:formatCode>General</c:formatCode>
                <c:ptCount val="8"/>
                <c:pt idx="0">
                  <c:v>30.679730557256601</c:v>
                </c:pt>
                <c:pt idx="1">
                  <c:v>31</c:v>
                </c:pt>
                <c:pt idx="2">
                  <c:v>22</c:v>
                </c:pt>
                <c:pt idx="3">
                  <c:v>36</c:v>
                </c:pt>
                <c:pt idx="4">
                  <c:v>41</c:v>
                </c:pt>
                <c:pt idx="5">
                  <c:v>32</c:v>
                </c:pt>
                <c:pt idx="6">
                  <c:v>33</c:v>
                </c:pt>
                <c:pt idx="7">
                  <c:v>22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4-46DC-4AF4-A3F6-2D9806DA31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Ensam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Bor med fru/man/partner/sambo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Bor med syskon/föräldrar/släkt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9224-48A5-8149-6F5206C1FD0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Tillsammans med vän/kompis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9224-48A5-8149-6F5206C1FD0F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Tillsammans med barn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9224-48A5-8149-6F5206C1FD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0"/>
          <c:w val="1"/>
          <c:h val="0.9746257341938205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505598610401976"/>
          <c:y val="3.3076879001130342E-2"/>
          <c:w val="0.65917057690583658"/>
          <c:h val="0.933846241997739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74.892835272504598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21.310471524800999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3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3.79669320269443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AEF-48BF-A055-D9A102B340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Bor i eget boende med eget kontrakt/Kommunen ordnade boende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Bor hos någon jag känner, släkt, kompis, andrahands kontrakt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3"/>
          <c:order val="2"/>
          <c:tx>
            <c:strRef>
              <c:f>Blad1!$D$1</c:f>
              <c:strCache>
                <c:ptCount val="1"/>
                <c:pt idx="0">
                  <c:v>Bor i Migrationsverkets boende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D1F7-4956-A62A-6CEB0F32B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7.2416530613596278E-2"/>
          <c:y val="9.2318278161519718E-2"/>
          <c:w val="0.90033143852301911"/>
          <c:h val="0.9076817218384802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803680890159301"/>
          <c:y val="6.6153758002260685E-2"/>
          <c:w val="0.62618975410826339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63.011031797534102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36.988968202465898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48945720834796"/>
          <c:y val="3.2334370255156834E-2"/>
          <c:w val="0.78661728722036628"/>
          <c:h val="0.9353312594896863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12.6760563380282</c:v>
                </c:pt>
                <c:pt idx="1">
                  <c:v>17</c:v>
                </c:pt>
                <c:pt idx="2">
                  <c:v>15</c:v>
                </c:pt>
                <c:pt idx="3">
                  <c:v>8</c:v>
                </c:pt>
                <c:pt idx="4">
                  <c:v>27</c:v>
                </c:pt>
                <c:pt idx="5">
                  <c:v>40</c:v>
                </c:pt>
                <c:pt idx="6">
                  <c:v>12</c:v>
                </c:pt>
                <c:pt idx="7">
                  <c:v>47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87.323943661971796</c:v>
                </c:pt>
                <c:pt idx="1">
                  <c:v>83</c:v>
                </c:pt>
                <c:pt idx="2">
                  <c:v>85</c:v>
                </c:pt>
                <c:pt idx="3">
                  <c:v>92</c:v>
                </c:pt>
                <c:pt idx="4">
                  <c:v>73</c:v>
                </c:pt>
                <c:pt idx="5">
                  <c:v>60</c:v>
                </c:pt>
                <c:pt idx="6">
                  <c:v>88</c:v>
                </c:pt>
                <c:pt idx="7">
                  <c:v>53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Jag själv eller personer jag känner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Kommunen ordnade det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9.6303569480397123E-3"/>
          <c:w val="1"/>
          <c:h val="0.62542895256230968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803680890159301"/>
          <c:y val="6.6153758002260685E-2"/>
          <c:w val="0.62618975410826339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63.011031797534102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36.988968202465898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Längre tid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Kortare tid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0"/>
          <c:w val="1"/>
          <c:h val="0.5624497902347585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233865535345033"/>
          <c:y val="6.6153758002260685E-2"/>
          <c:w val="0.62188790765640589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3.4387895460797799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24.896836313617602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4.1265474552957402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BD44-4285-89B6-79494C9BF10D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Blad1!E2:$E$8</c:f>
              <c:numCache>
                <c:formatCode>General</c:formatCode>
                <c:ptCount val="7"/>
                <c:pt idx="3">
                  <c:v>33.768913342503403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6-BD44-4285-89B6-79494C9BF10D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Blad1!F2:$F$8</c:f>
              <c:numCache>
                <c:formatCode>General</c:formatCode>
                <c:ptCount val="7"/>
                <c:pt idx="3">
                  <c:v>1.10041265474553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7-BD44-4285-89B6-79494C9BF10D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Blad1!G2:$G$8</c:f>
              <c:numCache>
                <c:formatCode>General</c:formatCode>
                <c:ptCount val="7"/>
                <c:pt idx="3">
                  <c:v>9.1471801925722094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8-BD44-4285-89B6-79494C9BF10D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Blad1!H2:$H$8</c:f>
              <c:numCache>
                <c:formatCode>General</c:formatCode>
                <c:ptCount val="7"/>
                <c:pt idx="3">
                  <c:v>7.5653370013755197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9-BD44-4285-89B6-79494C9BF10D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Blad1!I2:$I$8</c:f>
              <c:numCache>
                <c:formatCode>General</c:formatCode>
                <c:ptCount val="7"/>
                <c:pt idx="3">
                  <c:v>15.9559834938102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A-BD44-4285-89B6-79494C9BF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303928569886376E-2"/>
          <c:y val="0.82668985891343805"/>
          <c:w val="0.96739214286022723"/>
          <c:h val="0.123759414017428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Annat sätt, nämligen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Får lägenhet av kommunen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Kontakta mäklare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6DC0-4C5B-B410-79C30C3BB924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Ställa dig i bostadskö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6DC0-4C5B-B410-79C30C3BB924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Söka i tidningar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6DC0-4C5B-B410-79C30C3BB924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Söka på Internet/sociala medier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6DC0-4C5B-B410-79C30C3BB924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Fråga vänner/bekanta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Blad1!$H$2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6DC0-4C5B-B410-79C30C3BB924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Fråga bostadsföretag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Blad1!$I$2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6DC0-4C5B-B410-79C30C3BB9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0"/>
          <c:w val="1"/>
          <c:h val="0.67051006727950935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516891126702138"/>
          <c:y val="6.6153758002260685E-2"/>
          <c:w val="0.6290576517428349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85.8723958333333</c:v>
                </c:pt>
                <c:pt idx="1">
                  <c:v>88</c:v>
                </c:pt>
                <c:pt idx="2">
                  <c:v>92</c:v>
                </c:pt>
                <c:pt idx="3">
                  <c:v>91</c:v>
                </c:pt>
                <c:pt idx="4">
                  <c:v>73</c:v>
                </c:pt>
                <c:pt idx="5">
                  <c:v>80</c:v>
                </c:pt>
                <c:pt idx="6">
                  <c:v>86</c:v>
                </c:pt>
                <c:pt idx="7">
                  <c:v>81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14.1276041666667</c:v>
                </c:pt>
                <c:pt idx="1">
                  <c:v>12</c:v>
                </c:pt>
                <c:pt idx="2">
                  <c:v>8</c:v>
                </c:pt>
                <c:pt idx="3">
                  <c:v>9</c:v>
                </c:pt>
                <c:pt idx="4">
                  <c:v>27</c:v>
                </c:pt>
                <c:pt idx="5">
                  <c:v>20</c:v>
                </c:pt>
                <c:pt idx="6">
                  <c:v>14</c:v>
                </c:pt>
                <c:pt idx="7">
                  <c:v>19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Lägenhet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Villa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2.5374701422681587E-2"/>
          <c:w val="1"/>
          <c:h val="0.75138727721741205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516891126702138"/>
          <c:y val="6.6153758002260685E-2"/>
          <c:w val="0.6290576517428349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79.386973180076595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20.613026819923402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2.5374701422681587E-2"/>
          <c:w val="1"/>
          <c:h val="0.452236256161544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327038981238455"/>
          <c:y val="6.6153758002260685E-2"/>
          <c:w val="0.71095618256051329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Hur tvättstugan fungerar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54.099616858237503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Gården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46.6666666666667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Var man slänger sopor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54.942528735632202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8A9B-495B-80B0-695CE803505C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Vad som gäller i trapphuset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Blad1!E2:$E$8</c:f>
              <c:numCache>
                <c:formatCode>General</c:formatCode>
                <c:ptCount val="7"/>
                <c:pt idx="3">
                  <c:v>50.114942528735597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5-8A9B-495B-80B0-695CE803505C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Hur man betalar hyran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Blad1!F2:$F$8</c:f>
              <c:numCache>
                <c:formatCode>General</c:formatCode>
                <c:ptCount val="7"/>
                <c:pt idx="3">
                  <c:v>60.996168582375503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6-8A9B-495B-80B0-695CE80350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Med hjälp av UNHCR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På annat sätt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2.5374701422681587E-2"/>
          <c:w val="0.99821985798773194"/>
          <c:h val="0.5624494208368910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048274807140555E-2"/>
          <c:y val="5.150367124952257E-2"/>
          <c:w val="0.9639034503857189"/>
          <c:h val="0.5505134145496212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Hur tvättstugan fungerar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Gården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Slänga sopor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8086-4F34-AB71-E27636160C49}"/>
            </c:ext>
          </c:extLst>
        </c:ser>
        <c:ser>
          <c:idx val="3"/>
          <c:order val="3"/>
          <c:tx>
            <c:strRef>
              <c:f>Blad1!$F$1</c:f>
              <c:strCache>
                <c:ptCount val="1"/>
                <c:pt idx="0">
                  <c:v>Betala hra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8086-4F34-AB71-E27636160C49}"/>
            </c:ext>
          </c:extLst>
        </c:ser>
        <c:ser>
          <c:idx val="4"/>
          <c:order val="4"/>
          <c:tx>
            <c:strRef>
              <c:f>Blad1!$G$1</c:f>
              <c:strCache>
                <c:ptCount val="1"/>
                <c:pt idx="0">
                  <c:v>Fel i lägenh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8086-4F34-AB71-E27636160C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Längre tid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2252-4670-BB38-653911675B9B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Kortare tid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2252-4670-BB38-653911675B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4854-41B0-BDCD-B9F80883A5F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4854-41B0-BDCD-B9F80883A5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000641394942374E-2"/>
          <c:y val="0.66333539593264634"/>
          <c:w val="0.9599987172101152"/>
          <c:h val="0.3115776020480475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Hur tvättstugan fungerar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77B5-41F5-84BA-9BBFE7855B1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Gården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77B5-41F5-84BA-9BBFE7855B12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Slänga sopor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77B5-41F5-84BA-9BBFE7855B12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Trapphuet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77B5-41F5-84BA-9BBFE7855B12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Betala hyra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77B5-41F5-84BA-9BBFE7855B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2.5374701422681587E-2"/>
          <c:w val="1"/>
          <c:h val="0.52543466235172653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516891126702138"/>
          <c:y val="6.6153758002260685E-2"/>
          <c:w val="0.6290576517428349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78.532818532818496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21.467181467181501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2.5374701422681587E-2"/>
          <c:w val="1"/>
          <c:h val="0.452236256161544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622037286734"/>
          <c:y val="6.6153758002260685E-2"/>
          <c:w val="0.66060452572312223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Papper i brevlådan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55.444015444015399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Papper som sätts upp i trapphuset</c:v>
                </c:pt>
              </c:strCache>
            </c:strRef>
          </c:tx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15.1351351351351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Att bostadsföretaget bjuder in till informationsmöte</c:v>
                </c:pt>
              </c:strCache>
            </c:strRef>
          </c:tx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7.6447876447876402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44DA-4741-822A-6FCDCFE9F31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Hembesök</c:v>
                </c:pt>
              </c:strCache>
            </c:strRef>
          </c:tx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Blad1!E2:$E$8</c:f>
              <c:numCache>
                <c:formatCode>General</c:formatCode>
                <c:ptCount val="7"/>
                <c:pt idx="3">
                  <c:v>5.63706563706564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1-44DA-4741-822A-6FCDCFE9F316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Telefonsamtal</c:v>
                </c:pt>
              </c:strCache>
            </c:strRef>
          </c:tx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Blad1!F2:$F$8</c:f>
              <c:numCache>
                <c:formatCode>General</c:formatCode>
                <c:ptCount val="7"/>
                <c:pt idx="3">
                  <c:v>16.679536679536699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2-44DA-4741-822A-6FCDCFE9F316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Via besök på bostadsföretagets kontor</c:v>
                </c:pt>
              </c:strCache>
            </c:strRef>
          </c:tx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Blad1!G2:$G$8</c:f>
              <c:numCache>
                <c:formatCode>General</c:formatCode>
                <c:ptCount val="7"/>
                <c:pt idx="3">
                  <c:v>14.2084942084942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3-44DA-4741-822A-6FCDCFE9F316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Webben</c:v>
                </c:pt>
              </c:strCache>
            </c:strRef>
          </c:tx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Blad1!H2:$H$8</c:f>
              <c:numCache>
                <c:formatCode>General</c:formatCode>
                <c:ptCount val="7"/>
                <c:pt idx="3">
                  <c:v>14.3629343629344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4-44DA-4741-822A-6FCDCFE9F316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Sms</c:v>
                </c:pt>
              </c:strCache>
            </c:strRef>
          </c:tx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Blad1!I2:$I$8</c:f>
              <c:numCache>
                <c:formatCode>General</c:formatCode>
                <c:ptCount val="7"/>
                <c:pt idx="3">
                  <c:v>19.3050193050193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AFCD-4892-8568-2EB555839128}"/>
            </c:ext>
          </c:extLst>
        </c:ser>
        <c:ser>
          <c:idx val="8"/>
          <c:order val="8"/>
          <c:tx>
            <c:strRef>
              <c:f>Blad1!$J$1</c:f>
              <c:strCache>
                <c:ptCount val="1"/>
                <c:pt idx="0">
                  <c:v>Genom möten med grannar eller bovärd</c:v>
                </c:pt>
              </c:strCache>
            </c:strRef>
          </c:tx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Blad1!J2:$J$8</c:f>
              <c:numCache>
                <c:formatCode>General</c:formatCode>
                <c:ptCount val="7"/>
                <c:pt idx="3">
                  <c:v>7.0270270270270299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2-AFCD-4892-8568-2EB5558391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Papper i brevlådan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01A-4715-920D-5475F69F33ED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Papper som sätts upp i trapphuset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01A-4715-920D-5475F69F33ED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Att bostadsföretaget bjuder in till informationsmöte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F01A-4715-920D-5475F69F33ED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Hembesök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F01A-4715-920D-5475F69F33ED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Telefonsamtal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F01A-4715-920D-5475F69F33ED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Via besök på bostadsföretagets kontor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F01A-4715-920D-5475F69F33ED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Webben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Blad1!$H$2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F01A-4715-920D-5475F69F33ED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Sms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Blad1!$I$2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7-F01A-4715-920D-5475F69F33ED}"/>
            </c:ext>
          </c:extLst>
        </c:ser>
        <c:ser>
          <c:idx val="8"/>
          <c:order val="8"/>
          <c:tx>
            <c:strRef>
              <c:f>Blad1!$J$1</c:f>
              <c:strCache>
                <c:ptCount val="1"/>
                <c:pt idx="0">
                  <c:v>Genom möten med grannar eller bovärd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Blad1!$J$2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8-F01A-4715-920D-5475F69F33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5.5372106030484057E-2"/>
          <c:y val="0"/>
          <c:w val="0.92733319418571636"/>
          <c:h val="0.927857510061605"/>
        </c:manualLayout>
      </c:layout>
      <c:overlay val="0"/>
      <c:txPr>
        <a:bodyPr/>
        <a:lstStyle/>
        <a:p>
          <a:pPr>
            <a:defRPr sz="14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777331685458923"/>
          <c:y val="6.6153758002260685E-2"/>
          <c:w val="0.69358534852069553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76.529255319148902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23.470744680851102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1.574479058188779E-2"/>
          <c:w val="1"/>
          <c:h val="0.32627793150644174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79723197054365"/>
          <c:y val="2.3515905640114063E-2"/>
          <c:w val="0.74862585704981688"/>
          <c:h val="0.9353312594896863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Blad1!$A$2:$A$7</c:f>
              <c:strCache>
                <c:ptCount val="6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</c:strCache>
            </c:strRef>
          </c:cat>
          <c:val>
            <c:numRef>
              <c:f>Blad1!$B$2:$B$7</c:f>
              <c:numCache>
                <c:formatCode>General</c:formatCode>
                <c:ptCount val="6"/>
                <c:pt idx="0">
                  <c:v>53</c:v>
                </c:pt>
                <c:pt idx="1">
                  <c:v>61</c:v>
                </c:pt>
                <c:pt idx="2">
                  <c:v>48</c:v>
                </c:pt>
                <c:pt idx="3">
                  <c:v>48</c:v>
                </c:pt>
                <c:pt idx="4">
                  <c:v>52</c:v>
                </c:pt>
                <c:pt idx="5">
                  <c:v>52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Blad1!$A$2:$A$7</c:f>
              <c:strCache>
                <c:ptCount val="6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</c:strCache>
            </c:strRef>
          </c:cat>
          <c:val>
            <c:numRef>
              <c:f>Blad1!$C$2:$C$7</c:f>
              <c:numCache>
                <c:formatCode>General</c:formatCode>
                <c:ptCount val="6"/>
                <c:pt idx="0">
                  <c:v>34</c:v>
                </c:pt>
                <c:pt idx="1">
                  <c:v>28</c:v>
                </c:pt>
                <c:pt idx="2">
                  <c:v>36</c:v>
                </c:pt>
                <c:pt idx="3">
                  <c:v>43</c:v>
                </c:pt>
                <c:pt idx="4">
                  <c:v>40</c:v>
                </c:pt>
                <c:pt idx="5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98-45AB-BBAA-7E7BB16F8B72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Vet 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Blad1!$A$2:$A$7</c:f>
              <c:strCache>
                <c:ptCount val="6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</c:strCache>
            </c:strRef>
          </c:cat>
          <c:val>
            <c:numRef>
              <c:f>Blad1!$D$2:$D$7</c:f>
              <c:numCache>
                <c:formatCode>General</c:formatCode>
                <c:ptCount val="6"/>
                <c:pt idx="0">
                  <c:v>12</c:v>
                </c:pt>
                <c:pt idx="1">
                  <c:v>11</c:v>
                </c:pt>
                <c:pt idx="2">
                  <c:v>16</c:v>
                </c:pt>
                <c:pt idx="3">
                  <c:v>9</c:v>
                </c:pt>
                <c:pt idx="4">
                  <c:v>8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98-45AB-BBAA-7E7BB16F8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079178137316295"/>
          <c:y val="6.6153758002260685E-2"/>
          <c:w val="0.65343478163669333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6.59560293137908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93.404397068620895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Köpt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Hyr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800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sv-SE"/>
          </a:p>
        </c:txPr>
      </c:legendEntry>
      <c:layout>
        <c:manualLayout>
          <c:xMode val="edge"/>
          <c:yMode val="edge"/>
          <c:x val="0"/>
          <c:y val="7.5420026381822325E-2"/>
          <c:w val="1"/>
          <c:h val="0.90883518303628985"/>
        </c:manualLayout>
      </c:layout>
      <c:overlay val="0"/>
      <c:txPr>
        <a:bodyPr/>
        <a:lstStyle/>
        <a:p>
          <a:pPr>
            <a:defRPr sz="14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924490739287557"/>
          <c:y val="6.6153758002260685E-2"/>
          <c:w val="0.6835477067996949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Kontakta mäklare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18.119891008174399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Ställa mig i bostadskön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63.283378746594003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Söka i tidningar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14.032697547683901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B9F9-4874-B94E-DBDA5C29214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Fråga vänner/bekanta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Blad1!E2:$E$8</c:f>
              <c:numCache>
                <c:formatCode>General</c:formatCode>
                <c:ptCount val="7"/>
                <c:pt idx="3">
                  <c:v>37.125340599455001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3-B9F9-4874-B94E-DBDA5C292143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Söka på Internet/sociala medier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Blad1!F2:$F$8</c:f>
              <c:numCache>
                <c:formatCode>General</c:formatCode>
                <c:ptCount val="7"/>
                <c:pt idx="3">
                  <c:v>37.193460490463202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4-B9F9-4874-B94E-DBDA5C292143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Fråga bostadsföretag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Blad1!G2:$G$8</c:f>
              <c:numCache>
                <c:formatCode>General</c:formatCode>
                <c:ptCount val="7"/>
                <c:pt idx="3">
                  <c:v>42.438692098092602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5-B9F9-4874-B94E-DBDA5C292143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Vet inte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Blad1!H2:$H$8</c:f>
              <c:numCache>
                <c:formatCode>General</c:formatCode>
                <c:ptCount val="7"/>
                <c:pt idx="3">
                  <c:v>7.4250681198910096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6-B9F9-4874-B94E-DBDA5C292143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Annat sätt, nämligen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Blad1!I2:$I$8</c:f>
              <c:numCache>
                <c:formatCode>General</c:formatCode>
                <c:ptCount val="7"/>
                <c:pt idx="3">
                  <c:v>0.61307901907356999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7-B9F9-4874-B94E-DBDA5C2921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Kontakta mäklare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Bostadskö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Tidningar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9306-4BB2-8219-9C1135C6DADC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Fråga vänner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9306-4BB2-8219-9C1135C6DADC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Internet/soc medier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9306-4BB2-8219-9C1135C6DADC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Fråga bostadsföretag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9306-4BB2-8219-9C1135C6DADC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Vet inte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Blad1!$H$2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9306-4BB2-8219-9C1135C6DADC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Annat sätt, nämligen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Blad1!$I$2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9306-4BB2-8219-9C1135C6DA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7.2609519275590867E-2"/>
          <c:w val="1"/>
          <c:h val="0.72161898351042331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56664373101287"/>
          <c:y val="6.6153758002260685E-2"/>
          <c:w val="0.78965991927884327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9.7645429362880893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4.2243767313019402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5.54016620498615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B9F9-4874-B94E-DBDA5C29214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Blad1!E2:$E$8</c:f>
              <c:numCache>
                <c:formatCode>General</c:formatCode>
                <c:ptCount val="7"/>
                <c:pt idx="3">
                  <c:v>23.891966759002798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3-B9F9-4874-B94E-DBDA5C292143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Blad1!F2:$F$8</c:f>
              <c:numCache>
                <c:formatCode>General</c:formatCode>
                <c:ptCount val="7"/>
                <c:pt idx="3">
                  <c:v>15.0969529085873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4-B9F9-4874-B94E-DBDA5C292143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Blad1!G2:$G$8</c:f>
              <c:numCache>
                <c:formatCode>General</c:formatCode>
                <c:ptCount val="7"/>
                <c:pt idx="3">
                  <c:v>8.9335180055401704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5-B9F9-4874-B94E-DBDA5C292143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Blad1!H2:$H$8</c:f>
              <c:numCache>
                <c:formatCode>General</c:formatCode>
                <c:ptCount val="7"/>
                <c:pt idx="3">
                  <c:v>32.548476454293599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6-B9F9-4874-B94E-DBDA5C2921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Inte alls nöjd 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9306-4BB2-8219-9C1135C6DADC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9306-4BB2-8219-9C1135C6DADC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9306-4BB2-8219-9C1135C6DADC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9306-4BB2-8219-9C1135C6DADC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Mycket nöjd 7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Blad1!$H$2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9306-4BB2-8219-9C1135C6DADC}"/>
            </c:ext>
          </c:extLst>
        </c:ser>
        <c:ser>
          <c:idx val="7"/>
          <c:order val="7"/>
          <c:tx>
            <c:strRef>
              <c:f>Blad1!#REF!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306-4BB2-8219-9C1135C6DA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7"/>
        <c:delete val="1"/>
      </c:legendEntry>
      <c:layout>
        <c:manualLayout>
          <c:xMode val="edge"/>
          <c:yMode val="edge"/>
          <c:x val="0"/>
          <c:y val="0"/>
          <c:w val="0.98383281487242158"/>
          <c:h val="0.65691853372608533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622037286734"/>
          <c:y val="6.6153758002260685E-2"/>
          <c:w val="0.66060452572312223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Lekplats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29.911019849418199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Grönområde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19.780971937029399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Kollektivtrafik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30.5954825462012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B9F9-4874-B94E-DBDA5C2921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Lekplats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EE36-4AF3-B858-EA38EF21331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Grönområde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EE36-4AF3-B858-EA38EF21331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Kollektivtrafik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EE36-4AF3-B858-EA38EF2133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800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sv-SE"/>
          </a:p>
        </c:txPr>
      </c:legendEntry>
      <c:layout>
        <c:manualLayout>
          <c:xMode val="edge"/>
          <c:yMode val="edge"/>
          <c:x val="0"/>
          <c:y val="0.23286793220070021"/>
          <c:w val="1"/>
          <c:h val="0.43699976196852036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56664373101287"/>
          <c:y val="6.6153758002260685E-2"/>
          <c:w val="0.78965991927884327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Livsmedelsbutik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24.533517622667599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Hälsocentral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22.3911541119558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Grönområde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16.5169315825847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B9F9-4874-B94E-DBDA5C29214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Skola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Blad1!E2:$E$8</c:f>
              <c:numCache>
                <c:formatCode>General</c:formatCode>
                <c:ptCount val="7"/>
                <c:pt idx="3">
                  <c:v>21.561852107809301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3-B9F9-4874-B94E-DBDA5C292143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Mötesplatser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Blad1!F2:$F$8</c:f>
              <c:numCache>
                <c:formatCode>General</c:formatCode>
                <c:ptCount val="7"/>
                <c:pt idx="3">
                  <c:v>40.5666897028335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4-B9F9-4874-B94E-DBDA5C2921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Livsmedelsbutik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Hälsocentral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Grönområde2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9306-4BB2-8219-9C1135C6DADC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Skola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9306-4BB2-8219-9C1135C6DADC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Mötesplatser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9306-4BB2-8219-9C1135C6DADC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Annat, nämligen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9306-4BB2-8219-9C1135C6DADC}"/>
            </c:ext>
          </c:extLst>
        </c:ser>
        <c:ser>
          <c:idx val="6"/>
          <c:order val="6"/>
          <c:tx>
            <c:strRef>
              <c:f>Blad1!#REF!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06-4BB2-8219-9C1135C6DADC}"/>
            </c:ext>
          </c:extLst>
        </c:ser>
        <c:ser>
          <c:idx val="7"/>
          <c:order val="7"/>
          <c:tx>
            <c:strRef>
              <c:f>Blad1!#REF!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306-4BB2-8219-9C1135C6DA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Med hjälp av UNHCR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Blad1!$A$2:$A$3</c:f>
              <c:numCache>
                <c:formatCode>General</c:formatCode>
                <c:ptCount val="2"/>
              </c:numCache>
            </c:numRef>
          </c:cat>
          <c:val>
            <c:numRef>
              <c:f>Blad1!$B$2:$B$3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Livsmedelsbutik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4DDB-4D97-8E17-1EB4A554C6E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Hälsocentral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4DDB-4D97-8E17-1EB4A554C6E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Grönområde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4DDB-4D97-8E17-1EB4A554C6E5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Skola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4DDB-4D97-8E17-1EB4A554C6E5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Mötesplatser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4DDB-4D97-8E17-1EB4A554C6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800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sv-SE"/>
          </a:p>
        </c:txPr>
      </c:legendEntry>
      <c:layout>
        <c:manualLayout>
          <c:xMode val="edge"/>
          <c:yMode val="edge"/>
          <c:x val="0"/>
          <c:y val="0.23286793220070021"/>
          <c:w val="0.98797060380482582"/>
          <c:h val="0.62943676544387783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079178137316295"/>
          <c:y val="6.6153758002260685E-2"/>
          <c:w val="0.65343478163669333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30.8874912648498</c:v>
                </c:pt>
                <c:pt idx="1">
                  <c:v>39</c:v>
                </c:pt>
                <c:pt idx="2">
                  <c:v>43</c:v>
                </c:pt>
                <c:pt idx="3">
                  <c:v>39</c:v>
                </c:pt>
                <c:pt idx="4">
                  <c:v>55</c:v>
                </c:pt>
                <c:pt idx="5">
                  <c:v>30</c:v>
                </c:pt>
                <c:pt idx="6">
                  <c:v>31</c:v>
                </c:pt>
                <c:pt idx="7">
                  <c:v>33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69.1125087351502</c:v>
                </c:pt>
                <c:pt idx="1">
                  <c:v>61</c:v>
                </c:pt>
                <c:pt idx="2">
                  <c:v>57</c:v>
                </c:pt>
                <c:pt idx="3">
                  <c:v>61</c:v>
                </c:pt>
                <c:pt idx="4">
                  <c:v>45</c:v>
                </c:pt>
                <c:pt idx="5">
                  <c:v>70</c:v>
                </c:pt>
                <c:pt idx="6">
                  <c:v>69</c:v>
                </c:pt>
                <c:pt idx="7">
                  <c:v>67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4.1119938111815288E-2"/>
          <c:w val="1"/>
          <c:h val="0.452236256161544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60357276816034"/>
          <c:y val="0.12027956000411034"/>
          <c:w val="0.6835477067996949"/>
          <c:h val="0.8436365719946565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Blad1!$B$2:$B$10</c:f>
              <c:numCache>
                <c:formatCode>General</c:formatCode>
                <c:ptCount val="9"/>
                <c:pt idx="0">
                  <c:v>78.156312625250493</c:v>
                </c:pt>
                <c:pt idx="1">
                  <c:v>74</c:v>
                </c:pt>
                <c:pt idx="2">
                  <c:v>74</c:v>
                </c:pt>
                <c:pt idx="3">
                  <c:v>66</c:v>
                </c:pt>
                <c:pt idx="4">
                  <c:v>77</c:v>
                </c:pt>
                <c:pt idx="5">
                  <c:v>68</c:v>
                </c:pt>
                <c:pt idx="6">
                  <c:v>88</c:v>
                </c:pt>
                <c:pt idx="7">
                  <c:v>87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Blad1!$C$2:$C$10</c:f>
              <c:numCache>
                <c:formatCode>General</c:formatCode>
                <c:ptCount val="9"/>
                <c:pt idx="0">
                  <c:v>12.0240480961924</c:v>
                </c:pt>
                <c:pt idx="1">
                  <c:v>13</c:v>
                </c:pt>
                <c:pt idx="2">
                  <c:v>7</c:v>
                </c:pt>
                <c:pt idx="3">
                  <c:v>17</c:v>
                </c:pt>
                <c:pt idx="4">
                  <c:v>14</c:v>
                </c:pt>
                <c:pt idx="5">
                  <c:v>28</c:v>
                </c:pt>
                <c:pt idx="6">
                  <c:v>6</c:v>
                </c:pt>
                <c:pt idx="7">
                  <c:v>10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Blad1!$D$2:$D$10</c:f>
              <c:numCache>
                <c:formatCode>General</c:formatCode>
                <c:ptCount val="9"/>
                <c:pt idx="0">
                  <c:v>9.8196392785571103</c:v>
                </c:pt>
                <c:pt idx="1">
                  <c:v>14</c:v>
                </c:pt>
                <c:pt idx="2">
                  <c:v>19</c:v>
                </c:pt>
                <c:pt idx="3">
                  <c:v>17</c:v>
                </c:pt>
                <c:pt idx="4">
                  <c:v>9</c:v>
                </c:pt>
                <c:pt idx="5">
                  <c:v>4</c:v>
                </c:pt>
                <c:pt idx="6">
                  <c:v>6</c:v>
                </c:pt>
                <c:pt idx="7">
                  <c:v>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E9E7-4660-9A64-33C49CFC03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Vet ej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2E20-4E07-872A-BECD7AD17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8.8354309857478663E-2"/>
          <c:w val="1"/>
          <c:h val="0.452236256161544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486777749901714"/>
          <c:y val="0.12027956000411034"/>
          <c:w val="0.70935878551083908"/>
          <c:h val="0.8346156049943482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92.245448415374199</c:v>
                </c:pt>
                <c:pt idx="1">
                  <c:v>96</c:v>
                </c:pt>
                <c:pt idx="2">
                  <c:v>99</c:v>
                </c:pt>
                <c:pt idx="3">
                  <c:v>92</c:v>
                </c:pt>
                <c:pt idx="4">
                  <c:v>100</c:v>
                </c:pt>
                <c:pt idx="5">
                  <c:v>100</c:v>
                </c:pt>
                <c:pt idx="6">
                  <c:v>94</c:v>
                </c:pt>
                <c:pt idx="7">
                  <c:v>87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7.7545515846257604</c:v>
                </c:pt>
                <c:pt idx="1">
                  <c:v>4</c:v>
                </c:pt>
                <c:pt idx="2">
                  <c:v>1</c:v>
                </c:pt>
                <c:pt idx="3">
                  <c:v>8</c:v>
                </c:pt>
                <c:pt idx="4">
                  <c:v>0</c:v>
                </c:pt>
                <c:pt idx="5">
                  <c:v>0</c:v>
                </c:pt>
                <c:pt idx="6">
                  <c:v>6</c:v>
                </c:pt>
                <c:pt idx="7">
                  <c:v>13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2.5374701422681587E-2"/>
          <c:w val="1"/>
          <c:h val="0.452236256161544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486777749901714"/>
          <c:y val="0.12027956000411034"/>
          <c:w val="0.70935878551083908"/>
          <c:h val="0.8346156049943482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58.327714093054603</c:v>
                </c:pt>
                <c:pt idx="1">
                  <c:v>80</c:v>
                </c:pt>
                <c:pt idx="2">
                  <c:v>84</c:v>
                </c:pt>
                <c:pt idx="3">
                  <c:v>74</c:v>
                </c:pt>
                <c:pt idx="4">
                  <c:v>59</c:v>
                </c:pt>
                <c:pt idx="5">
                  <c:v>92</c:v>
                </c:pt>
                <c:pt idx="6">
                  <c:v>86</c:v>
                </c:pt>
                <c:pt idx="7">
                  <c:v>83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41.672285906945397</c:v>
                </c:pt>
                <c:pt idx="1">
                  <c:v>20</c:v>
                </c:pt>
                <c:pt idx="2">
                  <c:v>16</c:v>
                </c:pt>
                <c:pt idx="3">
                  <c:v>26</c:v>
                </c:pt>
                <c:pt idx="4">
                  <c:v>41</c:v>
                </c:pt>
                <c:pt idx="5">
                  <c:v>8</c:v>
                </c:pt>
                <c:pt idx="6">
                  <c:v>14</c:v>
                </c:pt>
                <c:pt idx="7">
                  <c:v>17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2.5374701422681587E-2"/>
          <c:w val="1"/>
          <c:h val="0.452236256161544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1886954701444"/>
          <c:y val="6.6153758002260685E-2"/>
          <c:w val="0.74233960830841239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46.392447741065403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53.607552258934597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22140375316216"/>
          <c:y val="2.8451242075937036E-2"/>
          <c:w val="0.75533676795319349"/>
          <c:h val="0.937407267432938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48.2977038796516</c:v>
                </c:pt>
                <c:pt idx="1">
                  <c:v>43</c:v>
                </c:pt>
                <c:pt idx="2">
                  <c:v>47</c:v>
                </c:pt>
                <c:pt idx="3">
                  <c:v>35</c:v>
                </c:pt>
                <c:pt idx="4">
                  <c:v>35</c:v>
                </c:pt>
                <c:pt idx="5">
                  <c:v>60</c:v>
                </c:pt>
                <c:pt idx="6">
                  <c:v>44</c:v>
                </c:pt>
                <c:pt idx="7">
                  <c:v>39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51.7022961203484</c:v>
                </c:pt>
                <c:pt idx="1">
                  <c:v>57</c:v>
                </c:pt>
                <c:pt idx="2">
                  <c:v>53</c:v>
                </c:pt>
                <c:pt idx="3">
                  <c:v>65</c:v>
                </c:pt>
                <c:pt idx="4">
                  <c:v>65</c:v>
                </c:pt>
                <c:pt idx="5">
                  <c:v>40</c:v>
                </c:pt>
                <c:pt idx="6">
                  <c:v>56</c:v>
                </c:pt>
                <c:pt idx="7">
                  <c:v>61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29629351532418"/>
          <c:y val="1.7636929230085547E-2"/>
          <c:w val="0.78661728722036628"/>
          <c:h val="0.9353312594896863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Blad1!$A$2:$A$6</c:f>
              <c:strCache>
                <c:ptCount val="5"/>
                <c:pt idx="0">
                  <c:v>Härnösand</c:v>
                </c:pt>
                <c:pt idx="1">
                  <c:v>Sundsvall</c:v>
                </c:pt>
                <c:pt idx="2">
                  <c:v>Kramfors</c:v>
                </c:pt>
                <c:pt idx="3">
                  <c:v>Sollefteå</c:v>
                </c:pt>
                <c:pt idx="4">
                  <c:v>Örnsköldsvik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33</c:v>
                </c:pt>
                <c:pt idx="1">
                  <c:v>34</c:v>
                </c:pt>
                <c:pt idx="2">
                  <c:v>8</c:v>
                </c:pt>
                <c:pt idx="3">
                  <c:v>8</c:v>
                </c:pt>
                <c:pt idx="4">
                  <c:v>17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2.5374701422681587E-2"/>
          <c:w val="1"/>
          <c:h val="0.5867466938385798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04218180220601"/>
          <c:y val="0.13531450500462414"/>
          <c:w val="0.78651618739537188"/>
          <c:h val="0.825594637994039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6.3385030343897499</c:v>
                </c:pt>
                <c:pt idx="1">
                  <c:v>3</c:v>
                </c:pt>
                <c:pt idx="2">
                  <c:v>1</c:v>
                </c:pt>
                <c:pt idx="3">
                  <c:v>5</c:v>
                </c:pt>
                <c:pt idx="4">
                  <c:v>9</c:v>
                </c:pt>
                <c:pt idx="5">
                  <c:v>0</c:v>
                </c:pt>
                <c:pt idx="6">
                  <c:v>0</c:v>
                </c:pt>
                <c:pt idx="7">
                  <c:v>13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10.114632501685801</c:v>
                </c:pt>
                <c:pt idx="1">
                  <c:v>5</c:v>
                </c:pt>
                <c:pt idx="2">
                  <c:v>7</c:v>
                </c:pt>
                <c:pt idx="3">
                  <c:v>1</c:v>
                </c:pt>
                <c:pt idx="4">
                  <c:v>9</c:v>
                </c:pt>
                <c:pt idx="5">
                  <c:v>4</c:v>
                </c:pt>
                <c:pt idx="6">
                  <c:v>6</c:v>
                </c:pt>
                <c:pt idx="7">
                  <c:v>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Blad1!$D$2:$D$9</c:f>
              <c:numCache>
                <c:formatCode>General</c:formatCode>
                <c:ptCount val="8"/>
                <c:pt idx="0">
                  <c:v>28.860418071476701</c:v>
                </c:pt>
                <c:pt idx="1">
                  <c:v>25</c:v>
                </c:pt>
                <c:pt idx="2">
                  <c:v>29</c:v>
                </c:pt>
                <c:pt idx="3">
                  <c:v>31</c:v>
                </c:pt>
                <c:pt idx="4">
                  <c:v>14</c:v>
                </c:pt>
                <c:pt idx="5">
                  <c:v>24</c:v>
                </c:pt>
                <c:pt idx="6">
                  <c:v>12</c:v>
                </c:pt>
                <c:pt idx="7">
                  <c:v>17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6B36-4CA1-9A36-6F8A25329A2B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Blad1!$E$2:$E$9</c:f>
              <c:numCache>
                <c:formatCode>General</c:formatCode>
                <c:ptCount val="8"/>
                <c:pt idx="0">
                  <c:v>33.5805799055968</c:v>
                </c:pt>
                <c:pt idx="1">
                  <c:v>39</c:v>
                </c:pt>
                <c:pt idx="2">
                  <c:v>34</c:v>
                </c:pt>
                <c:pt idx="3">
                  <c:v>43</c:v>
                </c:pt>
                <c:pt idx="4">
                  <c:v>41</c:v>
                </c:pt>
                <c:pt idx="5">
                  <c:v>40</c:v>
                </c:pt>
                <c:pt idx="6">
                  <c:v>41</c:v>
                </c:pt>
                <c:pt idx="7">
                  <c:v>30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3-6B36-4CA1-9A36-6F8A25329A2B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Blad1!$F$2:$F$9</c:f>
              <c:numCache>
                <c:formatCode>General</c:formatCode>
                <c:ptCount val="8"/>
                <c:pt idx="0">
                  <c:v>21.105866486850999</c:v>
                </c:pt>
                <c:pt idx="1">
                  <c:v>28</c:v>
                </c:pt>
                <c:pt idx="2">
                  <c:v>28</c:v>
                </c:pt>
                <c:pt idx="3">
                  <c:v>20</c:v>
                </c:pt>
                <c:pt idx="4">
                  <c:v>27</c:v>
                </c:pt>
                <c:pt idx="5">
                  <c:v>32</c:v>
                </c:pt>
                <c:pt idx="6">
                  <c:v>41</c:v>
                </c:pt>
                <c:pt idx="7">
                  <c:v>33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4-6B36-4CA1-9A36-6F8A25329A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Mycket dålig 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9B73-4627-97ED-A8BB20463B7B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9B73-4627-97ED-A8BB20463B7B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9B73-4627-97ED-A8BB20463B7B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9B73-4627-97ED-A8BB20463B7B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Mycket bra 5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9B73-4627-97ED-A8BB20463B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8.8354309857478663E-2"/>
          <c:w val="0.84944909893698206"/>
          <c:h val="0.43699976196852036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26408459530237"/>
          <c:y val="6.6153758002260685E-2"/>
          <c:w val="0.71796247841455396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74.5923913043478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20.3125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5.0951086956521703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84B7-4D33-99E3-E1A4F5FD33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0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85441523711763E-2"/>
          <c:y val="6.1703462366231268E-2"/>
          <c:w val="0.88913930198231939"/>
          <c:h val="0.9068069564699932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20-4E07-872A-BECD7AD17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0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9312-4360-85DA-5739F42D508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9312-4360-85DA-5739F42D508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Vet ej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7C15-4EBB-8AAE-DA297103B2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1.6033572027350496E-2"/>
          <c:y val="0"/>
          <c:w val="0.91174313965114984"/>
          <c:h val="0.43699976196852036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0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56664373101287"/>
          <c:y val="6.6153758002260685E-2"/>
          <c:w val="0.78965991927884327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67.570093457943898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22.7102803738318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9.7196261682243001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6C9-4C4F-AB39-838C01FA82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0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Kortare än 6 månader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0900-459C-9636-FFC873710188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7-12 mån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0900-459C-9636-FFC873710188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Längre än 12 mån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0900-459C-9636-FFC8737101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8.8354309857478663E-2"/>
          <c:w val="0.92594663610780803"/>
          <c:h val="0.43699976196852036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0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26408459530237"/>
          <c:y val="6.6153758002260685E-2"/>
          <c:w val="0.71796247841455396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73.018080667593907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26.9819193324061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0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20-4E07-872A-BECD7AD17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Med hjälp av UNHCR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Blad1!$A$2:$A$3</c:f>
              <c:numCache>
                <c:formatCode>General</c:formatCode>
                <c:ptCount val="2"/>
              </c:numCache>
            </c:numRef>
          </c:cat>
          <c:val>
            <c:numRef>
              <c:f>Blad1!$B$2:$B$3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5DE6-4588-AB46-823323BED928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5DE6-4588-AB46-823323BED9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4.1119938111815288E-2"/>
          <c:w val="1"/>
          <c:h val="0.452236256161544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75485233601554"/>
          <c:y val="6.6153758002260685E-2"/>
          <c:w val="0.73947171067384077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50.764951321279497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49.235048678720403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20-4E07-872A-BECD7AD17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2FE8-405A-B57D-07808D3EA05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2FE8-405A-B57D-07808D3EA0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4.1119938111815288E-2"/>
          <c:w val="1"/>
          <c:h val="0.452236256161544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49064760515871"/>
          <c:y val="6.6153758002260685E-2"/>
          <c:w val="0.73373591540469763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65.563598759048602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3.72285418821096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30.713547052740399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4E96-4BFD-B3B8-456106507E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Ja, alla barnen/barnet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422E-49B5-B140-BF22345B111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Ja, något/några av barnen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422E-49B5-B140-BF22345B111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422E-49B5-B140-BF22345B11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4.1119938111815288E-2"/>
          <c:w val="0.98717314237811971"/>
          <c:h val="0.73564248663552423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28326179772921"/>
          <c:y val="0.14693027703919934"/>
          <c:w val="0.75094330121212705"/>
          <c:h val="0.8199928306092786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93.789696541990097</c:v>
                </c:pt>
                <c:pt idx="1">
                  <c:v>96</c:v>
                </c:pt>
                <c:pt idx="2">
                  <c:v>96</c:v>
                </c:pt>
                <c:pt idx="3">
                  <c:v>94</c:v>
                </c:pt>
                <c:pt idx="4">
                  <c:v>91</c:v>
                </c:pt>
                <c:pt idx="5">
                  <c:v>96</c:v>
                </c:pt>
                <c:pt idx="6">
                  <c:v>100</c:v>
                </c:pt>
                <c:pt idx="7">
                  <c:v>93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6.2103034580098804</c:v>
                </c:pt>
                <c:pt idx="1">
                  <c:v>4</c:v>
                </c:pt>
                <c:pt idx="2">
                  <c:v>4</c:v>
                </c:pt>
                <c:pt idx="3">
                  <c:v>6</c:v>
                </c:pt>
                <c:pt idx="4">
                  <c:v>9</c:v>
                </c:pt>
                <c:pt idx="5">
                  <c:v>4</c:v>
                </c:pt>
                <c:pt idx="6">
                  <c:v>0</c:v>
                </c:pt>
                <c:pt idx="7">
                  <c:v>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20-4E07-872A-BECD7AD17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395B-4A7D-A071-648EA9872CF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395B-4A7D-A071-648EA9872C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4.1119938111815288E-2"/>
          <c:w val="1"/>
          <c:h val="0.452236256161544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56664373101287"/>
          <c:y val="6.6153758002260685E-2"/>
          <c:w val="0.78965991927884327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88.920254057868704</c:v>
                </c:pt>
                <c:pt idx="1">
                  <c:v>89</c:v>
                </c:pt>
                <c:pt idx="2">
                  <c:v>96</c:v>
                </c:pt>
                <c:pt idx="3">
                  <c:v>84</c:v>
                </c:pt>
                <c:pt idx="4">
                  <c:v>86</c:v>
                </c:pt>
                <c:pt idx="5">
                  <c:v>92</c:v>
                </c:pt>
                <c:pt idx="6">
                  <c:v>88</c:v>
                </c:pt>
                <c:pt idx="7">
                  <c:v>100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11.0797459421313</c:v>
                </c:pt>
                <c:pt idx="1">
                  <c:v>11</c:v>
                </c:pt>
                <c:pt idx="2">
                  <c:v>4</c:v>
                </c:pt>
                <c:pt idx="3">
                  <c:v>16</c:v>
                </c:pt>
                <c:pt idx="4">
                  <c:v>14</c:v>
                </c:pt>
                <c:pt idx="5">
                  <c:v>8</c:v>
                </c:pt>
                <c:pt idx="6">
                  <c:v>12</c:v>
                </c:pt>
                <c:pt idx="7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59312529189678"/>
          <c:y val="8.8184646150427735E-3"/>
          <c:w val="0.74441758962981064"/>
          <c:h val="0.9353312594896863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Blad1!$A$2:$A$8</c:f>
              <c:strCache>
                <c:ptCount val="4"/>
                <c:pt idx="3">
                  <c:v>Sverige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3">
                  <c:v>5.6338028169014098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4"/>
                <c:pt idx="3">
                  <c:v>Sverige</c:v>
                </c:pt>
              </c:strCache>
            </c:strRef>
          </c:cat>
          <c:val>
            <c:numRef>
              <c:f>Blad1!$C$2:$C$8</c:f>
              <c:numCache>
                <c:formatCode>General</c:formatCode>
                <c:ptCount val="7"/>
                <c:pt idx="3">
                  <c:v>1.8779342723004699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4"/>
                <c:pt idx="3">
                  <c:v>Sverige</c:v>
                </c:pt>
              </c:strCache>
            </c:strRef>
          </c:cat>
          <c:val>
            <c:numRef>
              <c:f>Blad1!$D$2:$D$8</c:f>
              <c:numCache>
                <c:formatCode>General</c:formatCode>
                <c:ptCount val="7"/>
                <c:pt idx="3">
                  <c:v>2.0344287949921802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F60B-4C6F-81B3-864A8269C734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4"/>
                <c:pt idx="3">
                  <c:v>Sverige</c:v>
                </c:pt>
              </c:strCache>
            </c:strRef>
          </c:cat>
          <c:val>
            <c:numRef>
              <c:f>Blad1!$E$2:$E$8</c:f>
              <c:numCache>
                <c:formatCode>General</c:formatCode>
                <c:ptCount val="7"/>
                <c:pt idx="3">
                  <c:v>34.741784037558702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4-F60B-4C6F-81B3-864A8269C734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4"/>
                <c:pt idx="3">
                  <c:v>Sverige</c:v>
                </c:pt>
              </c:strCache>
            </c:strRef>
          </c:cat>
          <c:val>
            <c:numRef>
              <c:f>Blad1!$F$2:$F$8</c:f>
              <c:numCache>
                <c:formatCode>General</c:formatCode>
                <c:ptCount val="7"/>
                <c:pt idx="3">
                  <c:v>0.31298904538341199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5-F60B-4C6F-81B3-864A8269C734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4"/>
                <c:pt idx="3">
                  <c:v>Sverige</c:v>
                </c:pt>
              </c:strCache>
            </c:strRef>
          </c:cat>
          <c:val>
            <c:numRef>
              <c:f>Blad1!$G$2:$G$8</c:f>
              <c:numCache>
                <c:formatCode>General</c:formatCode>
                <c:ptCount val="7"/>
                <c:pt idx="3">
                  <c:v>55.399061032863798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6-F60B-4C6F-81B3-864A8269C7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D824-4B81-84E8-2CC1343D33AB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D824-4B81-84E8-2CC1343D33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4.1119938111815288E-2"/>
          <c:w val="1"/>
          <c:h val="0.452236256161544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56664373101287"/>
          <c:y val="6.6153758002260685E-2"/>
          <c:w val="0.78965991927884327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43.895553987297099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56.104446012702901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C4D8-4D53-8A81-F5DE4D58692C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C4D8-4D53-8A81-F5DE4D5869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4.1119938111815288E-2"/>
          <c:w val="1"/>
          <c:h val="0.452236256161544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56664373101287"/>
          <c:y val="6.6153758002260685E-2"/>
          <c:w val="0.78965991927884327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19.557458957887199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  <c:ext xmlns:c16="http://schemas.microsoft.com/office/drawing/2014/chart" uri="{C3380CC4-5D6E-409C-BE32-E72D297353CC}">
                  <c16:uniqueId val="{00000000-7AAD-428D-B97E-9AC960BC6CE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80.442541042112794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20-4E07-872A-BECD7AD17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7FB9-4B55-B8FE-DB35579D5F7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7FB9-4B55-B8FE-DB35579D5F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4.1119938111815288E-2"/>
          <c:w val="1"/>
          <c:h val="0.452236256161544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28326179772921"/>
          <c:y val="6.6153758002260685E-2"/>
          <c:w val="0.75094330121212705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39.026111503175699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60.973888496824301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E94D-48AB-9FF6-DCD362DDB56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E94D-48AB-9FF6-DCD362DDB5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4.1119938111815288E-2"/>
          <c:w val="1"/>
          <c:h val="0.452236256161544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56664373101287"/>
          <c:y val="6.6153758002260685E-2"/>
          <c:w val="0.78965991927884327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13.4381701215154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86.561829878484602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20-4E07-872A-BECD7AD17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975680620578026E-3"/>
          <c:y val="0.76617492777608243"/>
          <c:w val="0.97544225043912136"/>
          <c:h val="1.1137072865412929E-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Annan, anledning, nämligen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Arbetsmöjligheter i Sverige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Möjlighet att studera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8A3A-481D-BA93-BC97464C24B8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Otryggt i mitt hemland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8A3A-481D-BA93-BC97464C24B8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Arbetslöshet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8A3A-481D-BA93-BC97464C24B8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Krig, oroligheter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8A3A-481D-BA93-BC97464C24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600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sv-SE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sv-SE"/>
          </a:p>
        </c:txPr>
      </c:legendEntry>
      <c:legendEntry>
        <c:idx val="3"/>
        <c:txPr>
          <a:bodyPr/>
          <a:lstStyle/>
          <a:p>
            <a:pPr>
              <a:defRPr sz="1600"/>
            </a:pPr>
            <a:endParaRPr lang="sv-SE"/>
          </a:p>
        </c:txPr>
      </c:legendEntry>
      <c:legendEntry>
        <c:idx val="4"/>
        <c:txPr>
          <a:bodyPr/>
          <a:lstStyle/>
          <a:p>
            <a:pPr>
              <a:defRPr sz="1600"/>
            </a:pPr>
            <a:endParaRPr lang="sv-SE"/>
          </a:p>
        </c:txPr>
      </c:legendEntry>
      <c:legendEntry>
        <c:idx val="5"/>
        <c:txPr>
          <a:bodyPr/>
          <a:lstStyle/>
          <a:p>
            <a:pPr>
              <a:defRPr sz="1600"/>
            </a:pPr>
            <a:endParaRPr lang="sv-SE"/>
          </a:p>
        </c:txPr>
      </c:legendEntry>
      <c:layout>
        <c:manualLayout>
          <c:xMode val="edge"/>
          <c:yMode val="edge"/>
          <c:x val="0"/>
          <c:y val="0.24044940316426514"/>
          <c:w val="0.7780970890716784"/>
          <c:h val="0.56153344128869287"/>
        </c:manualLayout>
      </c:layout>
      <c:overlay val="0"/>
      <c:txPr>
        <a:bodyPr/>
        <a:lstStyle/>
        <a:p>
          <a:pPr>
            <a:defRPr sz="10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18D1-474D-A318-9A2C1C4CC64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18D1-474D-A318-9A2C1C4CC6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4.1119938111815288E-2"/>
          <c:w val="1"/>
          <c:h val="0.452236256161544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3823426929924"/>
          <c:y val="8.2309083170275049E-2"/>
          <c:w val="0.78965991927884327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Jag har känt mig glad och på gott humör.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3.2116091109478502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Jag har känt mig lugn och avslappnad.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3.3174136664217699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Jag har känt mig aktiv och kraftfull.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3.4393828067597498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470F-4ADA-B548-D9AC3343632D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Jag har känt mig pigg och utvilad när jag vaknat.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Blad1!E2:$E$8</c:f>
              <c:numCache>
                <c:formatCode>General</c:formatCode>
                <c:ptCount val="7"/>
                <c:pt idx="3">
                  <c:v>3.3475385745775301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1-470F-4ADA-B548-D9AC3343632D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Mitt vardagsliv har varit fyllt av sådant som intresserar mig.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Blad1!F2:$F$8</c:f>
              <c:numCache>
                <c:formatCode>General</c:formatCode>
                <c:ptCount val="7"/>
                <c:pt idx="3">
                  <c:v>3.5297575312270402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2-470F-4ADA-B548-D9AC334363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277777777777777E-2"/>
          <c:y val="0.4031308020119872"/>
          <c:w val="0.96944444444444444"/>
          <c:h val="7.5960148614578185E-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Glad och på gott humör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E36B-4E68-B527-B32FFED4207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Lugn och avslappnad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E36B-4E68-B527-B32FFED4207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Aktiv och kraftfull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E36B-4E68-B527-B32FFED4207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Pigg och utvilad när jag vaknat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E36B-4E68-B527-B32FFED42076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Vardagslivet har varit fullt av sådant som intresserar mig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E36B-4E68-B527-B32FFED420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1.1111111111111112E-2"/>
          <c:y val="0"/>
          <c:w val="0.64474903407402218"/>
          <c:h val="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22644287430185"/>
          <c:y val="6.6153758002260685E-2"/>
          <c:w val="0.72800012013555448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Avstått besök på grund av rädsla att bli dåligt bemött/behandlad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15.303030303030299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Avstått besök på grund av att det är för dyrt att delta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49.924242424242401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Avstått besök på grund av att det är för svårt att ta sig till och från aktiviteten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38.181818181818201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C56F-443E-899C-40E451344DC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Avstått besök på grund av att det är svårt att förstå vad personal eller deltagare säger eller för mig att göra mig förstådd för att vi pratar inte samma språk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Blad1!E2:$E$8</c:f>
              <c:numCache>
                <c:formatCode>General</c:formatCode>
                <c:ptCount val="7"/>
                <c:pt idx="3">
                  <c:v>41.6666666666667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1-C56F-443E-899C-40E451344DC0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Avstått besök på grund av att jag inte känner till vad som finns att göra på fritiden där jag bor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Blad1!F2:$F$8</c:f>
              <c:numCache>
                <c:formatCode>General</c:formatCode>
                <c:ptCount val="7"/>
                <c:pt idx="3">
                  <c:v>47.727272727272698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2-C56F-443E-899C-40E451344D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277777777777777E-2"/>
          <c:y val="0.47122177064678566"/>
          <c:w val="0.96944444444444444"/>
          <c:h val="4.1457791411503825E-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Rädsla att bli dåligt bemött och behandlad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8576-490B-93D1-D2B93A4C53E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Dyrt att delta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8576-490B-93D1-D2B93A4C53E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Svårt att ta sig till och från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8576-490B-93D1-D2B93A4C53E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Svårt att göra mig förstådd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8576-490B-93D1-D2B93A4C53E7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Känner inte till vad som finns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8576-490B-93D1-D2B93A4C53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3.4078352303616114E-3"/>
          <c:w val="0.99891568241469819"/>
          <c:h val="0.9462194156467971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Som barn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Som vuxen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20-4E07-872A-BECD7AD17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2"/>
        <c:delete val="1"/>
      </c:legendEntry>
      <c:layout>
        <c:manualLayout>
          <c:xMode val="edge"/>
          <c:yMode val="edge"/>
          <c:x val="0"/>
          <c:y val="2.5374701422681587E-2"/>
          <c:w val="1"/>
          <c:h val="0.97462512945820012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56664373101287"/>
          <c:y val="6.6153758002260685E-2"/>
          <c:w val="0.78965991927884327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Som barn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76.911314984709506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9A1D-4BF2-AE70-A6C934B394C1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Som vuxen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71.024464831804295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1-9A1D-4BF2-AE70-A6C934B394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56664373101287"/>
          <c:y val="6.6153758002260685E-2"/>
          <c:w val="0.78965991927884327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32.110091743119298</c:v>
                </c:pt>
                <c:pt idx="1">
                  <c:v>27</c:v>
                </c:pt>
                <c:pt idx="2">
                  <c:v>26</c:v>
                </c:pt>
                <c:pt idx="3">
                  <c:v>23</c:v>
                </c:pt>
                <c:pt idx="4">
                  <c:v>23</c:v>
                </c:pt>
                <c:pt idx="5">
                  <c:v>28</c:v>
                </c:pt>
                <c:pt idx="6">
                  <c:v>35</c:v>
                </c:pt>
                <c:pt idx="7">
                  <c:v>38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27.140672782874599</c:v>
                </c:pt>
                <c:pt idx="1">
                  <c:v>33</c:v>
                </c:pt>
                <c:pt idx="2">
                  <c:v>27</c:v>
                </c:pt>
                <c:pt idx="3">
                  <c:v>37</c:v>
                </c:pt>
                <c:pt idx="4">
                  <c:v>27</c:v>
                </c:pt>
                <c:pt idx="5">
                  <c:v>16</c:v>
                </c:pt>
                <c:pt idx="6">
                  <c:v>41</c:v>
                </c:pt>
                <c:pt idx="7">
                  <c:v>23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Blad1!$D$2:$D$9</c:f>
              <c:numCache>
                <c:formatCode>General</c:formatCode>
                <c:ptCount val="8"/>
                <c:pt idx="0">
                  <c:v>31.498470948012201</c:v>
                </c:pt>
                <c:pt idx="1">
                  <c:v>32</c:v>
                </c:pt>
                <c:pt idx="2">
                  <c:v>44</c:v>
                </c:pt>
                <c:pt idx="3">
                  <c:v>28</c:v>
                </c:pt>
                <c:pt idx="4">
                  <c:v>32</c:v>
                </c:pt>
                <c:pt idx="5">
                  <c:v>48</c:v>
                </c:pt>
                <c:pt idx="6">
                  <c:v>14</c:v>
                </c:pt>
                <c:pt idx="7">
                  <c:v>31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6787-4E1F-A4B7-F822B34CA8C1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Blad1!$E$2:$E$9</c:f>
              <c:numCache>
                <c:formatCode>General</c:formatCode>
                <c:ptCount val="8"/>
                <c:pt idx="0">
                  <c:v>9.2507645259938798</c:v>
                </c:pt>
                <c:pt idx="1">
                  <c:v>9</c:v>
                </c:pt>
                <c:pt idx="2">
                  <c:v>4</c:v>
                </c:pt>
                <c:pt idx="3">
                  <c:v>11</c:v>
                </c:pt>
                <c:pt idx="4">
                  <c:v>8</c:v>
                </c:pt>
                <c:pt idx="5">
                  <c:v>8</c:v>
                </c:pt>
                <c:pt idx="6">
                  <c:v>10</c:v>
                </c:pt>
                <c:pt idx="7">
                  <c:v>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1-6787-4E1F-A4B7-F822B34CA8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Ja, jag har provat att idrotta, men endast en eller ett fåtal gånger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Ja, jag har idrottat flera gånger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20-4E07-872A-BECD7AD17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20466666118481E-2"/>
          <c:y val="0.43116199668017813"/>
          <c:w val="0.97555906666776304"/>
          <c:h val="0.1394507642942587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Ja, jag har provat att idrotta, men endast en eller ett fåtal gånger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ED00-4005-82A8-6DE0C82F7AF1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Ja, jag har idrottat flera gånger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ED00-4005-82A8-6DE0C82F7AF1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Nej, men jag är intresserad av att idrotta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ED00-4005-82A8-6DE0C82F7AF1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Nej, och jag är inte intresserad av att idrotta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ED00-4005-82A8-6DE0C82F7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3.3615293411042788E-2"/>
          <c:y val="0.11164393245144565"/>
          <c:w val="0.58224901574803134"/>
          <c:h val="0.5200915898166160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52828932615923"/>
          <c:y val="3.2334370255156834E-2"/>
          <c:w val="0.7236982736836971"/>
          <c:h val="0.9353312594896863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70.579029733959302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6.4162754303599403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23.004694835680802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F60B-4C6F-81B3-864A8269C7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56664373101287"/>
          <c:y val="0.18570299336055393"/>
          <c:w val="0.78965991927884327"/>
          <c:h val="0.781220114287923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11.353032659408999</c:v>
                </c:pt>
                <c:pt idx="1">
                  <c:v>9</c:v>
                </c:pt>
                <c:pt idx="2">
                  <c:v>10</c:v>
                </c:pt>
                <c:pt idx="3">
                  <c:v>10</c:v>
                </c:pt>
                <c:pt idx="4">
                  <c:v>9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3.7325038880248802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Blad1!$D$2:$D$9</c:f>
              <c:numCache>
                <c:formatCode>General</c:formatCode>
                <c:ptCount val="8"/>
                <c:pt idx="0">
                  <c:v>37.247278382581598</c:v>
                </c:pt>
                <c:pt idx="1">
                  <c:v>43</c:v>
                </c:pt>
                <c:pt idx="2">
                  <c:v>49</c:v>
                </c:pt>
                <c:pt idx="3">
                  <c:v>38</c:v>
                </c:pt>
                <c:pt idx="4">
                  <c:v>36</c:v>
                </c:pt>
                <c:pt idx="5">
                  <c:v>44</c:v>
                </c:pt>
                <c:pt idx="6">
                  <c:v>46</c:v>
                </c:pt>
                <c:pt idx="7">
                  <c:v>64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6787-4E1F-A4B7-F822B34CA8C1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Blad1!$E$2:$E$9</c:f>
              <c:numCache>
                <c:formatCode>General</c:formatCode>
                <c:ptCount val="8"/>
                <c:pt idx="0">
                  <c:v>47.667185069984399</c:v>
                </c:pt>
                <c:pt idx="1">
                  <c:v>44</c:v>
                </c:pt>
                <c:pt idx="2">
                  <c:v>38</c:v>
                </c:pt>
                <c:pt idx="3">
                  <c:v>47</c:v>
                </c:pt>
                <c:pt idx="4">
                  <c:v>50</c:v>
                </c:pt>
                <c:pt idx="5">
                  <c:v>48</c:v>
                </c:pt>
                <c:pt idx="6">
                  <c:v>46</c:v>
                </c:pt>
                <c:pt idx="7">
                  <c:v>28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1-6787-4E1F-A4B7-F822B34CA8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20466666118481E-2"/>
          <c:y val="0.43116199668017813"/>
          <c:w val="0.97555906666776304"/>
          <c:h val="0.1292272586031738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Ja, vid ett eller ett fåtal tillfällen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63F3-4B46-883C-45FDC415CE0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Ja, jag är regelbundet aktiv ledare, tränare eller styrelseledamot inom idrott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63F3-4B46-883C-45FDC415CE0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Nej, men jag är intresserad av att vara det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63F3-4B46-883C-45FDC415CE0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Nej, och jag är inte intresserad att vara det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63F3-4B46-883C-45FDC415C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2.6949584320432707E-2"/>
          <c:y val="1.280978371164611E-2"/>
          <c:w val="0.7211179286405226"/>
          <c:h val="0.7276728761453186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26408459530237"/>
          <c:y val="6.6153758002260685E-2"/>
          <c:w val="0.71796247841455396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52.684824902723697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47.315175097276303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20-4E07-872A-BECD7AD17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CEC3-40CE-BAB0-37BC3209FF1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CEC3-40CE-BAB0-37BC3209FF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4.1119938111815288E-2"/>
          <c:w val="1"/>
          <c:h val="0.452236256161544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49064760515871"/>
          <c:y val="6.6153784703043991E-2"/>
          <c:w val="0.73947171067384077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62.611275964391702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37.388724035608298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18B5-4DC7-9512-154BDF5AB588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18B5-4DC7-9512-154BDF5AB5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4.1119938111815288E-2"/>
          <c:w val="1"/>
          <c:h val="0.452236256161544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30243900015607"/>
          <c:y val="6.6153784703043991E-2"/>
          <c:w val="0.78965991927884327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59.756097560975597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11.3821138211382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28.861788617886202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ECE-4B4B-A30F-1ADFE649E8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20-4E07-872A-BECD7AD17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Bestämde själv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Någon annan bestämde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Jag och andra tillsammans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9365-47D3-8C89-8D4065486C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0.33908167658247057"/>
          <c:w val="1"/>
          <c:h val="0.6385107238889712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06A1-4887-8E1C-8D848397CA7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06A1-4887-8E1C-8D848397CA79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Vet ej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23C6-4EDD-AE9A-8EB06E2A1C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4.1119938111815288E-2"/>
          <c:w val="0.54297098302208846"/>
          <c:h val="0.43699976196852036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30243900015607"/>
          <c:y val="6.6153784703043991E-2"/>
          <c:w val="0.78965991927884327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18.587662337662302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65.259740259740298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16.152597402597401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CDA0-486F-9957-5BA43DB1FF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20-4E07-872A-BECD7AD17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7159-4642-8300-BBB7C051728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7159-4642-8300-BBB7C051728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Vet ej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7159-4642-8300-BBB7C05172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4.1119938111815288E-2"/>
          <c:w val="1"/>
          <c:h val="0.87911588704132826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30243900015607"/>
          <c:y val="6.6153784703043991E-2"/>
          <c:w val="0.78965991927884327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16.7099567099567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71.6883116883117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11.601731601731601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6987-4128-827D-732AE506B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20-4E07-872A-BECD7AD17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C71C-4277-BFE2-FFEEF8B675F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C71C-4277-BFE2-FFEEF8B675F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Vet ej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C71C-4277-BFE2-FFEEF8B675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0"/>
          <c:w val="1"/>
          <c:h val="0.87911588704132826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30243900015607"/>
          <c:y val="6.6153784703043991E-2"/>
          <c:w val="0.78965991927884327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 till att alla som vill ha arbete får det?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#,##0.0_);[Red]\(#,##0.0\)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6.9303691275167498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 till att de sjuka får den vård de behöver?</c:v>
                </c:pt>
              </c:strCache>
            </c:strRef>
          </c:tx>
          <c:invertIfNegative val="0"/>
          <c:dLbls>
            <c:numFmt formatCode="#,##0.0_);[Red]\(#,##0.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8.4295302013421907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Se till att de äldre får en rimlig levnadsstandard?</c:v>
                </c:pt>
              </c:strCache>
            </c:strRef>
          </c:tx>
          <c:invertIfNegative val="0"/>
          <c:dLbls>
            <c:numFmt formatCode="#,##0.0_);[Red]\(#,##0.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8.4513422818791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6987-4128-827D-732AE506B1F8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Se till att de arbetslösa har en rimlig levnadsstandard?</c:v>
                </c:pt>
              </c:strCache>
            </c:strRef>
          </c:tx>
          <c:invertIfNegative val="0"/>
          <c:dLbls>
            <c:numFmt formatCode="#,##0.0_);[Red]\(#,##0.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Blad1!E2:$E$8</c:f>
              <c:numCache>
                <c:formatCode>General</c:formatCode>
                <c:ptCount val="7"/>
                <c:pt idx="3">
                  <c:v>7.1384228187919101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40E-4733-8C42-B933DCBA66B4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Se till att förvärvsarbetande föräldrar får tillräcklig barnomsorg?</c:v>
                </c:pt>
              </c:strCache>
            </c:strRef>
          </c:tx>
          <c:invertIfNegative val="0"/>
          <c:dLbls>
            <c:numFmt formatCode="#,##0.0_);[Red]\(#,##0.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Blad1!F2:$F$8</c:f>
              <c:numCache>
                <c:formatCode>General</c:formatCode>
                <c:ptCount val="7"/>
                <c:pt idx="3">
                  <c:v>8.2558724832213901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1-040E-4733-8C42-B933DCBA66B4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Se till att de som tillfälligt måste ta hand om en sjuk familjemedlem får betald ledighet?</c:v>
                </c:pt>
              </c:strCache>
            </c:strRef>
          </c:tx>
          <c:invertIfNegative val="0"/>
          <c:dLbls>
            <c:numFmt formatCode="#,##0.0_);[Red]\(#,##0.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Blad1!G2:$G$8</c:f>
              <c:numCache>
                <c:formatCode>General</c:formatCode>
                <c:ptCount val="7"/>
                <c:pt idx="3">
                  <c:v>7.9983221476509403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2-040E-4733-8C42-B933DCBA66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Alla som vill ha arbete får det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De sjuka får den vård de behöver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20-4E07-872A-BECD7AD17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64843300239368"/>
          <c:y val="0.14229329530696952"/>
          <c:w val="0.88135156699760631"/>
          <c:h val="0.7154134093860609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7005-4F58-9C5D-08AEB745EEB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7005-4F58-9C5D-08AEB745EEB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Vet ej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7005-4F58-9C5D-08AEB745EEB4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7005-4F58-9C5D-08AEB745EEB4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7005-4F58-9C5D-08AEB745EE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Arbete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Studier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Hade familj/släkt/vänner här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B0CB-46B9-9FAA-1FDCCA92ECF9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Det är lätt att få asyl/uppehållstillstånd här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B0CB-46B9-9FAA-1FDCCA92ECF9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Bättre chanser till ett bra liv här än i andra länder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B0CB-46B9-9FAA-1FDCCA92ECF9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Jag hade råd att ta mig till Sverige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B0CB-46B9-9FAA-1FDCCA92ECF9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Hade hört bra saker om Sverige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Blad1!$H$2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B0CB-46B9-9FAA-1FDCCA92ECF9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Slump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Blad1!$I$2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B0CB-46B9-9FAA-1FDCCA92ECF9}"/>
            </c:ext>
          </c:extLst>
        </c:ser>
        <c:ser>
          <c:idx val="8"/>
          <c:order val="8"/>
          <c:tx>
            <c:strRef>
              <c:f>Blad1!$J$1</c:f>
              <c:strCache>
                <c:ptCount val="1"/>
                <c:pt idx="0">
                  <c:v>Hade inget val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Blad1!$J$2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B0CB-46B9-9FAA-1FDCCA92ECF9}"/>
            </c:ext>
          </c:extLst>
        </c:ser>
        <c:ser>
          <c:idx val="9"/>
          <c:order val="9"/>
          <c:tx>
            <c:strRef>
              <c:f>Blad1!$K$1</c:f>
              <c:strCache>
                <c:ptCount val="1"/>
                <c:pt idx="0">
                  <c:v>Annan anledning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Blad1!$K$2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7-B0CB-46B9-9FAA-1FDCCA92EC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400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sv-SE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sv-SE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sv-SE"/>
          </a:p>
        </c:txPr>
      </c:legendEntry>
      <c:legendEntry>
        <c:idx val="4"/>
        <c:txPr>
          <a:bodyPr/>
          <a:lstStyle/>
          <a:p>
            <a:pPr>
              <a:defRPr sz="1400"/>
            </a:pPr>
            <a:endParaRPr lang="sv-SE"/>
          </a:p>
        </c:txPr>
      </c:legendEntry>
      <c:legendEntry>
        <c:idx val="5"/>
        <c:txPr>
          <a:bodyPr/>
          <a:lstStyle/>
          <a:p>
            <a:pPr>
              <a:defRPr sz="1400"/>
            </a:pPr>
            <a:endParaRPr lang="sv-SE"/>
          </a:p>
        </c:txPr>
      </c:legendEntry>
      <c:legendEntry>
        <c:idx val="6"/>
        <c:txPr>
          <a:bodyPr/>
          <a:lstStyle/>
          <a:p>
            <a:pPr>
              <a:defRPr sz="1400"/>
            </a:pPr>
            <a:endParaRPr lang="sv-SE"/>
          </a:p>
        </c:txPr>
      </c:legendEntry>
      <c:legendEntry>
        <c:idx val="7"/>
        <c:txPr>
          <a:bodyPr/>
          <a:lstStyle/>
          <a:p>
            <a:pPr>
              <a:defRPr sz="1400"/>
            </a:pPr>
            <a:endParaRPr lang="sv-SE"/>
          </a:p>
        </c:txPr>
      </c:legendEntry>
      <c:legendEntry>
        <c:idx val="8"/>
        <c:txPr>
          <a:bodyPr/>
          <a:lstStyle/>
          <a:p>
            <a:pPr>
              <a:defRPr sz="1400"/>
            </a:pPr>
            <a:endParaRPr lang="sv-SE"/>
          </a:p>
        </c:txPr>
      </c:legendEntry>
      <c:legendEntry>
        <c:idx val="9"/>
        <c:txPr>
          <a:bodyPr/>
          <a:lstStyle/>
          <a:p>
            <a:pPr>
              <a:defRPr sz="1400"/>
            </a:pPr>
            <a:endParaRPr lang="sv-SE"/>
          </a:p>
        </c:txPr>
      </c:legendEntry>
      <c:layout>
        <c:manualLayout>
          <c:xMode val="edge"/>
          <c:yMode val="edge"/>
          <c:x val="7.3945066709759519E-2"/>
          <c:y val="4.9422653547198632E-3"/>
          <c:w val="0.92605493329024047"/>
          <c:h val="0.8020553288648720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724674269908708E-2"/>
          <c:y val="0.79328394356776544"/>
          <c:w val="0.9665506514601826"/>
          <c:h val="0.1665092836776332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Alla som vill ha arbete får det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FB4-41B5-B67B-FC6E0D8D267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De sjuka får den vård de behöver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FB4-41B5-B67B-FC6E0D8D267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De äldre får en rimlig levnadsstandard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FFB4-41B5-B67B-FC6E0D8D2675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De arbetslösa har en rimlig levnadsstandard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FFB4-41B5-B67B-FC6E0D8D2675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Förvärvsarbetande föräldrar får tillräcklig barnomsorg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FFB4-41B5-B67B-FC6E0D8D2675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De som tillfälligt måste ta hand om en sjukfamiljemedlem får betald ledighet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FFB4-41B5-B67B-FC6E0D8D26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4.1119938111815288E-2"/>
          <c:w val="0.94864603166697958"/>
          <c:h val="0.91788506280012405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56664373101287"/>
          <c:y val="6.6153758002260685E-2"/>
          <c:w val="0.78965991927884327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6.1916878710771801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6.3613231552162803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35.368956743002499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FF0D-42FF-A5C6-55F80816867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Blad1!E2:$E$8</c:f>
              <c:numCache>
                <c:formatCode>General</c:formatCode>
                <c:ptCount val="7"/>
                <c:pt idx="3">
                  <c:v>30.3647158608991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1-FF0D-42FF-A5C6-55F808168670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Blad1!F2:$F$8</c:f>
              <c:numCache>
                <c:formatCode>General</c:formatCode>
                <c:ptCount val="7"/>
                <c:pt idx="3">
                  <c:v>21.7133163698049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2-FF0D-42FF-A5C6-55F8081686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Tar starkt avstånd 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Tar avstånd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20-4E07-872A-BECD7AD17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Tar starkt avstånd 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96AF-412B-B096-80BDC6C01CBD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Tar avstånd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96AF-412B-B096-80BDC6C01CBD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Varken/eller 3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96AF-412B-B096-80BDC6C01CBD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Instämmer 4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96AF-412B-B096-80BDC6C01CBD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Instämmer starkt 5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96AF-412B-B096-80BDC6C01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6.4134288109401983E-3"/>
          <c:y val="0"/>
          <c:w val="0.53330135035501103"/>
          <c:h val="0.95887958035191367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Ja, kristendomen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Ja, islam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20-4E07-872A-BECD7AD17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407046157659284E-2"/>
          <c:y val="0.25800381587021209"/>
          <c:w val="0.9062638174694122"/>
          <c:h val="0.5235450227894614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Nej, jag är inte religiös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Blad1!$A$2:$A$7</c:f>
              <c:strCache>
                <c:ptCount val="6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</c:strCache>
            </c:strRef>
          </c:cat>
          <c:val>
            <c:numRef>
              <c:f>Blad1!$B$2:$B$7</c:f>
              <c:numCache>
                <c:formatCode>General</c:formatCode>
                <c:ptCount val="6"/>
                <c:pt idx="0">
                  <c:v>50</c:v>
                </c:pt>
                <c:pt idx="1">
                  <c:v>34</c:v>
                </c:pt>
                <c:pt idx="2">
                  <c:v>45</c:v>
                </c:pt>
                <c:pt idx="3">
                  <c:v>73</c:v>
                </c:pt>
                <c:pt idx="4">
                  <c:v>60</c:v>
                </c:pt>
                <c:pt idx="5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BF-445E-AC6E-EE6A2A63D761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Ja, svenska kyrkan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Blad1!$A$2:$A$7</c:f>
              <c:strCache>
                <c:ptCount val="6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</c:strCache>
            </c:strRef>
          </c:cat>
          <c:val>
            <c:numRef>
              <c:f>Blad1!$C$2:$C$7</c:f>
              <c:numCache>
                <c:formatCode>General</c:formatCode>
                <c:ptCount val="6"/>
                <c:pt idx="0">
                  <c:v>36</c:v>
                </c:pt>
                <c:pt idx="1">
                  <c:v>48</c:v>
                </c:pt>
                <c:pt idx="2">
                  <c:v>38</c:v>
                </c:pt>
                <c:pt idx="3">
                  <c:v>23</c:v>
                </c:pt>
                <c:pt idx="4">
                  <c:v>32</c:v>
                </c:pt>
                <c:pt idx="5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BF-445E-AC6E-EE6A2A63D761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Ja, katolska kyrkan</c:v>
                </c:pt>
              </c:strCache>
            </c:strRef>
          </c:tx>
          <c:invertIfNegative val="0"/>
          <c:cat>
            <c:strRef>
              <c:f>Blad1!$A$2:$A$7</c:f>
              <c:strCache>
                <c:ptCount val="6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</c:strCache>
            </c:strRef>
          </c:cat>
          <c:val>
            <c:numRef>
              <c:f>Blad1!$D$2:$D$7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BF-445E-AC6E-EE6A2A63D761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Ja, otodox kyrka eller församling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Blad1!$A$2:$A$7</c:f>
              <c:strCache>
                <c:ptCount val="6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</c:strCache>
            </c:strRef>
          </c:cat>
          <c:val>
            <c:numRef>
              <c:f>Blad1!$E$2:$E$7</c:f>
              <c:numCache>
                <c:formatCode>General</c:formatCode>
                <c:ptCount val="6"/>
                <c:pt idx="0">
                  <c:v>3</c:v>
                </c:pt>
                <c:pt idx="1">
                  <c:v>6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BF-445E-AC6E-EE6A2A63D761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Ja, någon frikyrka, protestantisk (inte svenska kyrkan)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Blad1!$A$2:$A$7</c:f>
              <c:strCache>
                <c:ptCount val="6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</c:strCache>
            </c:strRef>
          </c:cat>
          <c:val>
            <c:numRef>
              <c:f>Blad1!$F$2:$F$7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45-480D-BE44-8851B42D4C26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Ja,judendom</c:v>
                </c:pt>
              </c:strCache>
            </c:strRef>
          </c:tx>
          <c:invertIfNegative val="0"/>
          <c:cat>
            <c:strRef>
              <c:f>Blad1!$A$2:$A$7</c:f>
              <c:strCache>
                <c:ptCount val="6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</c:strCache>
            </c:strRef>
          </c:cat>
          <c:val>
            <c:numRef>
              <c:f>Blad1!$G$2:$G$7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45-480D-BE44-8851B42D4C26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Ja, muslimskt samfund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Blad1!$A$2:$A$7</c:f>
              <c:strCache>
                <c:ptCount val="6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</c:strCache>
            </c:strRef>
          </c:cat>
          <c:val>
            <c:numRef>
              <c:f>Blad1!$H$2:$H$7</c:f>
              <c:numCache>
                <c:formatCode>General</c:formatCode>
                <c:ptCount val="6"/>
                <c:pt idx="0">
                  <c:v>7</c:v>
                </c:pt>
                <c:pt idx="1">
                  <c:v>6</c:v>
                </c:pt>
                <c:pt idx="2">
                  <c:v>8</c:v>
                </c:pt>
                <c:pt idx="3">
                  <c:v>5</c:v>
                </c:pt>
                <c:pt idx="4">
                  <c:v>8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45-480D-BE44-8851B42D4C26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Ja, hinduiskt samfund</c:v>
                </c:pt>
              </c:strCache>
            </c:strRef>
          </c:tx>
          <c:invertIfNegative val="0"/>
          <c:cat>
            <c:strRef>
              <c:f>Blad1!$A$2:$A$7</c:f>
              <c:strCache>
                <c:ptCount val="6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</c:strCache>
            </c:strRef>
          </c:cat>
          <c:val>
            <c:numRef>
              <c:f>Blad1!$I$2:$I$7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45-480D-BE44-8851B42D4C26}"/>
            </c:ext>
          </c:extLst>
        </c:ser>
        <c:ser>
          <c:idx val="8"/>
          <c:order val="8"/>
          <c:tx>
            <c:strRef>
              <c:f>Blad1!$J$1</c:f>
              <c:strCache>
                <c:ptCount val="1"/>
                <c:pt idx="0">
                  <c:v>Ja, buddistiskt samfund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Blad1!$A$2:$A$7</c:f>
              <c:strCache>
                <c:ptCount val="6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</c:strCache>
            </c:strRef>
          </c:cat>
          <c:val>
            <c:numRef>
              <c:f>Blad1!$J$2:$J$7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45-480D-BE44-8851B42D4C26}"/>
            </c:ext>
          </c:extLst>
        </c:ser>
        <c:ser>
          <c:idx val="9"/>
          <c:order val="9"/>
          <c:tx>
            <c:strRef>
              <c:f>Blad1!$K$1</c:f>
              <c:strCache>
                <c:ptCount val="1"/>
                <c:pt idx="0">
                  <c:v>Ja, annan religion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Blad1!$A$2:$A$7</c:f>
              <c:strCache>
                <c:ptCount val="6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</c:strCache>
            </c:strRef>
          </c:cat>
          <c:val>
            <c:numRef>
              <c:f>Blad1!$K$2:$K$7</c:f>
              <c:numCache>
                <c:formatCode>General</c:formatCode>
                <c:ptCount val="6"/>
                <c:pt idx="0">
                  <c:v>1</c:v>
                </c:pt>
                <c:pt idx="1">
                  <c:v>4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645-480D-BE44-8851B42D4C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0"/>
          <c:w val="1"/>
          <c:h val="0.22489676000656891"/>
        </c:manualLayout>
      </c:layout>
      <c:overlay val="0"/>
      <c:txPr>
        <a:bodyPr/>
        <a:lstStyle/>
        <a:p>
          <a:pPr>
            <a:defRPr sz="10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2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49064760515871"/>
          <c:y val="6.6153758002260685E-2"/>
          <c:w val="0.73373591540469763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16.913687881429802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69.834350479511798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4.4463818657366998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6588-44C7-890B-3176B801E8DD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Blad1!E2:$E$8</c:f>
              <c:numCache>
                <c:formatCode>General</c:formatCode>
                <c:ptCount val="7"/>
                <c:pt idx="3">
                  <c:v>8.8055797733217105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1-6588-44C7-890B-3176B801E8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Ja, kristendomen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Ja, islam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20-4E07-872A-BECD7AD17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195613185836494E-2"/>
          <c:y val="0.27950002944284835"/>
          <c:w val="0.94960877362832696"/>
          <c:h val="0.3662560164136131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Ja, kristendomen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40BF-445E-AC6E-EE6A2A63D761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Ja, islam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40BF-445E-AC6E-EE6A2A63D761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Ja, annan religion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40BF-445E-AC6E-EE6A2A63D761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Jag är inte religiös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40BF-445E-AC6E-EE6A2A63D7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9.6315305012412492E-3"/>
          <c:w val="0.5049105294216949"/>
          <c:h val="0.42294899568894717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6412144891608"/>
          <c:y val="6.6153758002260685E-2"/>
          <c:w val="0.69358534852069553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6.0891938250428801</c:v>
                </c:pt>
                <c:pt idx="1">
                  <c:v>12</c:v>
                </c:pt>
                <c:pt idx="2">
                  <c:v>10</c:v>
                </c:pt>
                <c:pt idx="3">
                  <c:v>12</c:v>
                </c:pt>
                <c:pt idx="4">
                  <c:v>0</c:v>
                </c:pt>
                <c:pt idx="5">
                  <c:v>25</c:v>
                </c:pt>
                <c:pt idx="6">
                  <c:v>20</c:v>
                </c:pt>
                <c:pt idx="7">
                  <c:v>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2.9159519725557499</c:v>
                </c:pt>
                <c:pt idx="1">
                  <c:v>7</c:v>
                </c:pt>
                <c:pt idx="2">
                  <c:v>5</c:v>
                </c:pt>
                <c:pt idx="3">
                  <c:v>12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Blad1!$D$2:$D$9</c:f>
              <c:numCache>
                <c:formatCode>General</c:formatCode>
                <c:ptCount val="8"/>
                <c:pt idx="0">
                  <c:v>1.8010291595197301</c:v>
                </c:pt>
                <c:pt idx="1">
                  <c:v>2</c:v>
                </c:pt>
                <c:pt idx="2">
                  <c:v>0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6588-44C7-890B-3176B801E8DD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Blad1!$E$2:$E$9</c:f>
              <c:numCache>
                <c:formatCode>General</c:formatCode>
                <c:ptCount val="8"/>
                <c:pt idx="0">
                  <c:v>4.5454545454545503</c:v>
                </c:pt>
                <c:pt idx="1">
                  <c:v>5</c:v>
                </c:pt>
                <c:pt idx="2">
                  <c:v>10</c:v>
                </c:pt>
                <c:pt idx="3">
                  <c:v>0</c:v>
                </c:pt>
                <c:pt idx="4">
                  <c:v>0</c:v>
                </c:pt>
                <c:pt idx="5">
                  <c:v>25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1-6588-44C7-890B-3176B801E8DD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Blad1!$F$2:$F$9</c:f>
              <c:numCache>
                <c:formatCode>General</c:formatCode>
                <c:ptCount val="8"/>
                <c:pt idx="0">
                  <c:v>3.3447684391080599</c:v>
                </c:pt>
                <c:pt idx="1">
                  <c:v>4</c:v>
                </c:pt>
                <c:pt idx="2">
                  <c:v>0</c:v>
                </c:pt>
                <c:pt idx="3">
                  <c:v>8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6EA-4E5A-8D0D-12AF11B8EC66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Blad1!$G$2:$G$9</c:f>
              <c:numCache>
                <c:formatCode>General</c:formatCode>
                <c:ptCount val="8"/>
                <c:pt idx="0">
                  <c:v>2.3156089193825</c:v>
                </c:pt>
                <c:pt idx="1">
                  <c:v>5</c:v>
                </c:pt>
                <c:pt idx="2">
                  <c:v>10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20</c:v>
                </c:pt>
                <c:pt idx="7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2-36EA-4E5A-8D0D-12AF11B8EC66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Blad1!$H$2:$H$9</c:f>
              <c:numCache>
                <c:formatCode>General</c:formatCode>
                <c:ptCount val="8"/>
                <c:pt idx="0">
                  <c:v>78.987993138936503</c:v>
                </c:pt>
                <c:pt idx="1">
                  <c:v>65</c:v>
                </c:pt>
                <c:pt idx="2">
                  <c:v>67</c:v>
                </c:pt>
                <c:pt idx="3">
                  <c:v>65</c:v>
                </c:pt>
                <c:pt idx="4">
                  <c:v>100</c:v>
                </c:pt>
                <c:pt idx="5">
                  <c:v>50</c:v>
                </c:pt>
                <c:pt idx="6">
                  <c:v>60</c:v>
                </c:pt>
                <c:pt idx="7">
                  <c:v>95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3-36EA-4E5A-8D0D-12AF11B8EC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14736703598206"/>
          <c:y val="5.1212235736686665E-2"/>
          <c:w val="0.75085263296401794"/>
          <c:h val="0.937407267432938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Arbete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20.074349442379201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CCD1-431F-8089-5E4346E46D1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Studier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18.959107806691399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1-CCD1-431F-8089-5E4346E46D1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Hade familj/släkt/vänner här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37.174721189591097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2-CCD1-431F-8089-5E4346E46D1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Det är lätt att få asyl/uppehållstillstånd här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Blad1!E2:$E$8</c:f>
              <c:numCache>
                <c:formatCode>General</c:formatCode>
                <c:ptCount val="7"/>
                <c:pt idx="3">
                  <c:v>8.6431226765799298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3-CCD1-431F-8089-5E4346E46D10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Bättre chanser till ett bra liv än i andra länder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Blad1!F2:$F$8</c:f>
              <c:numCache>
                <c:formatCode>General</c:formatCode>
                <c:ptCount val="7"/>
                <c:pt idx="3">
                  <c:v>35.873605947955397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4-CCD1-431F-8089-5E4346E46D10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Jag hade råd att ta mig till Sverige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Blad1!G2:$G$8</c:f>
              <c:numCache>
                <c:formatCode>General</c:formatCode>
                <c:ptCount val="7"/>
                <c:pt idx="3">
                  <c:v>2.32342007434944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5-CCD1-431F-8089-5E4346E46D10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Hade hört bra saker om Sverige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Blad1!H2:$H$8</c:f>
              <c:numCache>
                <c:formatCode>General</c:formatCode>
                <c:ptCount val="7"/>
                <c:pt idx="3">
                  <c:v>39.591078066914498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6-CCD1-431F-8089-5E4346E46D10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Slump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Blad1!I2:$I$8</c:f>
              <c:numCache>
                <c:formatCode>General</c:formatCode>
                <c:ptCount val="7"/>
                <c:pt idx="3">
                  <c:v>4.9256505576208198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7-CCD1-431F-8089-5E4346E46D10}"/>
            </c:ext>
          </c:extLst>
        </c:ser>
        <c:ser>
          <c:idx val="8"/>
          <c:order val="8"/>
          <c:tx>
            <c:strRef>
              <c:f>Blad1!$J$1</c:f>
              <c:strCache>
                <c:ptCount val="1"/>
                <c:pt idx="0">
                  <c:v>Hade inget val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Blad1!J2:$J$8</c:f>
              <c:numCache>
                <c:formatCode>General</c:formatCode>
                <c:ptCount val="7"/>
                <c:pt idx="3">
                  <c:v>6.5055762081784403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8-CCD1-431F-8089-5E4346E46D10}"/>
            </c:ext>
          </c:extLst>
        </c:ser>
        <c:ser>
          <c:idx val="9"/>
          <c:order val="9"/>
          <c:tx>
            <c:strRef>
              <c:f>Blad1!$K$1</c:f>
              <c:strCache>
                <c:ptCount val="1"/>
                <c:pt idx="0">
                  <c:v>Annan anledning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Blad1!K2:$K$8</c:f>
              <c:numCache>
                <c:formatCode>General</c:formatCode>
                <c:ptCount val="7"/>
                <c:pt idx="3">
                  <c:v>5.1115241635687703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9-CCD1-431F-8089-5E4346E46D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990855565716292E-2"/>
          <c:y val="0.43227092670770489"/>
          <c:w val="0.96801828886856744"/>
          <c:h val="0.4732543564374848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Inte alls viktig 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3084-4611-B471-427A2B972D5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3084-4611-B471-427A2B972D52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3084-4611-B471-427A2B972D52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3084-4611-B471-427A2B972D52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3084-4611-B471-427A2B972D52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3084-4611-B471-427A2B972D52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Mycket viktig 7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Blad1!$H$2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3084-4611-B471-427A2B972D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6.4134288109401983E-3"/>
          <c:y val="0"/>
          <c:w val="0.99253894673530441"/>
          <c:h val="1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6412144891608"/>
          <c:y val="6.6153758002260685E-2"/>
          <c:w val="0.69358534852069553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Svenska seder och bruk?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5.1752397558848999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Relationen mellan män och kvinnor i Sverige?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5.0531822144725203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Svenskarnas moraluppfattningar?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5.7279860505666997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6588-44C7-890B-3176B801E8DD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Svenskarnas syn på religion?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Blad1!E2:$E$8</c:f>
              <c:numCache>
                <c:formatCode>General</c:formatCode>
                <c:ptCount val="7"/>
                <c:pt idx="3">
                  <c:v>4.7942458587619798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1-6588-44C7-890B-3176B801E8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195613185836494E-2"/>
          <c:y val="0.52898241519929301"/>
          <c:w val="0.94960877362832696"/>
          <c:h val="1.9841863501778804E-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Svenska seder och bruk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BEB4-45A9-A128-4892CA54C97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Relationen mellan män och kvinnor i Sverige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BEB4-45A9-A128-4892CA54C97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Svenskarnas moraluppfattningar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BEB4-45A9-A128-4892CA54C97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Svenskarnas syn på religion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BEB4-45A9-A128-4892CA54C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0"/>
          <c:w val="0.99863290360140144"/>
          <c:h val="1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916962395087447"/>
          <c:y val="6.6153758002260685E-2"/>
          <c:w val="0.70505693905898181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Invandrare bör få stöd för att bevara sin kultur i Sverige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5.2612931798051301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Invandrare som kommer för att leva i Sverige bör anpassa sig till den svenska kulturen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5.8184233835252401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8337535145667574"/>
          <c:y val="0.15314170705317864"/>
          <c:w val="0.41662464854332432"/>
          <c:h val="0.6937165858936427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Invandrare bör få stöd för att bevara sin kultur i Sverige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Invandrare som kommer för att leva i Sverige bör anpassa sig till den svenska kulturen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20-4E07-872A-BECD7AD17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Invandrare bör få stöd för att bevara sin kultur i Sverige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D870-4671-9D1F-C737D3D13CB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Invandrare som kommer för att leva i Sverige bör anpassa sig till den svenska kulturen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D870-4671-9D1F-C737D3D13C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9.6315305012412492E-3"/>
          <c:w val="1"/>
          <c:h val="0.29595242339782923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641465147930458"/>
          <c:y val="6.6153758002260685E-2"/>
          <c:w val="0.67781191153055176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Den svenska regeringen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5.7594936708860702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De svenska myndigheterna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5.5720844811753798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Svenskarna i allmänhet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5.6504065040650397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58DE-48C4-BB0B-8E26D623CE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Den svenska regeringen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De svenska myndigheterna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20-4E07-872A-BECD7AD17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314981684476898E-2"/>
          <c:y val="0"/>
          <c:w val="0.96737003663104626"/>
          <c:h val="0.882211004332851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Den svenska regeringen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C02-45B1-8DB7-51B5CB20B85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De svenska myndigheterna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C02-45B1-8DB7-51B5CB20B85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Svenskarna i allmänhet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FC02-45B1-8DB7-51B5CB20B8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9.6315305012412492E-3"/>
          <c:w val="0.98121055996240425"/>
          <c:h val="0.12154522580576198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34008072115656"/>
          <c:y val="0"/>
          <c:w val="0.78965991927884327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Idrottsförening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14.972273567467701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Religiös förening ( kyrka, moské, etc)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12.014787430683899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Humanitär förening (Röda korset, FN etc)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7.6709796672828103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58DE-48C4-BB0B-8E26D623CEA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Invandrarförening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Blad1!E2:$E$8</c:f>
              <c:numCache>
                <c:formatCode>General</c:formatCode>
                <c:ptCount val="7"/>
                <c:pt idx="3">
                  <c:v>7.3937153419593296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F08-44C6-BA03-A932D62E5B00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Politisk förening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Blad1!F2:$F$8</c:f>
              <c:numCache>
                <c:formatCode>General</c:formatCode>
                <c:ptCount val="7"/>
                <c:pt idx="3">
                  <c:v>4.3438077634011103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1-0F08-44C6-BA03-A932D62E5B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14736703598206"/>
          <c:y val="5.1212235736686665E-2"/>
          <c:w val="0.75085263296401794"/>
          <c:h val="0.937407267432938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Tyskland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15.142576204523101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Australien</c:v>
                </c:pt>
              </c:strCache>
            </c:strRef>
          </c:tx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11.5044247787611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Frankrike</c:v>
                </c:pt>
              </c:strCache>
            </c:strRef>
          </c:tx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1.86823992133727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F60B-4C6F-81B3-864A8269C734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Nederländerna</c:v>
                </c:pt>
              </c:strCache>
            </c:strRef>
          </c:tx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Blad1!E2:$E$8</c:f>
              <c:numCache>
                <c:formatCode>General</c:formatCode>
                <c:ptCount val="7"/>
                <c:pt idx="3">
                  <c:v>3.63815142576204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4-F60B-4C6F-81B3-864A8269C734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Kanada</c:v>
                </c:pt>
              </c:strCache>
            </c:strRef>
          </c:tx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Blad1!F2:$F$8</c:f>
              <c:numCache>
                <c:formatCode>General</c:formatCode>
                <c:ptCount val="7"/>
                <c:pt idx="3">
                  <c:v>1.86823992133727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5-F60B-4C6F-81B3-864A8269C734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Storbritannien</c:v>
                </c:pt>
              </c:strCache>
            </c:strRef>
          </c:tx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Blad1!G2:$G$8</c:f>
              <c:numCache>
                <c:formatCode>General</c:formatCode>
                <c:ptCount val="7"/>
                <c:pt idx="3">
                  <c:v>22.025565388397201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6-F60B-4C6F-81B3-864A8269C734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Spanien</c:v>
                </c:pt>
              </c:strCache>
            </c:strRef>
          </c:tx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Blad1!H2:$H$8</c:f>
              <c:numCache>
                <c:formatCode>General</c:formatCode>
                <c:ptCount val="7"/>
                <c:pt idx="3">
                  <c:v>12.487708947885899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4051-4D11-B7E4-D2AB8E918ECA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USA</c:v>
                </c:pt>
              </c:strCache>
            </c:strRef>
          </c:tx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Blad1!I2:$I$8</c:f>
              <c:numCache>
                <c:formatCode>General</c:formatCode>
                <c:ptCount val="7"/>
                <c:pt idx="3">
                  <c:v>2.3598820058997099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2-4051-4D11-B7E4-D2AB8E918ECA}"/>
            </c:ext>
          </c:extLst>
        </c:ser>
        <c:ser>
          <c:idx val="8"/>
          <c:order val="8"/>
          <c:tx>
            <c:strRef>
              <c:f>Blad1!$J$1</c:f>
              <c:strCache>
                <c:ptCount val="1"/>
                <c:pt idx="0">
                  <c:v>Norge</c:v>
                </c:pt>
              </c:strCache>
            </c:strRef>
          </c:tx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Blad1!J2:$J$8</c:f>
              <c:numCache>
                <c:formatCode>General</c:formatCode>
                <c:ptCount val="7"/>
                <c:pt idx="3">
                  <c:v>9.9311701081612593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3-4051-4D11-B7E4-D2AB8E918ECA}"/>
            </c:ext>
          </c:extLst>
        </c:ser>
        <c:ser>
          <c:idx val="9"/>
          <c:order val="9"/>
          <c:tx>
            <c:strRef>
              <c:f>Blad1!$K$1</c:f>
              <c:strCache>
                <c:ptCount val="1"/>
                <c:pt idx="0">
                  <c:v>Danmark</c:v>
                </c:pt>
              </c:strCache>
            </c:strRef>
          </c:tx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Blad1!K2:$K$8</c:f>
              <c:numCache>
                <c:formatCode>General</c:formatCode>
                <c:ptCount val="7"/>
                <c:pt idx="3">
                  <c:v>7.6696165191740402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4-4051-4D11-B7E4-D2AB8E918ECA}"/>
            </c:ext>
          </c:extLst>
        </c:ser>
        <c:ser>
          <c:idx val="10"/>
          <c:order val="10"/>
          <c:tx>
            <c:strRef>
              <c:f>Blad1!$L$1</c:f>
              <c:strCache>
                <c:ptCount val="1"/>
                <c:pt idx="0">
                  <c:v>Italien</c:v>
                </c:pt>
              </c:strCache>
            </c:strRef>
          </c:tx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Blad1!L2:$L$8</c:f>
              <c:numCache>
                <c:formatCode>General</c:formatCode>
                <c:ptCount val="7"/>
                <c:pt idx="3">
                  <c:v>3.3431661750245798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8E3B-4211-BFC5-B169A95A8D52}"/>
            </c:ext>
          </c:extLst>
        </c:ser>
        <c:ser>
          <c:idx val="11"/>
          <c:order val="11"/>
          <c:tx>
            <c:strRef>
              <c:f>Blad1!$M$1</c:f>
              <c:strCache>
                <c:ptCount val="1"/>
                <c:pt idx="0">
                  <c:v>Grekland</c:v>
                </c:pt>
              </c:strCache>
            </c:strRef>
          </c:tx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Blad1!M2:$M$8</c:f>
              <c:numCache>
                <c:formatCode>General</c:formatCode>
                <c:ptCount val="7"/>
                <c:pt idx="3">
                  <c:v>0.98328416912487704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5-8E3B-4211-BFC5-B169A95A8D52}"/>
            </c:ext>
          </c:extLst>
        </c:ser>
        <c:ser>
          <c:idx val="12"/>
          <c:order val="12"/>
          <c:tx>
            <c:strRef>
              <c:f>Blad1!$N$1</c:f>
              <c:strCache>
                <c:ptCount val="1"/>
                <c:pt idx="0">
                  <c:v>Ungern</c:v>
                </c:pt>
              </c:strCache>
            </c:strRef>
          </c:tx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Blad1!N2:$N$8</c:f>
              <c:numCache>
                <c:formatCode>General</c:formatCode>
                <c:ptCount val="7"/>
                <c:pt idx="3">
                  <c:v>0.68829891838741397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6-8E3B-4211-BFC5-B169A95A8D52}"/>
            </c:ext>
          </c:extLst>
        </c:ser>
        <c:ser>
          <c:idx val="13"/>
          <c:order val="13"/>
          <c:tx>
            <c:strRef>
              <c:f>Blad1!$O$1</c:f>
              <c:strCache>
                <c:ptCount val="1"/>
                <c:pt idx="0">
                  <c:v>Turkiet</c:v>
                </c:pt>
              </c:strCache>
            </c:strRef>
          </c:tx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Blad1!O2:$O$8</c:f>
              <c:numCache>
                <c:formatCode>General</c:formatCode>
                <c:ptCount val="7"/>
                <c:pt idx="3">
                  <c:v>9.8328416912487698E-2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7-8E3B-4211-BFC5-B169A95A8D52}"/>
            </c:ext>
          </c:extLst>
        </c:ser>
        <c:ser>
          <c:idx val="14"/>
          <c:order val="14"/>
          <c:tx>
            <c:strRef>
              <c:f>Blad1!$P$1</c:f>
              <c:strCache>
                <c:ptCount val="1"/>
                <c:pt idx="0">
                  <c:v>Ryssland</c:v>
                </c:pt>
              </c:strCache>
            </c:strRef>
          </c:tx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Blad1!P2:$P$8</c:f>
              <c:numCache>
                <c:formatCode>General</c:formatCode>
                <c:ptCount val="7"/>
                <c:pt idx="3">
                  <c:v>5.0147492625368697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8-8E3B-4211-BFC5-B169A95A8D52}"/>
            </c:ext>
          </c:extLst>
        </c:ser>
        <c:ser>
          <c:idx val="15"/>
          <c:order val="15"/>
          <c:tx>
            <c:strRef>
              <c:f>Blad1!$Q$1</c:f>
              <c:strCache>
                <c:ptCount val="1"/>
                <c:pt idx="0">
                  <c:v>Stannat kvar i mitt hemland</c:v>
                </c:pt>
              </c:strCache>
            </c:strRef>
          </c:tx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Blad1!Q2:$Q$8</c:f>
              <c:numCache>
                <c:formatCode>General</c:formatCode>
                <c:ptCount val="7"/>
                <c:pt idx="3">
                  <c:v>0.29498525073746301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9-8E3B-4211-BFC5-B169A95A8D52}"/>
            </c:ext>
          </c:extLst>
        </c:ser>
        <c:ser>
          <c:idx val="16"/>
          <c:order val="16"/>
          <c:tx>
            <c:strRef>
              <c:f>Blad1!$R$1</c:f>
              <c:strCache>
                <c:ptCount val="1"/>
                <c:pt idx="0">
                  <c:v>Inget annat land</c:v>
                </c:pt>
              </c:strCache>
            </c:strRef>
          </c:tx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Blad1!R2:$R$8</c:f>
              <c:numCache>
                <c:formatCode>General</c:formatCode>
                <c:ptCount val="7"/>
                <c:pt idx="3">
                  <c:v>7.2763028515240897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A-8E3B-4211-BFC5-B169A95A8D52}"/>
            </c:ext>
          </c:extLst>
        </c:ser>
        <c:ser>
          <c:idx val="17"/>
          <c:order val="17"/>
          <c:tx>
            <c:strRef>
              <c:f>Blad1!$S$1</c:f>
              <c:strCache>
                <c:ptCount val="1"/>
                <c:pt idx="0">
                  <c:v>Annat land, nämligen</c:v>
                </c:pt>
              </c:strCache>
            </c:strRef>
          </c:tx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Blad1!S2:$S$8</c:f>
              <c:numCache>
                <c:formatCode>General</c:formatCode>
                <c:ptCount val="7"/>
                <c:pt idx="3">
                  <c:v>18.0924287118977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B-8E3B-4211-BFC5-B169A95A8D52}"/>
            </c:ext>
          </c:extLst>
        </c:ser>
        <c:ser>
          <c:idx val="18"/>
          <c:order val="18"/>
          <c:tx>
            <c:strRef>
              <c:f>Blad1!$T$1</c:f>
              <c:strCache>
                <c:ptCount val="1"/>
                <c:pt idx="0">
                  <c:v>Annan anledning</c:v>
                </c:pt>
              </c:strCache>
            </c:strRef>
          </c:tx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Blad1!T2:$T$8</c:f>
              <c:numCache>
                <c:formatCode>General</c:formatCode>
                <c:ptCount val="7"/>
                <c:pt idx="3">
                  <c:v>6.4896755162241897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C-8E3B-4211-BFC5-B169A95A8D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Idrottsförening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Idrott, vill bli medlem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20-4E07-872A-BECD7AD17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195613185836494E-2"/>
          <c:y val="0.52898241519929301"/>
          <c:w val="0.94960877362832696"/>
          <c:h val="1.9841863501778804E-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Idrottsförening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C9E-419A-A873-3D768065D59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Religiös förening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C9E-419A-A873-3D768065D59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Humanitär förening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FC9E-419A-A873-3D768065D59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Invandrarförening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FC9E-419A-A873-3D768065D593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Politisk förening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FC9E-419A-A873-3D768065D5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0"/>
          <c:w val="1"/>
          <c:h val="0.94412218765285727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916962395087447"/>
          <c:y val="6.6153784703043991E-2"/>
          <c:w val="0.71079273432812495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4.2412818096135698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20.923656927427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68.049010367577793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6987-4128-827D-732AE506B1F8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Blad1!E2:$E$8</c:f>
              <c:numCache>
                <c:formatCode>General</c:formatCode>
                <c:ptCount val="7"/>
                <c:pt idx="3">
                  <c:v>6.7860508953817096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5BBA-48AB-A3AB-B206ECF821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Nej, men skulle vilja bli medlem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20-4E07-872A-BECD7AD17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314981684476898E-2"/>
          <c:y val="0.19599142230854932"/>
          <c:w val="0.96737003663104626"/>
          <c:h val="0.2828852021719393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BC2B-4639-9443-A151B4BBB02D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Nej, men skulle vilja bli medlem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BC2B-4639-9443-A151B4BBB02D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BC2B-4639-9443-A151B4BBB02D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Vet ej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BC2B-4639-9443-A151B4BBB0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24917426572655624"/>
          <c:y val="4.0285771328455997E-2"/>
          <c:w val="0.72688393659836958"/>
          <c:h val="0.12154522580576198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939547427687766"/>
          <c:y val="6.6153784703043991E-2"/>
          <c:w val="0.65056688400212181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34.6354166666667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65.3645833333333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32720612537053E-3"/>
          <c:y val="0.7005387959082745"/>
          <c:w val="0.96737003663104626"/>
          <c:h val="0.2478516979353335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98FD-4D8E-9AF0-A40D8B4CDD7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98FD-4D8E-9AF0-A40D8B4CDD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27735468863610724"/>
          <c:y val="4.0285771328455997E-2"/>
          <c:w val="0.69870351368881856"/>
          <c:h val="0.12154522580576198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1886954701444"/>
          <c:y val="9.5233321944059923E-2"/>
          <c:w val="0.75811304529855605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Jag har inte pengar till det innan jag fått jobb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36.71875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Jag vet inte vad jag får som medlem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35.9375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Jag har ingen erfarenhet av fackförbund från mitt hemland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30.37109375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4C7E-4B2F-9791-6E325FF969B8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Jag vet inte hur jag gör eller vilket förbund som passar mig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Blad1!E2:$E$8</c:f>
              <c:numCache>
                <c:formatCode>General</c:formatCode>
                <c:ptCount val="7"/>
                <c:pt idx="3">
                  <c:v>35.15625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1-4C7E-4B2F-9791-6E325FF969B8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Jag är inte intresserad av aktivism och facklig kamp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Blad1!F2:$F$8</c:f>
              <c:numCache>
                <c:formatCode>General</c:formatCode>
                <c:ptCount val="7"/>
                <c:pt idx="3">
                  <c:v>19.7265625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2-4C7E-4B2F-9791-6E325FF969B8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Jag har inte de åsikter som fackförbund brukar ha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Blad1!G2:$G$8</c:f>
              <c:numCache>
                <c:formatCode>General</c:formatCode>
                <c:ptCount val="7"/>
                <c:pt idx="3">
                  <c:v>12.79296875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3-4C7E-4B2F-9791-6E325FF969B8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Annan anledning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Blad1!H2:$H$8</c:f>
              <c:numCache>
                <c:formatCode>General</c:formatCode>
                <c:ptCount val="7"/>
                <c:pt idx="3">
                  <c:v>3.61328125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4-4C7E-4B2F-9791-6E325FF969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Jag har inte pengar innan jag fått jobb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7A24-4188-AB7E-E88BF39CCA4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Jag vet inte vad jag får som medlem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7A24-4188-AB7E-E88BF39CCA4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Jag har ingen erfarenhet från fackförbund från mitt hemland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7A24-4188-AB7E-E88BF39CCA4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Jag vet inte hur jag gör eller vilket förbund som passar mig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7A24-4188-AB7E-E88BF39CCA47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Jag är inte intresserad av aktivism och facklig kamp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7A24-4188-AB7E-E88BF39CCA47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Jag har inte de åsikter som fackförbund brukar ha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7A24-4188-AB7E-E88BF39CCA47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Annan anledning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Blad1!$H$2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7A24-4188-AB7E-E88BF39CCA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800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sv-SE"/>
          </a:p>
        </c:txPr>
      </c:legendEntry>
      <c:legendEntry>
        <c:idx val="2"/>
        <c:txPr>
          <a:bodyPr/>
          <a:lstStyle/>
          <a:p>
            <a:pPr>
              <a:defRPr sz="1800"/>
            </a:pPr>
            <a:endParaRPr lang="sv-SE"/>
          </a:p>
        </c:txPr>
      </c:legendEntry>
      <c:legendEntry>
        <c:idx val="3"/>
        <c:txPr>
          <a:bodyPr/>
          <a:lstStyle/>
          <a:p>
            <a:pPr>
              <a:defRPr sz="1800"/>
            </a:pPr>
            <a:endParaRPr lang="sv-SE"/>
          </a:p>
        </c:txPr>
      </c:legendEntry>
      <c:legendEntry>
        <c:idx val="4"/>
        <c:txPr>
          <a:bodyPr/>
          <a:lstStyle/>
          <a:p>
            <a:pPr>
              <a:defRPr sz="1800"/>
            </a:pPr>
            <a:endParaRPr lang="sv-SE"/>
          </a:p>
        </c:txPr>
      </c:legendEntry>
      <c:legendEntry>
        <c:idx val="5"/>
        <c:txPr>
          <a:bodyPr/>
          <a:lstStyle/>
          <a:p>
            <a:pPr>
              <a:defRPr sz="1800"/>
            </a:pPr>
            <a:endParaRPr lang="sv-SE"/>
          </a:p>
        </c:txPr>
      </c:legendEntry>
      <c:legendEntry>
        <c:idx val="6"/>
        <c:txPr>
          <a:bodyPr/>
          <a:lstStyle/>
          <a:p>
            <a:pPr>
              <a:defRPr sz="1800"/>
            </a:pPr>
            <a:endParaRPr lang="sv-SE"/>
          </a:p>
        </c:txPr>
      </c:legendEntry>
      <c:layout>
        <c:manualLayout>
          <c:xMode val="edge"/>
          <c:yMode val="edge"/>
          <c:x val="1.6701115485564303E-2"/>
          <c:y val="0"/>
          <c:w val="0.98190999562554682"/>
          <c:h val="1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90613190387078"/>
          <c:y val="9.8754966960871576E-2"/>
          <c:w val="0.78965991927884327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64.557988645579897</c:v>
                </c:pt>
                <c:pt idx="1">
                  <c:v>61</c:v>
                </c:pt>
                <c:pt idx="2">
                  <c:v>48</c:v>
                </c:pt>
                <c:pt idx="3">
                  <c:v>69</c:v>
                </c:pt>
                <c:pt idx="4">
                  <c:v>100</c:v>
                </c:pt>
                <c:pt idx="5">
                  <c:v>50</c:v>
                </c:pt>
                <c:pt idx="6">
                  <c:v>80</c:v>
                </c:pt>
                <c:pt idx="7">
                  <c:v>87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35.442011354420103</c:v>
                </c:pt>
                <c:pt idx="1">
                  <c:v>39</c:v>
                </c:pt>
                <c:pt idx="2">
                  <c:v>52</c:v>
                </c:pt>
                <c:pt idx="3">
                  <c:v>31</c:v>
                </c:pt>
                <c:pt idx="4">
                  <c:v>0</c:v>
                </c:pt>
                <c:pt idx="5">
                  <c:v>50</c:v>
                </c:pt>
                <c:pt idx="6">
                  <c:v>20</c:v>
                </c:pt>
                <c:pt idx="7">
                  <c:v>13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Tyskland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1A-4EF0-ABFC-F9D44F8C0896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Blad1!$A$1:$A$2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Blad1!$B$1:$B$2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Australien</c:v>
                </c:pt>
              </c:strCache>
            </c:strRef>
          </c:tx>
          <c:invertIfNegative val="0"/>
          <c:cat>
            <c:strRef>
              <c:f>Blad1!$A$1:$A$2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Blad1!$C$1:$C$2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Frankrike</c:v>
                </c:pt>
              </c:strCache>
            </c:strRef>
          </c:tx>
          <c:invertIfNegative val="0"/>
          <c:cat>
            <c:strRef>
              <c:f>Blad1!$A$1:$A$2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Blad1!$D$1:$D$2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4F-4BE2-95A0-500AE2A92F3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Nederländerna</c:v>
                </c:pt>
              </c:strCache>
            </c:strRef>
          </c:tx>
          <c:invertIfNegative val="0"/>
          <c:cat>
            <c:strRef>
              <c:f>Blad1!$A$1:$A$2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Blad1!$E$1:$E$2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4F-4BE2-95A0-500AE2A92F30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Kanada</c:v>
                </c:pt>
              </c:strCache>
            </c:strRef>
          </c:tx>
          <c:invertIfNegative val="0"/>
          <c:cat>
            <c:strRef>
              <c:f>Blad1!$A$1:$A$2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Blad1!$F$1:$F$2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4F-4BE2-95A0-500AE2A92F30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Storbritannien</c:v>
                </c:pt>
              </c:strCache>
            </c:strRef>
          </c:tx>
          <c:invertIfNegative val="0"/>
          <c:cat>
            <c:strRef>
              <c:f>Blad1!$A$1:$A$2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Blad1!$G$1:$G$2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4F-4BE2-95A0-500AE2A92F30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Spanien</c:v>
                </c:pt>
              </c:strCache>
            </c:strRef>
          </c:tx>
          <c:invertIfNegative val="0"/>
          <c:cat>
            <c:strRef>
              <c:f>Blad1!$A$1:$A$2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Blad1!$H$1:$H$2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4F-4BE2-95A0-500AE2A92F30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USA</c:v>
                </c:pt>
              </c:strCache>
            </c:strRef>
          </c:tx>
          <c:invertIfNegative val="0"/>
          <c:cat>
            <c:strRef>
              <c:f>Blad1!$A$1:$A$2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Blad1!$I$1:$I$2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C4F-4BE2-95A0-500AE2A92F30}"/>
            </c:ext>
          </c:extLst>
        </c:ser>
        <c:ser>
          <c:idx val="8"/>
          <c:order val="8"/>
          <c:tx>
            <c:strRef>
              <c:f>Blad1!$J$1</c:f>
              <c:strCache>
                <c:ptCount val="1"/>
                <c:pt idx="0">
                  <c:v>Norge</c:v>
                </c:pt>
              </c:strCache>
            </c:strRef>
          </c:tx>
          <c:invertIfNegative val="0"/>
          <c:cat>
            <c:strRef>
              <c:f>Blad1!$A$1:$A$2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Blad1!$J$1:$J$2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C4F-4BE2-95A0-500AE2A92F30}"/>
            </c:ext>
          </c:extLst>
        </c:ser>
        <c:ser>
          <c:idx val="9"/>
          <c:order val="9"/>
          <c:tx>
            <c:strRef>
              <c:f>Blad1!$K$1</c:f>
              <c:strCache>
                <c:ptCount val="1"/>
                <c:pt idx="0">
                  <c:v>Danmark</c:v>
                </c:pt>
              </c:strCache>
            </c:strRef>
          </c:tx>
          <c:invertIfNegative val="0"/>
          <c:cat>
            <c:strRef>
              <c:f>Blad1!$A$1:$A$2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Blad1!$K$1:$K$2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C4F-4BE2-95A0-500AE2A92F30}"/>
            </c:ext>
          </c:extLst>
        </c:ser>
        <c:ser>
          <c:idx val="10"/>
          <c:order val="10"/>
          <c:tx>
            <c:strRef>
              <c:f>Blad1!$L$1</c:f>
              <c:strCache>
                <c:ptCount val="1"/>
                <c:pt idx="0">
                  <c:v>Italien</c:v>
                </c:pt>
              </c:strCache>
            </c:strRef>
          </c:tx>
          <c:invertIfNegative val="0"/>
          <c:cat>
            <c:strRef>
              <c:f>Blad1!$A$1:$A$2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Blad1!$L$1:$L$2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C4F-4BE2-95A0-500AE2A92F30}"/>
            </c:ext>
          </c:extLst>
        </c:ser>
        <c:ser>
          <c:idx val="11"/>
          <c:order val="11"/>
          <c:tx>
            <c:strRef>
              <c:f>Blad1!$M$1</c:f>
              <c:strCache>
                <c:ptCount val="1"/>
                <c:pt idx="0">
                  <c:v>Grekland</c:v>
                </c:pt>
              </c:strCache>
            </c:strRef>
          </c:tx>
          <c:invertIfNegative val="0"/>
          <c:cat>
            <c:strRef>
              <c:f>Blad1!$A$1:$A$2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Blad1!$M$1:$M$2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C4F-4BE2-95A0-500AE2A92F30}"/>
            </c:ext>
          </c:extLst>
        </c:ser>
        <c:ser>
          <c:idx val="12"/>
          <c:order val="12"/>
          <c:tx>
            <c:strRef>
              <c:f>Blad1!$N$1</c:f>
              <c:strCache>
                <c:ptCount val="1"/>
                <c:pt idx="0">
                  <c:v>Ungern</c:v>
                </c:pt>
              </c:strCache>
            </c:strRef>
          </c:tx>
          <c:invertIfNegative val="0"/>
          <c:cat>
            <c:strRef>
              <c:f>Blad1!$A$1:$A$2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Blad1!$N$1:$N$2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C4F-4BE2-95A0-500AE2A92F30}"/>
            </c:ext>
          </c:extLst>
        </c:ser>
        <c:ser>
          <c:idx val="13"/>
          <c:order val="13"/>
          <c:tx>
            <c:strRef>
              <c:f>Blad1!$O$1</c:f>
              <c:strCache>
                <c:ptCount val="1"/>
                <c:pt idx="0">
                  <c:v>Turkiet</c:v>
                </c:pt>
              </c:strCache>
            </c:strRef>
          </c:tx>
          <c:invertIfNegative val="0"/>
          <c:cat>
            <c:strRef>
              <c:f>Blad1!$A$1:$A$2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Blad1!$O$1:$O$2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C4F-4BE2-95A0-500AE2A92F30}"/>
            </c:ext>
          </c:extLst>
        </c:ser>
        <c:ser>
          <c:idx val="14"/>
          <c:order val="14"/>
          <c:tx>
            <c:strRef>
              <c:f>Blad1!$P$1</c:f>
              <c:strCache>
                <c:ptCount val="1"/>
                <c:pt idx="0">
                  <c:v>Ryssland</c:v>
                </c:pt>
              </c:strCache>
            </c:strRef>
          </c:tx>
          <c:invertIfNegative val="0"/>
          <c:cat>
            <c:strRef>
              <c:f>Blad1!$A$1:$A$2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Blad1!$P$1:$P$2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C4F-4BE2-95A0-500AE2A92F30}"/>
            </c:ext>
          </c:extLst>
        </c:ser>
        <c:ser>
          <c:idx val="15"/>
          <c:order val="15"/>
          <c:tx>
            <c:strRef>
              <c:f>Blad1!$Q$1</c:f>
              <c:strCache>
                <c:ptCount val="1"/>
                <c:pt idx="0">
                  <c:v>Stannat kvar i mitt hemland</c:v>
                </c:pt>
              </c:strCache>
            </c:strRef>
          </c:tx>
          <c:invertIfNegative val="0"/>
          <c:cat>
            <c:strRef>
              <c:f>Blad1!$A$1:$A$2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Blad1!$Q$1:$Q$2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C4F-4BE2-95A0-500AE2A92F30}"/>
            </c:ext>
          </c:extLst>
        </c:ser>
        <c:ser>
          <c:idx val="16"/>
          <c:order val="16"/>
          <c:tx>
            <c:strRef>
              <c:f>Blad1!$R$1</c:f>
              <c:strCache>
                <c:ptCount val="1"/>
                <c:pt idx="0">
                  <c:v>Inget annat land</c:v>
                </c:pt>
              </c:strCache>
            </c:strRef>
          </c:tx>
          <c:invertIfNegative val="0"/>
          <c:cat>
            <c:strRef>
              <c:f>Blad1!$A$1:$A$2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Blad1!$R$1:$R$2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C4F-4BE2-95A0-500AE2A92F30}"/>
            </c:ext>
          </c:extLst>
        </c:ser>
        <c:ser>
          <c:idx val="17"/>
          <c:order val="17"/>
          <c:tx>
            <c:strRef>
              <c:f>Blad1!$S$1</c:f>
              <c:strCache>
                <c:ptCount val="1"/>
                <c:pt idx="0">
                  <c:v>Annat land, nämligen</c:v>
                </c:pt>
              </c:strCache>
            </c:strRef>
          </c:tx>
          <c:invertIfNegative val="0"/>
          <c:cat>
            <c:strRef>
              <c:f>Blad1!$A$1:$A$2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Blad1!$S$1:$S$2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C4F-4BE2-95A0-500AE2A92F30}"/>
            </c:ext>
          </c:extLst>
        </c:ser>
        <c:ser>
          <c:idx val="18"/>
          <c:order val="18"/>
          <c:tx>
            <c:strRef>
              <c:f>Blad1!$T$1</c:f>
              <c:strCache>
                <c:ptCount val="1"/>
                <c:pt idx="0">
                  <c:v>Annan anledning</c:v>
                </c:pt>
              </c:strCache>
            </c:strRef>
          </c:tx>
          <c:invertIfNegative val="0"/>
          <c:cat>
            <c:strRef>
              <c:f>Blad1!$A$1:$A$2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Blad1!$T$1:$T$2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C4F-4BE2-95A0-500AE2A92F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0"/>
          <c:w val="0.99821985798773194"/>
          <c:h val="0.9804802902281412"/>
        </c:manualLayout>
      </c:layout>
      <c:overlay val="0"/>
      <c:txPr>
        <a:bodyPr/>
        <a:lstStyle/>
        <a:p>
          <a:pPr>
            <a:defRPr sz="16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Ja, jag kan tänka mig att vara med i forskarnas frågeundersökningar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Nej, jag vill inte vara med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20-4E07-872A-BECD7AD17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Ja, jag kan tänka mig att vara med i forskarnas frågeundersökningar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2493-4C33-9E5C-12695AFBFB51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Nej, jag vill inte vara med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2493-4C33-9E5C-12695AFBFB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800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sv-SE"/>
          </a:p>
        </c:txPr>
      </c:legendEntry>
      <c:layout>
        <c:manualLayout>
          <c:xMode val="edge"/>
          <c:yMode val="edge"/>
          <c:x val="0"/>
          <c:y val="0"/>
          <c:w val="1"/>
          <c:h val="1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Man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Kvinna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2.5374701422681587E-2"/>
          <c:w val="0.99821985798773194"/>
          <c:h val="0.56244942083689109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Ett tryggt och stabilt land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57.3420074349442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Ett jämställt land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38.0111524163569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Ett land med bra studiemöjligheter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27.881040892193301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F60B-4C6F-81B3-864A8269C734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Ett land med hög levnadsstandard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Blad1!E2:$E$8</c:f>
              <c:numCache>
                <c:formatCode>General</c:formatCode>
                <c:ptCount val="7"/>
                <c:pt idx="3">
                  <c:v>20.631970260223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4-F60B-4C6F-81B3-864A8269C734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Ett land med bra arbetsmöjligheter</c:v>
                </c:pt>
              </c:strCache>
            </c:strRef>
          </c:tx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Blad1!F2:$F$8</c:f>
              <c:numCache>
                <c:formatCode>General</c:formatCode>
                <c:ptCount val="7"/>
                <c:pt idx="3">
                  <c:v>20.631970260223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5-F60B-4C6F-81B3-864A8269C734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Religionsfrihet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Blad1!G2:$G$8</c:f>
              <c:numCache>
                <c:formatCode>General</c:formatCode>
                <c:ptCount val="7"/>
                <c:pt idx="3">
                  <c:v>22.862453531598501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6-F60B-4C6F-81B3-864A8269C734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Ett demokratiskt land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Blad1!H2:$H$8</c:f>
              <c:numCache>
                <c:formatCode>General</c:formatCode>
                <c:ptCount val="7"/>
                <c:pt idx="3">
                  <c:v>41.635687732341999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4051-4D11-B7E4-D2AB8E918ECA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Ett fint och rent land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Blad1!I2:$I$8</c:f>
              <c:numCache>
                <c:formatCode>General</c:formatCode>
                <c:ptCount val="7"/>
                <c:pt idx="3">
                  <c:v>39.498141263940497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2-4051-4D11-B7E4-D2AB8E918ECA}"/>
            </c:ext>
          </c:extLst>
        </c:ser>
        <c:ser>
          <c:idx val="8"/>
          <c:order val="8"/>
          <c:tx>
            <c:strRef>
              <c:f>Blad1!$J$1</c:f>
              <c:strCache>
                <c:ptCount val="1"/>
                <c:pt idx="0">
                  <c:v>Hade ingen bild av Sverige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Blad1!J2:$J$8</c:f>
              <c:numCache>
                <c:formatCode>General</c:formatCode>
                <c:ptCount val="7"/>
                <c:pt idx="3">
                  <c:v>7.7137546468401501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3-4051-4D11-B7E4-D2AB8E918E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95430736385015691"/>
          <c:y val="0.37415151101980615"/>
          <c:w val="2.9790425198466888E-2"/>
          <c:h val="0.5991711895860378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Ett tryggt och stabilt land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Ett jämställt land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Ett land med bra studiemöjligheter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2DBE-4D4A-8579-939FD1D48BA9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Ett land med hög levnadsstandard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2DBE-4D4A-8579-939FD1D48BA9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Ett land med bra arbetsmöjligheter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2DBE-4D4A-8579-939FD1D48BA9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Religionsfrihet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2DBE-4D4A-8579-939FD1D48BA9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Ett demokratiskt land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Blad1!$H$2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2DBE-4D4A-8579-939FD1D48BA9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Ett fint och rent land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Blad1!$I$2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2DBE-4D4A-8579-939FD1D48BA9}"/>
            </c:ext>
          </c:extLst>
        </c:ser>
        <c:ser>
          <c:idx val="8"/>
          <c:order val="8"/>
          <c:tx>
            <c:strRef>
              <c:f>Blad1!$J$1</c:f>
              <c:strCache>
                <c:ptCount val="1"/>
                <c:pt idx="0">
                  <c:v>Hade ingen bild av Sverige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Blad1!$J$2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2DBE-4D4A-8579-939FD1D48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1.6896001635104494E-3"/>
          <c:y val="1.655581085144071E-2"/>
          <c:w val="0.99045062624443769"/>
          <c:h val="0.91515439256749231"/>
        </c:manualLayout>
      </c:layout>
      <c:overlay val="0"/>
      <c:txPr>
        <a:bodyPr/>
        <a:lstStyle/>
        <a:p>
          <a:pPr>
            <a:defRPr sz="16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16960727131331"/>
          <c:y val="0.14871973102740788"/>
          <c:w val="0.75357113346942739"/>
          <c:h val="0.8400561383290141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Familj (man, partner, osv)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41.914498141263898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Vänner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38.940520446096698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Organisation i mitt hemland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3.0669144981412599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F60B-4C6F-81B3-864A8269C734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Aktivt sökt information på internet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Blad1!E2:$E$8</c:f>
              <c:numCache>
                <c:formatCode>General</c:formatCode>
                <c:ptCount val="7"/>
                <c:pt idx="3">
                  <c:v>23.3271375464684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4-F60B-4C6F-81B3-864A8269C734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Sociala medier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Blad1!F2:$F$8</c:f>
              <c:numCache>
                <c:formatCode>General</c:formatCode>
                <c:ptCount val="7"/>
                <c:pt idx="3">
                  <c:v>18.773234200743499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5-F60B-4C6F-81B3-864A8269C734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Nyheter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Blad1!G2:$G$8</c:f>
              <c:numCache>
                <c:formatCode>General</c:formatCode>
                <c:ptCount val="7"/>
                <c:pt idx="3">
                  <c:v>16.3568773234201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6-F60B-4C6F-81B3-864A8269C734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Annat sätt, nämligen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Blad1!H2:$H$8</c:f>
              <c:numCache>
                <c:formatCode>General</c:formatCode>
                <c:ptCount val="7"/>
                <c:pt idx="3">
                  <c:v>3.90334572490706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4051-4D11-B7E4-D2AB8E918E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91652702300208311"/>
          <c:y val="0.20460125170296745"/>
          <c:w val="6.6150301305437836E-2"/>
          <c:h val="0.6975459757434394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Familj (man, partner, osv)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Vänner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Organisation i mitt hemland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E2EF-423A-9E5A-29D7EE4B0AB9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Aktivt sökt information på nätet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E2EF-423A-9E5A-29D7EE4B0AB9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Sociala medier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E2EF-423A-9E5A-29D7EE4B0AB9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Nyheter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E2EF-423A-9E5A-29D7EE4B0AB9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Annat sätt, nämligen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Blad1!$H$2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E2EF-423A-9E5A-29D7EE4B0AB9}"/>
            </c:ext>
          </c:extLst>
        </c:ser>
        <c:ser>
          <c:idx val="7"/>
          <c:order val="7"/>
          <c:tx>
            <c:strRef>
              <c:f>Blad1!#REF!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2EF-423A-9E5A-29D7EE4B0AB9}"/>
            </c:ext>
          </c:extLst>
        </c:ser>
        <c:ser>
          <c:idx val="8"/>
          <c:order val="8"/>
          <c:tx>
            <c:strRef>
              <c:f>Blad1!#REF!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2EF-423A-9E5A-29D7EE4B0A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902149305814836E-2"/>
          <c:y val="0.54952379883196989"/>
          <c:w val="0.9681957013883703"/>
          <c:h val="0.4224702639895369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Familj (man, partner, osv)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39EB-4F2B-9991-86DE2AA191F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Vänner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39EB-4F2B-9991-86DE2AA191F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Organisation i mitt hemland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39EB-4F2B-9991-86DE2AA191F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Aktivt sökt information på nätet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39EB-4F2B-9991-86DE2AA191F3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Sociala medier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39EB-4F2B-9991-86DE2AA191F3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Nyheter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39EB-4F2B-9991-86DE2AA191F3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Annat sätt, nämligen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Blad1!$H$2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39EB-4F2B-9991-86DE2AA191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600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sv-SE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sv-SE"/>
          </a:p>
        </c:txPr>
      </c:legendEntry>
      <c:legendEntry>
        <c:idx val="3"/>
        <c:txPr>
          <a:bodyPr/>
          <a:lstStyle/>
          <a:p>
            <a:pPr>
              <a:defRPr sz="1600"/>
            </a:pPr>
            <a:endParaRPr lang="sv-SE"/>
          </a:p>
        </c:txPr>
      </c:legendEntry>
      <c:legendEntry>
        <c:idx val="4"/>
        <c:txPr>
          <a:bodyPr/>
          <a:lstStyle/>
          <a:p>
            <a:pPr>
              <a:defRPr sz="1600"/>
            </a:pPr>
            <a:endParaRPr lang="sv-SE"/>
          </a:p>
        </c:txPr>
      </c:legendEntry>
      <c:legendEntry>
        <c:idx val="5"/>
        <c:txPr>
          <a:bodyPr/>
          <a:lstStyle/>
          <a:p>
            <a:pPr>
              <a:defRPr sz="1600"/>
            </a:pPr>
            <a:endParaRPr lang="sv-SE"/>
          </a:p>
        </c:txPr>
      </c:legendEntry>
      <c:legendEntry>
        <c:idx val="6"/>
        <c:txPr>
          <a:bodyPr/>
          <a:lstStyle/>
          <a:p>
            <a:pPr>
              <a:defRPr sz="1600"/>
            </a:pPr>
            <a:endParaRPr lang="sv-SE"/>
          </a:p>
        </c:txPr>
      </c:legendEntry>
      <c:layout>
        <c:manualLayout>
          <c:xMode val="edge"/>
          <c:yMode val="edge"/>
          <c:x val="0.10726472104192433"/>
          <c:y val="0.17126340063926754"/>
          <c:w val="0.88636383298030652"/>
          <c:h val="0.518580400963783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18967373151353"/>
          <c:y val="3.129636628353074E-2"/>
          <c:w val="0.74636849797484228"/>
          <c:h val="0.937407267432938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10.2230483271375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31.877323420074401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29.182156133829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F60B-4C6F-81B3-864A8269C734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Blad1!E2:$E$8</c:f>
              <c:numCache>
                <c:formatCode>General</c:formatCode>
                <c:ptCount val="7"/>
                <c:pt idx="3">
                  <c:v>16.82156133829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4-F60B-4C6F-81B3-864A8269C734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Blad1!F2:$F$8</c:f>
              <c:numCache>
                <c:formatCode>General</c:formatCode>
                <c:ptCount val="7"/>
                <c:pt idx="3">
                  <c:v>11.8959107806691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5-F60B-4C6F-81B3-864A8269C7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Ingen kunskap alls 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Lite kunskap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Varken mycket eller lite 3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8E36-47FA-AD96-8B63A5B20BC9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En del kunskap 4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8E36-47FA-AD96-8B63A5B20BC9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Mycket kunskap 5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8E36-47FA-AD96-8B63A5B20B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0"/>
          <c:w val="1"/>
          <c:h val="0.4615242604294052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75863570270606"/>
          <c:y val="1.1380496830374814E-2"/>
          <c:w val="0.78924136429729386"/>
          <c:h val="0.937407267432938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5.2044609665427499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8.2713754646840094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11.8959107806691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F60B-4C6F-81B3-864A8269C734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Blad1!E2:$E$8</c:f>
              <c:numCache>
                <c:formatCode>General</c:formatCode>
                <c:ptCount val="7"/>
                <c:pt idx="3">
                  <c:v>32.249070631970298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4-F60B-4C6F-81B3-864A8269C734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Blad1!F2:$F$8</c:f>
              <c:numCache>
                <c:formatCode>General</c:formatCode>
                <c:ptCount val="7"/>
                <c:pt idx="3">
                  <c:v>42.379182156133801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5-F60B-4C6F-81B3-864A8269C7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Väldigt otrygg 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Ganska otrygg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Varken trygg eller otrygg 3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54B6-4396-88FF-4F9F2D260A6B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Ganska trygg 4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54B6-4396-88FF-4F9F2D260A6B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Väldigt trygg 5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54B6-4396-88FF-4F9F2D260A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2.5375384444120744E-2"/>
          <c:w val="0.85475470045811908"/>
          <c:h val="0.50837694412962564"/>
        </c:manualLayout>
      </c:layout>
      <c:overlay val="0"/>
      <c:txPr>
        <a:bodyPr/>
        <a:lstStyle/>
        <a:p>
          <a:pPr>
            <a:defRPr sz="14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40426928884039"/>
          <c:y val="3.3076879001130342E-2"/>
          <c:w val="0.75469358140534482"/>
          <c:h val="0.933846241997739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2.7881040892193298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8.2713754646840094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22.397769516728602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F60B-4C6F-81B3-864A8269C734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Blad1!E2:$E$8</c:f>
              <c:numCache>
                <c:formatCode>General</c:formatCode>
                <c:ptCount val="7"/>
                <c:pt idx="3">
                  <c:v>38.0111524163569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4-F60B-4C6F-81B3-864A8269C734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Blad1!F2:$F$8</c:f>
              <c:numCache>
                <c:formatCode>General</c:formatCode>
                <c:ptCount val="7"/>
                <c:pt idx="3">
                  <c:v>28.5315985130112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5-F60B-4C6F-81B3-864A8269C7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28673336477645"/>
          <c:y val="2.3961191945401372E-2"/>
          <c:w val="0.78319304684940583"/>
          <c:h val="0.9339914500736512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 (annan skala)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45</c:v>
                </c:pt>
                <c:pt idx="1">
                  <c:v>17</c:v>
                </c:pt>
                <c:pt idx="2">
                  <c:v>14</c:v>
                </c:pt>
                <c:pt idx="3">
                  <c:v>17</c:v>
                </c:pt>
                <c:pt idx="4">
                  <c:v>11</c:v>
                </c:pt>
                <c:pt idx="5">
                  <c:v>17</c:v>
                </c:pt>
                <c:pt idx="6">
                  <c:v>22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 (annan skala)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48</c:v>
                </c:pt>
                <c:pt idx="1">
                  <c:v>66</c:v>
                </c:pt>
                <c:pt idx="2">
                  <c:v>66</c:v>
                </c:pt>
                <c:pt idx="3">
                  <c:v>70</c:v>
                </c:pt>
                <c:pt idx="4">
                  <c:v>74</c:v>
                </c:pt>
                <c:pt idx="5">
                  <c:v>67</c:v>
                </c:pt>
                <c:pt idx="6">
                  <c:v>63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 (annan skala)</c:v>
                </c:pt>
              </c:strCache>
            </c:strRef>
          </c:cat>
          <c:val>
            <c:numRef>
              <c:f>Blad1!$D$2:$D$9</c:f>
              <c:numCache>
                <c:formatCode>General</c:formatCode>
                <c:ptCount val="8"/>
                <c:pt idx="0">
                  <c:v>7</c:v>
                </c:pt>
                <c:pt idx="1">
                  <c:v>17</c:v>
                </c:pt>
                <c:pt idx="2">
                  <c:v>20</c:v>
                </c:pt>
                <c:pt idx="3">
                  <c:v>13</c:v>
                </c:pt>
                <c:pt idx="4">
                  <c:v>16</c:v>
                </c:pt>
                <c:pt idx="5">
                  <c:v>17</c:v>
                </c:pt>
                <c:pt idx="6">
                  <c:v>15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2689-4141-94DC-61175EDF1AC1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 (annan skala)</c:v>
                </c:pt>
              </c:strCache>
            </c:strRef>
          </c:cat>
          <c:val>
            <c:numRef>
              <c:f>Blad1!$E$2:$E$9</c:f>
              <c:numCache>
                <c:formatCode>General</c:formatCode>
                <c:ptCount val="8"/>
                <c:pt idx="0">
                  <c:v>18.375499334221001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1-2689-4141-94DC-61175EDF1AC1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 (annan skala)</c:v>
                </c:pt>
              </c:strCache>
            </c:strRef>
          </c:cat>
          <c:val>
            <c:numRef>
              <c:f>Blad1!$F$2:$F$9</c:f>
              <c:numCache>
                <c:formatCode>General</c:formatCode>
                <c:ptCount val="8"/>
                <c:pt idx="0">
                  <c:v>5.9476253883710601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2-2689-4141-94DC-61175EDF1AC1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 (annan skala)</c:v>
                </c:pt>
              </c:strCache>
            </c:strRef>
          </c:cat>
          <c:val>
            <c:numRef>
              <c:f>Blad1!$G$2:$G$9</c:f>
              <c:numCache>
                <c:formatCode>General</c:formatCode>
                <c:ptCount val="8"/>
                <c:pt idx="0">
                  <c:v>1.19840213049268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3-2689-4141-94DC-61175EDF1A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sv-SE"/>
          </a:p>
        </c:txPr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Mycket sämre1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Sämre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Samma som innan/oförändrad 3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7B0C-47A9-BB86-716A3A3B28E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Bättre 4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7B0C-47A9-BB86-716A3A3B28EE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Mycket bättre 5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7B0C-47A9-BB86-716A3A3B28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3.47259267653052E-4"/>
          <c:y val="2.5374701422681587E-2"/>
          <c:w val="0.999652740732347"/>
          <c:h val="0.65740616469229718"/>
        </c:manualLayout>
      </c:layout>
      <c:overlay val="0"/>
      <c:txPr>
        <a:bodyPr/>
        <a:lstStyle/>
        <a:p>
          <a:pPr>
            <a:defRPr sz="16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Inte alls troligt 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801D-42EB-9EF6-765F31934C3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801D-42EB-9EF6-765F31934C36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801D-42EB-9EF6-765F31934C36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801D-42EB-9EF6-765F31934C36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Absolut troligt 7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Blad1!$H$2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801D-42EB-9EF6-765F31934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2.5374701422681587E-2"/>
          <c:w val="1"/>
          <c:h val="0.7275785135004202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55636714317716"/>
          <c:y val="3.3076886832770887E-2"/>
          <c:w val="0.70554148355100799"/>
          <c:h val="0.933846226334458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6.6854990583804099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BE96-4DDE-A3AF-161837DC8EFD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3.6723163841807902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1-BE96-4DDE-A3AF-161837DC8EFD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4.4256120527306999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2-BE96-4DDE-A3AF-161837DC8EFD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Blad1!E2:$E$8</c:f>
              <c:numCache>
                <c:formatCode>General</c:formatCode>
                <c:ptCount val="7"/>
                <c:pt idx="3">
                  <c:v>20.809792843691099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3-BE96-4DDE-A3AF-161837DC8EFD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Blad1!F2:$F$8</c:f>
              <c:numCache>
                <c:formatCode>General</c:formatCode>
                <c:ptCount val="7"/>
                <c:pt idx="3">
                  <c:v>15.9133709981168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4-BE96-4DDE-A3AF-161837DC8EFD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Blad1!G2:$G$8</c:f>
              <c:numCache>
                <c:formatCode>General</c:formatCode>
                <c:ptCount val="7"/>
                <c:pt idx="3">
                  <c:v>10.7344632768362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5-BE96-4DDE-A3AF-161837DC8EFD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Blad1!H2:$H$8</c:f>
              <c:numCache>
                <c:formatCode>General</c:formatCode>
                <c:ptCount val="7"/>
                <c:pt idx="3">
                  <c:v>37.758945386063999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6-BE96-4DDE-A3AF-161837DC8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615115943230081"/>
          <c:y val="3.2177581554161068E-2"/>
          <c:w val="0.74807540357755542"/>
          <c:h val="0.9356448368916778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51.848341232227497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48.151658767772503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Skaffa eget boende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Migrationsverkets boende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2.5374701422681587E-2"/>
          <c:w val="0.99821985798773194"/>
          <c:h val="0.5624494208368910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55636714317716"/>
          <c:y val="3.3076886832770887E-2"/>
          <c:w val="0.70554148355100799"/>
          <c:h val="0.933846226334458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22.7722772277228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6.7326732673267298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6.1386138613861396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F60B-4C6F-81B3-864A8269C734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Blad1!E2:$E$8</c:f>
              <c:numCache>
                <c:formatCode>General</c:formatCode>
                <c:ptCount val="7"/>
                <c:pt idx="3">
                  <c:v>26.138613861386101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4-F60B-4C6F-81B3-864A8269C734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Blad1!F2:$F$8</c:f>
              <c:numCache>
                <c:formatCode>General</c:formatCode>
                <c:ptCount val="7"/>
                <c:pt idx="3">
                  <c:v>10.099009900990101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5-F60B-4C6F-81B3-864A8269C734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Blad1!G2:$G$8</c:f>
              <c:numCache>
                <c:formatCode>General</c:formatCode>
                <c:ptCount val="7"/>
                <c:pt idx="3">
                  <c:v>5.9405940594059397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6DA8-4946-AAE2-6700BE66F4C9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Blad1!H2:$H$8</c:f>
              <c:numCache>
                <c:formatCode>General</c:formatCode>
                <c:ptCount val="7"/>
                <c:pt idx="3">
                  <c:v>22.178217821782201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2-6DA8-4946-AAE2-6700BE66F4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Inte alls 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71DA-42CF-A048-52103153A05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71DA-42CF-A048-52103153A057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71DA-42CF-A048-52103153A057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71DA-42CF-A048-52103153A057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Väldigt mycket 7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Blad1!$H$2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71DA-42CF-A048-52103153A0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2.5374701422681587E-2"/>
          <c:w val="1"/>
          <c:h val="0.8701680961335596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60577422180779"/>
          <c:y val="3.7750577251012142E-2"/>
          <c:w val="0.74220828833226182"/>
          <c:h val="0.937407267432938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Bostaden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2.0756302521008201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Maten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2.0714285714285601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Aktiviteter</c:v>
                </c:pt>
              </c:strCache>
            </c:strRef>
          </c:tx>
          <c:invertIfNegative val="0"/>
          <c:dLbls>
            <c:numFmt formatCode="#,##0.0_);[Red]\(#,##0.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1.8571428571428401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F60B-4C6F-81B3-864A8269C734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Bemötande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Blad1!E2:$E$8</c:f>
              <c:numCache>
                <c:formatCode>General</c:formatCode>
                <c:ptCount val="7"/>
                <c:pt idx="3">
                  <c:v>2.2899159663865398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4-F60B-4C6F-81B3-864A8269C734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Få svar på frågor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Blad1!F2:$F$8</c:f>
              <c:numCache>
                <c:formatCode>General</c:formatCode>
                <c:ptCount val="7"/>
                <c:pt idx="3">
                  <c:v>2.20168067226889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5-F60B-4C6F-81B3-864A8269C734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Möjlighet till privatliv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Blad1!G2:$G$8</c:f>
              <c:numCache>
                <c:formatCode>General</c:formatCode>
                <c:ptCount val="7"/>
                <c:pt idx="3">
                  <c:v>2.0294117647058698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6DA8-4946-AAE2-6700BE66F4C9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Din ekonomi/pengar</c:v>
                </c:pt>
              </c:strCache>
            </c:strRef>
          </c:tx>
          <c:invertIfNegative val="0"/>
          <c:dLbls>
            <c:numFmt formatCode="#,##0.0_);[Red]\(#,##0.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Blad1!H2:$H$8</c:f>
              <c:numCache>
                <c:formatCode>General</c:formatCode>
                <c:ptCount val="7"/>
                <c:pt idx="3">
                  <c:v>1.6386554621848599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2-6DA8-4946-AAE2-6700BE66F4C9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Hur väl känner du att du kunnat påverka din situation under tiden i boendet?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Blad1!I2:$I$8</c:f>
              <c:numCache>
                <c:formatCode>General</c:formatCode>
                <c:ptCount val="7"/>
                <c:pt idx="3">
                  <c:v>2.0777310924369599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2F3B-4B78-B98E-9C06F6E7C810}"/>
            </c:ext>
          </c:extLst>
        </c:ser>
        <c:ser>
          <c:idx val="8"/>
          <c:order val="8"/>
          <c:tx>
            <c:strRef>
              <c:f>Blad1!$J$1</c:f>
              <c:strCache>
                <c:ptCount val="1"/>
                <c:pt idx="0">
                  <c:v>Transporter (bil, buss)</c:v>
                </c:pt>
              </c:strCache>
            </c:strRef>
          </c:tx>
          <c:invertIfNegative val="0"/>
          <c:dLbls>
            <c:dLbl>
              <c:idx val="0"/>
              <c:numFmt formatCode="#,##0.0_);[Red]\(#,##0.0\)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  <c:ext xmlns:c16="http://schemas.microsoft.com/office/drawing/2014/chart" uri="{C3380CC4-5D6E-409C-BE32-E72D297353CC}">
                  <c16:uniqueId val="{00000000-E7F7-4DCF-B111-5CD604EC5B0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Blad1!J2:$J$8</c:f>
              <c:numCache>
                <c:formatCode>General</c:formatCode>
                <c:ptCount val="7"/>
                <c:pt idx="3">
                  <c:v>2.0987394957982999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1-2F3B-4B78-B98E-9C06F6E7C810}"/>
            </c:ext>
          </c:extLst>
        </c:ser>
        <c:ser>
          <c:idx val="9"/>
          <c:order val="9"/>
          <c:tx>
            <c:strRef>
              <c:f>Blad1!$K$1</c:f>
              <c:strCache>
                <c:ptCount val="1"/>
                <c:pt idx="0">
                  <c:v>Som helhet (Allt tillsammans hos Migrationsverket)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Blad1!K2:$K$8</c:f>
              <c:numCache>
                <c:formatCode>General</c:formatCode>
                <c:ptCount val="7"/>
                <c:pt idx="3">
                  <c:v>2.0924369747899001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2-2F3B-4B78-B98E-9C06F6E7C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732995324523144E-2"/>
          <c:y val="0.66193331619605056"/>
          <c:w val="0.97653400935095369"/>
          <c:h val="3.9853245537715208E-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Bostaden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Maten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Aktiviteter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905E-4310-97B0-FD470D71334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Bemötande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905E-4310-97B0-FD470D713340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Få svar på frågor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905E-4310-97B0-FD470D713340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Möjlighet till privatliv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905E-4310-97B0-FD470D713340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Din ekonomi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Blad1!$H$2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905E-4310-97B0-FD470D713340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Hjälp från advokat/juridisk hjälp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Blad1!$I$2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905E-4310-97B0-FD470D713340}"/>
            </c:ext>
          </c:extLst>
        </c:ser>
        <c:ser>
          <c:idx val="8"/>
          <c:order val="8"/>
          <c:tx>
            <c:strRef>
              <c:f>Blad1!$J$1</c:f>
              <c:strCache>
                <c:ptCount val="1"/>
                <c:pt idx="0">
                  <c:v>Transporter (bil, buss)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Blad1!$J$2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905E-4310-97B0-FD470D713340}"/>
            </c:ext>
          </c:extLst>
        </c:ser>
        <c:ser>
          <c:idx val="9"/>
          <c:order val="9"/>
          <c:tx>
            <c:strRef>
              <c:f>Blad1!$K$1</c:f>
              <c:strCache>
                <c:ptCount val="1"/>
                <c:pt idx="0">
                  <c:v>Som helhet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Blad1!$K$2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7-905E-4310-97B0-FD470D7133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1.8132810956081224E-2"/>
          <c:y val="2.5374701422681587E-2"/>
          <c:w val="0.81590644779745125"/>
          <c:h val="0.7281843826813133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22140375316216"/>
          <c:y val="3.129636628353074E-2"/>
          <c:w val="0.75533676795319349"/>
          <c:h val="0.937407267432938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33.2669322709163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51.792828685259003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3.58565737051793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9BAF-4040-AE69-90B97BDA3844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Blad1!E2:$E$8</c:f>
              <c:numCache>
                <c:formatCode>General</c:formatCode>
                <c:ptCount val="7"/>
                <c:pt idx="3">
                  <c:v>11.3545816733068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2-9BAF-4040-AE69-90B97BDA38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-24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25-45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46+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C70C-47CE-B829-63FDD7A29C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800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sv-SE"/>
          </a:p>
        </c:txPr>
      </c:legendEntry>
      <c:legendEntry>
        <c:idx val="2"/>
        <c:txPr>
          <a:bodyPr/>
          <a:lstStyle/>
          <a:p>
            <a:pPr>
              <a:defRPr sz="1800"/>
            </a:pPr>
            <a:endParaRPr lang="sv-SE"/>
          </a:p>
        </c:txPr>
      </c:legendEntry>
      <c:layout>
        <c:manualLayout>
          <c:xMode val="edge"/>
          <c:yMode val="edge"/>
          <c:x val="0"/>
          <c:y val="0"/>
          <c:w val="0.99205445328363195"/>
          <c:h val="1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Bor fortfarande hos Migrationsverket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0912-4CDE-84B7-E93231B1451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Vet inte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0912-4CDE-84B7-E93231B145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2.5374701422681587E-2"/>
          <c:w val="1"/>
          <c:h val="0.761569672981194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56804198186058"/>
          <c:y val="3.129636628353074E-2"/>
          <c:w val="0.71199012972449527"/>
          <c:h val="0.937407267432938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86.025768087215098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8.4241823587710591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5.5500495540138797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9BAF-4040-AE69-90B97BDA38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Vet inte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0B1A-48E0-921E-2845B2050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1.7935860233985301E-2"/>
          <c:y val="0"/>
          <c:w val="0.9820641397660147"/>
          <c:h val="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723026676453073"/>
          <c:y val="3.2378496043194815E-2"/>
          <c:w val="0.69686758392965442"/>
          <c:h val="0.9352430079136103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44.796828543111999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27.849355797819602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2.0812685827552002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9BAF-4040-AE69-90B97BDA3844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Blad1!E2:$E$8</c:f>
              <c:numCache>
                <c:formatCode>General</c:formatCode>
                <c:ptCount val="7"/>
                <c:pt idx="3">
                  <c:v>25.272547076313199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47B7-413C-83AF-7AD929BDA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Jag har försökt men det fungerade inte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EE52-4839-8025-56BC8AF81CE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Vet inte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EE52-4839-8025-56BC8AF81C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2.5374701422681587E-2"/>
          <c:w val="0.891287539900814"/>
          <c:h val="0.689597528460789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566506726939266"/>
          <c:y val="3.5273858460171094E-2"/>
          <c:w val="0.70554148355100799"/>
          <c:h val="0.9353312594896863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24.900398406374499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34.860557768924302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25.298804780876502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9BAF-4040-AE69-90B97BDA3844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Blad1!E2:$E$8</c:f>
              <c:numCache>
                <c:formatCode>General</c:formatCode>
                <c:ptCount val="7"/>
                <c:pt idx="3">
                  <c:v>14.9402390438247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85B3-4424-BF6F-80E875E96D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Pappers brev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Personliga besök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Telefon/smartphone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ECC1-407C-B758-E45091C33C8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Dator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ECC1-407C-B758-E45091C33C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6099734179930139"/>
          <c:y val="0"/>
          <c:w val="0.83900265820069875"/>
          <c:h val="0.9746244987555309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904160029715341"/>
          <c:y val="3.129636628353074E-2"/>
          <c:w val="0.70451657140920232"/>
          <c:h val="0.937407267432938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2.4217961654894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1.4127144298688199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59.334006054490402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9BAF-4040-AE69-90B97BDA3844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Blad1!E2:$E$8</c:f>
              <c:numCache>
                <c:formatCode>General</c:formatCode>
                <c:ptCount val="7"/>
                <c:pt idx="3">
                  <c:v>14.026236125126101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68EF-4C92-A550-EBDB701E0A64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Blad1!F2:$F$8</c:f>
              <c:numCache>
                <c:formatCode>General</c:formatCode>
                <c:ptCount val="7"/>
                <c:pt idx="3">
                  <c:v>5.0454086781029304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1-68EF-4C92-A550-EBDB701E0A64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Blad1!G2:$G$8</c:f>
              <c:numCache>
                <c:formatCode>General</c:formatCode>
                <c:ptCount val="7"/>
                <c:pt idx="3">
                  <c:v>1.0090817356205899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4-68EF-4C92-A550-EBDB701E0A64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Blad1!H2:$H$8</c:f>
              <c:numCache>
                <c:formatCode>General</c:formatCode>
                <c:ptCount val="7"/>
                <c:pt idx="3">
                  <c:v>16.750756811301699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5-68EF-4C92-A550-EBDB701E0A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Annan app, nämligen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Skype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e-post (mail)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13EC-407F-AE79-F7C8A7FC150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Facebook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13EC-407F-AE79-F7C8A7FC150E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Messenger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13EC-407F-AE79-F7C8A7FC150E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Facetime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13EC-407F-AE79-F7C8A7FC150E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WhatsApp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Blad1!$H$2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13EC-407F-AE79-F7C8A7FC15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23262501484509385"/>
          <c:y val="1.603380874347295E-2"/>
          <c:w val="0.76737498515490621"/>
          <c:h val="0.6554968289528253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63150202515777"/>
          <c:y val="3.129636628353074E-2"/>
          <c:w val="0.72992666968119801"/>
          <c:h val="0.937407267432938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26.8924302788845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68.426294820717104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4.6812749003984102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9BAF-4040-AE69-90B97BDA38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31659381810796"/>
          <c:y val="3.983173890631185E-2"/>
          <c:w val="0.79868340618189193"/>
          <c:h val="0.897575528526626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Blad1!$B$2:$B$10</c:f>
              <c:numCache>
                <c:formatCode>General</c:formatCode>
                <c:ptCount val="9"/>
                <c:pt idx="0">
                  <c:v>18.0595189563799</c:v>
                </c:pt>
                <c:pt idx="1">
                  <c:v>29</c:v>
                </c:pt>
                <c:pt idx="2">
                  <c:v>26</c:v>
                </c:pt>
                <c:pt idx="3">
                  <c:v>37</c:v>
                </c:pt>
                <c:pt idx="4">
                  <c:v>13</c:v>
                </c:pt>
                <c:pt idx="5">
                  <c:v>20</c:v>
                </c:pt>
                <c:pt idx="6">
                  <c:v>27</c:v>
                </c:pt>
                <c:pt idx="7">
                  <c:v>27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Blad1!$C$2:$C$10</c:f>
              <c:numCache>
                <c:formatCode>General</c:formatCode>
                <c:ptCount val="9"/>
                <c:pt idx="0">
                  <c:v>3.0167142274765602</c:v>
                </c:pt>
                <c:pt idx="1">
                  <c:v>3</c:v>
                </c:pt>
                <c:pt idx="2">
                  <c:v>1</c:v>
                </c:pt>
                <c:pt idx="3">
                  <c:v>4</c:v>
                </c:pt>
                <c:pt idx="4">
                  <c:v>4</c:v>
                </c:pt>
                <c:pt idx="5">
                  <c:v>0</c:v>
                </c:pt>
                <c:pt idx="6">
                  <c:v>4</c:v>
                </c:pt>
                <c:pt idx="7">
                  <c:v>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Blad1!$D$2:$D$10</c:f>
              <c:numCache>
                <c:formatCode>General</c:formatCode>
                <c:ptCount val="9"/>
                <c:pt idx="0">
                  <c:v>3.0574806359559701</c:v>
                </c:pt>
                <c:pt idx="1">
                  <c:v>4</c:v>
                </c:pt>
                <c:pt idx="2">
                  <c:v>1</c:v>
                </c:pt>
                <c:pt idx="3">
                  <c:v>8</c:v>
                </c:pt>
                <c:pt idx="4">
                  <c:v>0</c:v>
                </c:pt>
                <c:pt idx="5">
                  <c:v>8</c:v>
                </c:pt>
                <c:pt idx="6">
                  <c:v>0</c:v>
                </c:pt>
                <c:pt idx="7">
                  <c:v>4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C04E-4BBB-AFC1-B3D7E69DC96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Blad1!$E$2:$E$10</c:f>
              <c:numCache>
                <c:formatCode>General</c:formatCode>
                <c:ptCount val="9"/>
                <c:pt idx="0">
                  <c:v>3.0167142274765602</c:v>
                </c:pt>
                <c:pt idx="1">
                  <c:v>3</c:v>
                </c:pt>
                <c:pt idx="2">
                  <c:v>4</c:v>
                </c:pt>
                <c:pt idx="3">
                  <c:v>2</c:v>
                </c:pt>
                <c:pt idx="4">
                  <c:v>0</c:v>
                </c:pt>
                <c:pt idx="5">
                  <c:v>4</c:v>
                </c:pt>
                <c:pt idx="6">
                  <c:v>2</c:v>
                </c:pt>
                <c:pt idx="7">
                  <c:v>4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1-C04E-4BBB-AFC1-B3D7E69DC96F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Blad1!$F$2:$F$10</c:f>
              <c:numCache>
                <c:formatCode>General</c:formatCode>
                <c:ptCount val="9"/>
                <c:pt idx="0">
                  <c:v>0.61149612719119495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2-C04E-4BBB-AFC1-B3D7E69DC96F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Blad1!$G$2:$G$10</c:f>
              <c:numCache>
                <c:formatCode>General</c:formatCode>
                <c:ptCount val="9"/>
                <c:pt idx="0">
                  <c:v>44.557684467998399</c:v>
                </c:pt>
                <c:pt idx="1">
                  <c:v>31</c:v>
                </c:pt>
                <c:pt idx="2">
                  <c:v>30</c:v>
                </c:pt>
                <c:pt idx="3">
                  <c:v>18</c:v>
                </c:pt>
                <c:pt idx="4">
                  <c:v>39</c:v>
                </c:pt>
                <c:pt idx="5">
                  <c:v>32</c:v>
                </c:pt>
                <c:pt idx="6">
                  <c:v>56</c:v>
                </c:pt>
                <c:pt idx="7">
                  <c:v>15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3-C04E-4BBB-AFC1-B3D7E69DC96F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Blad1!$H$2:$H$10</c:f>
              <c:numCache>
                <c:formatCode>General</c:formatCode>
                <c:ptCount val="9"/>
                <c:pt idx="0">
                  <c:v>0.89686098654708502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8</c:v>
                </c:pt>
                <c:pt idx="6">
                  <c:v>2</c:v>
                </c:pt>
                <c:pt idx="7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4-C04E-4BBB-AFC1-B3D7E69DC96F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Blad1!$I$2:$I$10</c:f>
              <c:numCache>
                <c:formatCode>General</c:formatCode>
                <c:ptCount val="9"/>
                <c:pt idx="0">
                  <c:v>6.7264573991031398</c:v>
                </c:pt>
                <c:pt idx="1">
                  <c:v>6</c:v>
                </c:pt>
                <c:pt idx="2">
                  <c:v>9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  <c:pt idx="6">
                  <c:v>2</c:v>
                </c:pt>
                <c:pt idx="7">
                  <c:v>12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5-C04E-4BBB-AFC1-B3D7E69DC96F}"/>
            </c:ext>
          </c:extLst>
        </c:ser>
        <c:ser>
          <c:idx val="8"/>
          <c:order val="8"/>
          <c:tx>
            <c:strRef>
              <c:f>Blad1!$J$1</c:f>
              <c:strCache>
                <c:ptCount val="1"/>
                <c:pt idx="0">
                  <c:v>8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Blad1!$J$2:$J$10</c:f>
              <c:numCache>
                <c:formatCode>General</c:formatCode>
                <c:ptCount val="9"/>
                <c:pt idx="0">
                  <c:v>12.1076233183857</c:v>
                </c:pt>
                <c:pt idx="1">
                  <c:v>16</c:v>
                </c:pt>
                <c:pt idx="2">
                  <c:v>24</c:v>
                </c:pt>
                <c:pt idx="3">
                  <c:v>9</c:v>
                </c:pt>
                <c:pt idx="4">
                  <c:v>30</c:v>
                </c:pt>
                <c:pt idx="5">
                  <c:v>24</c:v>
                </c:pt>
                <c:pt idx="6">
                  <c:v>2</c:v>
                </c:pt>
                <c:pt idx="7">
                  <c:v>21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6-C04E-4BBB-AFC1-B3D7E69DC96F}"/>
            </c:ext>
          </c:extLst>
        </c:ser>
        <c:ser>
          <c:idx val="9"/>
          <c:order val="9"/>
          <c:tx>
            <c:strRef>
              <c:f>Blad1!$K$1</c:f>
              <c:strCache>
                <c:ptCount val="1"/>
                <c:pt idx="0">
                  <c:v>9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0"/>
                  <c:y val="5.216000791568880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04-44F7-BE53-531FD9D0A33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Blad1!$K$2:$K$10</c:f>
              <c:numCache>
                <c:formatCode>General</c:formatCode>
                <c:ptCount val="9"/>
                <c:pt idx="0">
                  <c:v>2.6498165511618401</c:v>
                </c:pt>
                <c:pt idx="1">
                  <c:v>3</c:v>
                </c:pt>
                <c:pt idx="2">
                  <c:v>2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  <c:pt idx="6">
                  <c:v>4</c:v>
                </c:pt>
                <c:pt idx="7">
                  <c:v>13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7-C04E-4BBB-AFC1-B3D7E69DC96F}"/>
            </c:ext>
          </c:extLst>
        </c:ser>
        <c:ser>
          <c:idx val="10"/>
          <c:order val="10"/>
          <c:tx>
            <c:strRef>
              <c:f>Blad1!$L$1</c:f>
              <c:strCache>
                <c:ptCount val="1"/>
                <c:pt idx="0">
                  <c:v>10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Blad1!$L$2:$L$10</c:f>
              <c:numCache>
                <c:formatCode>General</c:formatCode>
                <c:ptCount val="9"/>
                <c:pt idx="0">
                  <c:v>4.4435385242560104</c:v>
                </c:pt>
                <c:pt idx="1">
                  <c:v>4</c:v>
                </c:pt>
                <c:pt idx="2">
                  <c:v>1</c:v>
                </c:pt>
                <c:pt idx="3">
                  <c:v>10</c:v>
                </c:pt>
                <c:pt idx="4">
                  <c:v>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8-C04E-4BBB-AFC1-B3D7E69DC96F}"/>
            </c:ext>
          </c:extLst>
        </c:ser>
        <c:ser>
          <c:idx val="11"/>
          <c:order val="11"/>
          <c:tx>
            <c:strRef>
              <c:f>Blad1!$M$1</c:f>
              <c:strCache>
                <c:ptCount val="1"/>
                <c:pt idx="0">
                  <c:v>11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Blad1!$M$2:$M$10</c:f>
              <c:numCache>
                <c:formatCode>General</c:formatCode>
                <c:ptCount val="9"/>
                <c:pt idx="0">
                  <c:v>0.40766408479413002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9-C04E-4BBB-AFC1-B3D7E69DC96F}"/>
            </c:ext>
          </c:extLst>
        </c:ser>
        <c:ser>
          <c:idx val="12"/>
          <c:order val="12"/>
          <c:tx>
            <c:strRef>
              <c:f>Blad1!$N$1</c:f>
              <c:strCache>
                <c:ptCount val="1"/>
                <c:pt idx="0">
                  <c:v>12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2.98942332611713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C1-4ECE-9605-6CC69CFDA08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Blad1!$N$2:$N$10</c:f>
              <c:numCache>
                <c:formatCode>General</c:formatCode>
                <c:ptCount val="9"/>
                <c:pt idx="0">
                  <c:v>0.44843049327354301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A-C04E-4BBB-AFC1-B3D7E69DC9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Vet inte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AD19-40F2-8A94-D281560D79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0"/>
          <c:w val="1"/>
          <c:h val="0.789008486587389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Din fru/man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Din dotter/son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981F-4D79-8980-89A1FD3C0C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Din mamma/pappa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981F-4D79-8980-89A1FD3C0CC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Annan anhörig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981F-4D79-8980-89A1FD3C0C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2.5374701422681587E-2"/>
          <c:w val="0.89999989317426266"/>
          <c:h val="0.8039534995107732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56804198186058"/>
          <c:y val="3.129636628353074E-2"/>
          <c:w val="0.71199012972449527"/>
          <c:h val="0.937407267432938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Har någon ansökt som är: Din fru/man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55.6666666666667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F46-446F-B77E-30AF4987777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Har någon ansökt som är: Din dotter/son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25.6666666666667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1-3F46-446F-B77E-30AF4987777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Har någon ansökt som är: Din mamma/pappa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16.6666666666667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2-3F46-446F-B77E-30AF4987777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Har någon ansökt som är: Annan anhörig</c:v>
                </c:pt>
              </c:strCache>
            </c:strRef>
          </c:tx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Blad1!E2:$E$8</c:f>
              <c:numCache>
                <c:formatCode>General</c:formatCode>
                <c:ptCount val="7"/>
                <c:pt idx="3">
                  <c:v>16.6666666666667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3-3F46-446F-B77E-30AF498777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800987027550479"/>
          <c:y val="3.129636628353074E-2"/>
          <c:w val="0.695548301430851"/>
          <c:h val="0.937407267432938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10.0346020761246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52.249134948096902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37.716262975778498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9BAF-4040-AE69-90B97BDA38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Avslag/negativt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Positivt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Har inte fått svar/beslut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54E4-4AAA-9B74-88EEF68B1D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2.5374701422681587E-2"/>
          <c:w val="0.89999996770384683"/>
          <c:h val="0.3925717951402268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365967900773452"/>
          <c:y val="3.2334370255156834E-2"/>
          <c:w val="0.65056688400212181"/>
          <c:h val="0.9353312594896863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1.9328585961342799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25.635808748728401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72.431332655137297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9BAF-4040-AE69-90B97BDA38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Dåligt 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Sådär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Bra 3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4115-4A9B-BA47-E194309FEE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2.5374701422681587E-2"/>
          <c:w val="1"/>
          <c:h val="0.4827095317655020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928254911387609"/>
          <c:y val="3.2882410428973052E-2"/>
          <c:w val="0.67494401389598024"/>
          <c:h val="0.93423517914205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88.504577822990896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3.4587995930824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8.03662258392675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9BAF-4040-AE69-90B97BDA38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Vet inte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8BA-44B9-96F0-33E29C9D84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2.5374701422681587E-2"/>
          <c:w val="1"/>
          <c:h val="0.789008486587389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313241607034558"/>
          <c:y val="3.208691258211218E-2"/>
          <c:w val="0.68096543462383963"/>
          <c:h val="0.9358261748357756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76.098059244126702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3.9836567926455602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19.9182839632278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9BAF-4040-AE69-90B97BDA38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Annat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Irak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Iran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94C4-4A9E-B1C6-757739B7F20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Afganistan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94C4-4A9E-B1C6-757739B7F203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Baltikum/Ryssland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94C4-4A9E-B1C6-757739B7F203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Syrien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94C4-4A9E-B1C6-757739B7F203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Turkiet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Blad1!$H$2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94C4-4A9E-B1C6-757739B7F203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Somalia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Blad1!$I$2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94C4-4A9E-B1C6-757739B7F203}"/>
            </c:ext>
          </c:extLst>
        </c:ser>
        <c:ser>
          <c:idx val="8"/>
          <c:order val="8"/>
          <c:tx>
            <c:strRef>
              <c:f>Blad1!$J$1</c:f>
              <c:strCache>
                <c:ptCount val="1"/>
                <c:pt idx="0">
                  <c:v>Eritrea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Blad1!$J$2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94C4-4A9E-B1C6-757739B7F203}"/>
            </c:ext>
          </c:extLst>
        </c:ser>
        <c:ser>
          <c:idx val="9"/>
          <c:order val="9"/>
          <c:tx>
            <c:strRef>
              <c:f>Blad1!$K$1</c:f>
              <c:strCache>
                <c:ptCount val="1"/>
                <c:pt idx="0">
                  <c:v>Thailand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Blad1!$K$2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7-94C4-4A9E-B1C6-757739B7F203}"/>
            </c:ext>
          </c:extLst>
        </c:ser>
        <c:ser>
          <c:idx val="10"/>
          <c:order val="10"/>
          <c:tx>
            <c:strRef>
              <c:f>Blad1!$L$1</c:f>
              <c:strCache>
                <c:ptCount val="1"/>
                <c:pt idx="0">
                  <c:v>Europa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Blad1!$L$2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8-94C4-4A9E-B1C6-757739B7F203}"/>
            </c:ext>
          </c:extLst>
        </c:ser>
        <c:ser>
          <c:idx val="11"/>
          <c:order val="11"/>
          <c:tx>
            <c:strRef>
              <c:f>Blad1!$M$1</c:f>
              <c:strCache>
                <c:ptCount val="1"/>
                <c:pt idx="0">
                  <c:v>Nordamerika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Blad1!$M$2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9-94C4-4A9E-B1C6-757739B7F203}"/>
            </c:ext>
          </c:extLst>
        </c:ser>
        <c:ser>
          <c:idx val="12"/>
          <c:order val="12"/>
          <c:tx>
            <c:strRef>
              <c:f>Blad1!$N$1</c:f>
              <c:strCache>
                <c:ptCount val="1"/>
                <c:pt idx="0">
                  <c:v>Sydamerika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Blad1!$N$2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A-94C4-4A9E-B1C6-757739B7F2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0"/>
          <c:w val="0.99222420392480681"/>
          <c:h val="0.830008626005220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Vet inte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CEF6-4828-AB12-8E01C7D9BD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0"/>
          <c:w val="0.98577666997573743"/>
          <c:h val="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9803182160088"/>
          <c:y val="2.351081219674292E-2"/>
          <c:w val="0.73156318241506868"/>
          <c:h val="0.935345266458956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48.314606741573002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38.712972420837602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12.9724208375894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9BAF-4040-AE69-90B97BDA38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Vet inte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DEB7-4D3F-8E71-06A74559F1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0"/>
          <c:w val="1"/>
          <c:h val="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645229320030505"/>
          <c:y val="3.3076886832770887E-2"/>
          <c:w val="0.66777426980955124"/>
          <c:h val="0.933846226334458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20.6365503080082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75.770020533880896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3.5934291581108799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9BAF-4040-AE69-90B97BDA38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Vet inte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CC93-48EB-A083-91888F9D6D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0"/>
          <c:w val="1"/>
          <c:h val="0.761569672981194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723026676453073"/>
          <c:y val="3.2334370255156834E-2"/>
          <c:w val="0.69686758392965442"/>
          <c:h val="0.9353312594896863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91.170431211498993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6.9815195071868601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1.84804928131417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9BAF-4040-AE69-90B97BDA38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Vet inte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16D2-415C-992B-32AEE7D62B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0"/>
          <c:w val="0.96140323761278368"/>
          <c:h val="0.1768355918141592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90541922001766"/>
          <c:y val="3.2439057182139616E-2"/>
          <c:w val="0.69932114378983856"/>
          <c:h val="0.935121885635720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5.1442910915934803</c:v>
                </c:pt>
                <c:pt idx="1">
                  <c:v>6</c:v>
                </c:pt>
                <c:pt idx="2">
                  <c:v>10</c:v>
                </c:pt>
                <c:pt idx="3">
                  <c:v>1</c:v>
                </c:pt>
                <c:pt idx="4">
                  <c:v>9</c:v>
                </c:pt>
                <c:pt idx="5">
                  <c:v>4</c:v>
                </c:pt>
                <c:pt idx="6">
                  <c:v>6</c:v>
                </c:pt>
                <c:pt idx="7">
                  <c:v>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25.7632789627771</c:v>
                </c:pt>
                <c:pt idx="1">
                  <c:v>34</c:v>
                </c:pt>
                <c:pt idx="2">
                  <c:v>28</c:v>
                </c:pt>
                <c:pt idx="3">
                  <c:v>40</c:v>
                </c:pt>
                <c:pt idx="4">
                  <c:v>39</c:v>
                </c:pt>
                <c:pt idx="5">
                  <c:v>52</c:v>
                </c:pt>
                <c:pt idx="6">
                  <c:v>24</c:v>
                </c:pt>
                <c:pt idx="7">
                  <c:v>16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Blad1!$D$2:$D$9</c:f>
              <c:numCache>
                <c:formatCode>General</c:formatCode>
                <c:ptCount val="8"/>
                <c:pt idx="0">
                  <c:v>62.735257214554601</c:v>
                </c:pt>
                <c:pt idx="1">
                  <c:v>52</c:v>
                </c:pt>
                <c:pt idx="2">
                  <c:v>55</c:v>
                </c:pt>
                <c:pt idx="3">
                  <c:v>50</c:v>
                </c:pt>
                <c:pt idx="4">
                  <c:v>43</c:v>
                </c:pt>
                <c:pt idx="5">
                  <c:v>44</c:v>
                </c:pt>
                <c:pt idx="6">
                  <c:v>61</c:v>
                </c:pt>
                <c:pt idx="7">
                  <c:v>70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9BAF-4040-AE69-90B97BDA3844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Blad1!$E$2:$E$9</c:f>
              <c:numCache>
                <c:formatCode>General</c:formatCode>
                <c:ptCount val="8"/>
                <c:pt idx="0">
                  <c:v>6.3571727310748596</c:v>
                </c:pt>
                <c:pt idx="1">
                  <c:v>8</c:v>
                </c:pt>
                <c:pt idx="2">
                  <c:v>7</c:v>
                </c:pt>
                <c:pt idx="3">
                  <c:v>10</c:v>
                </c:pt>
                <c:pt idx="4">
                  <c:v>9</c:v>
                </c:pt>
                <c:pt idx="5">
                  <c:v>0</c:v>
                </c:pt>
                <c:pt idx="6">
                  <c:v>10</c:v>
                </c:pt>
                <c:pt idx="7">
                  <c:v>10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2333-4546-9C7F-1B772BB723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Dåligt 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Sådär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Bra 3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50F6-4164-83A0-1AD9D8E842E9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Vet inte 0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50F6-4164-83A0-1AD9D8E842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2.537453331022858E-2"/>
          <c:w val="0.89999983898729452"/>
          <c:h val="0.6941094692733029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65421783736231"/>
          <c:y val="3.2882410428973052E-2"/>
          <c:w val="0.72144363285682289"/>
          <c:h val="0.93423517914205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64.817150063051699</c:v>
                </c:pt>
                <c:pt idx="1">
                  <c:v>52</c:v>
                </c:pt>
                <c:pt idx="2">
                  <c:v>49</c:v>
                </c:pt>
                <c:pt idx="3">
                  <c:v>59</c:v>
                </c:pt>
                <c:pt idx="4">
                  <c:v>57</c:v>
                </c:pt>
                <c:pt idx="5">
                  <c:v>40</c:v>
                </c:pt>
                <c:pt idx="6">
                  <c:v>45</c:v>
                </c:pt>
                <c:pt idx="7">
                  <c:v>81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12.4001681378731</c:v>
                </c:pt>
                <c:pt idx="1">
                  <c:v>12</c:v>
                </c:pt>
                <c:pt idx="2">
                  <c:v>13</c:v>
                </c:pt>
                <c:pt idx="3">
                  <c:v>11</c:v>
                </c:pt>
                <c:pt idx="4">
                  <c:v>13</c:v>
                </c:pt>
                <c:pt idx="5">
                  <c:v>24</c:v>
                </c:pt>
                <c:pt idx="6">
                  <c:v>8</c:v>
                </c:pt>
                <c:pt idx="7">
                  <c:v>6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Blad1!$D$2:$D$9</c:f>
              <c:numCache>
                <c:formatCode>General</c:formatCode>
                <c:ptCount val="8"/>
                <c:pt idx="0">
                  <c:v>22.782681799075199</c:v>
                </c:pt>
                <c:pt idx="1">
                  <c:v>36</c:v>
                </c:pt>
                <c:pt idx="2">
                  <c:v>38</c:v>
                </c:pt>
                <c:pt idx="3">
                  <c:v>30</c:v>
                </c:pt>
                <c:pt idx="4">
                  <c:v>30</c:v>
                </c:pt>
                <c:pt idx="5">
                  <c:v>36</c:v>
                </c:pt>
                <c:pt idx="6">
                  <c:v>47</c:v>
                </c:pt>
                <c:pt idx="7">
                  <c:v>13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9BAF-4040-AE69-90B97BDA38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33774716587371"/>
          <c:y val="0"/>
          <c:w val="0.79868340618189193"/>
          <c:h val="0.937407267432938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12</c:v>
                </c:pt>
                <c:pt idx="1">
                  <c:v>10</c:v>
                </c:pt>
                <c:pt idx="2">
                  <c:v>14</c:v>
                </c:pt>
                <c:pt idx="3">
                  <c:v>3</c:v>
                </c:pt>
                <c:pt idx="4">
                  <c:v>8</c:v>
                </c:pt>
                <c:pt idx="5">
                  <c:v>36</c:v>
                </c:pt>
                <c:pt idx="6">
                  <c:v>0</c:v>
                </c:pt>
                <c:pt idx="7">
                  <c:v>22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43</c:v>
                </c:pt>
                <c:pt idx="1">
                  <c:v>41</c:v>
                </c:pt>
                <c:pt idx="2">
                  <c:v>55</c:v>
                </c:pt>
                <c:pt idx="3">
                  <c:v>40</c:v>
                </c:pt>
                <c:pt idx="4">
                  <c:v>78</c:v>
                </c:pt>
                <c:pt idx="5">
                  <c:v>36</c:v>
                </c:pt>
                <c:pt idx="6">
                  <c:v>4</c:v>
                </c:pt>
                <c:pt idx="7">
                  <c:v>43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Blad1!$D$2:$D$9</c:f>
              <c:numCache>
                <c:formatCode>General</c:formatCode>
                <c:ptCount val="8"/>
                <c:pt idx="0">
                  <c:v>46</c:v>
                </c:pt>
                <c:pt idx="1">
                  <c:v>49</c:v>
                </c:pt>
                <c:pt idx="2">
                  <c:v>31</c:v>
                </c:pt>
                <c:pt idx="3">
                  <c:v>57</c:v>
                </c:pt>
                <c:pt idx="4">
                  <c:v>13</c:v>
                </c:pt>
                <c:pt idx="5">
                  <c:v>28</c:v>
                </c:pt>
                <c:pt idx="6">
                  <c:v>96</c:v>
                </c:pt>
                <c:pt idx="7">
                  <c:v>36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C04E-4BBB-AFC1-B3D7E69DC9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Vet inte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56D9-4E4E-9150-C5D37CC5A0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2.5374701422681587E-2"/>
          <c:w val="1"/>
          <c:h val="0.761569672981194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34938928727299"/>
          <c:y val="3.5273858460171094E-2"/>
          <c:w val="0.71420490778578194"/>
          <c:h val="0.9353312594896863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För att få arbete/jobb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Blad1!$A$2:$A$8</c:f>
              <c:strCache>
                <c:ptCount val="7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  <c:pt idx="6">
                  <c:v>Timrå (Ny fråga)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23</c:v>
                </c:pt>
                <c:pt idx="1">
                  <c:v>25</c:v>
                </c:pt>
                <c:pt idx="2">
                  <c:v>26</c:v>
                </c:pt>
                <c:pt idx="3">
                  <c:v>15</c:v>
                </c:pt>
                <c:pt idx="4">
                  <c:v>20</c:v>
                </c:pt>
                <c:pt idx="5">
                  <c:v>17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För att studera/gå i skola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  <c:pt idx="6">
                  <c:v>Timrå (Ny fråga)</c:v>
                </c:pt>
              </c:strCache>
            </c:strRef>
          </c:cat>
          <c:val>
            <c:numRef>
              <c:f>Blad1!$C$2:$C$8</c:f>
              <c:numCache>
                <c:formatCode>General</c:formatCode>
                <c:ptCount val="7"/>
                <c:pt idx="0">
                  <c:v>47</c:v>
                </c:pt>
                <c:pt idx="1">
                  <c:v>48</c:v>
                </c:pt>
                <c:pt idx="2">
                  <c:v>44</c:v>
                </c:pt>
                <c:pt idx="3">
                  <c:v>46</c:v>
                </c:pt>
                <c:pt idx="4">
                  <c:v>50</c:v>
                </c:pt>
                <c:pt idx="5">
                  <c:v>52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Annat boende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  <c:pt idx="6">
                  <c:v>Timrå (Ny fråga)</c:v>
                </c:pt>
              </c:strCache>
            </c:strRef>
          </c:cat>
          <c:val>
            <c:numRef>
              <c:f>Blad1!$D$2:$D$8</c:f>
              <c:numCache>
                <c:formatCode>General</c:formatCode>
                <c:ptCount val="7"/>
                <c:pt idx="0">
                  <c:v>28</c:v>
                </c:pt>
                <c:pt idx="1">
                  <c:v>25</c:v>
                </c:pt>
                <c:pt idx="2">
                  <c:v>33</c:v>
                </c:pt>
                <c:pt idx="3">
                  <c:v>23</c:v>
                </c:pt>
                <c:pt idx="4">
                  <c:v>20</c:v>
                </c:pt>
                <c:pt idx="5">
                  <c:v>26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9BAF-4040-AE69-90B97BDA3844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För lite att göra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  <c:pt idx="6">
                  <c:v>Timrå (Ny fråga)</c:v>
                </c:pt>
              </c:strCache>
            </c:strRef>
          </c:cat>
          <c:val>
            <c:numRef>
              <c:f>Blad1!$E$2:$E$8</c:f>
              <c:numCache>
                <c:formatCode>General</c:formatCode>
                <c:ptCount val="7"/>
                <c:pt idx="0">
                  <c:v>3</c:v>
                </c:pt>
                <c:pt idx="1">
                  <c:v>6</c:v>
                </c:pt>
                <c:pt idx="2">
                  <c:v>0</c:v>
                </c:pt>
                <c:pt idx="3">
                  <c:v>8</c:v>
                </c:pt>
                <c:pt idx="4">
                  <c:v>0</c:v>
                </c:pt>
                <c:pt idx="5">
                  <c:v>4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6601-49BF-B282-14AFA7C6BB4C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Har vänner på annat ställe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  <c:pt idx="6">
                  <c:v>Timrå (Ny fråga)</c:v>
                </c:pt>
              </c:strCache>
            </c:strRef>
          </c:cat>
          <c:val>
            <c:numRef>
              <c:f>Blad1!$F$2:$F$8</c:f>
              <c:numCache>
                <c:formatCode>General</c:formatCode>
                <c:ptCount val="7"/>
                <c:pt idx="0">
                  <c:v>21</c:v>
                </c:pt>
                <c:pt idx="1">
                  <c:v>25</c:v>
                </c:pt>
                <c:pt idx="2">
                  <c:v>20</c:v>
                </c:pt>
                <c:pt idx="3">
                  <c:v>0</c:v>
                </c:pt>
                <c:pt idx="4">
                  <c:v>30</c:v>
                </c:pt>
                <c:pt idx="5">
                  <c:v>22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2-6601-49BF-B282-14AFA7C6BB4C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Annan anledning, nämligen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  <c:pt idx="6">
                  <c:v>Timrå (Ny fråga)</c:v>
                </c:pt>
              </c:strCache>
            </c:strRef>
          </c:cat>
          <c:val>
            <c:numRef>
              <c:f>Blad1!$G$2:$G$8</c:f>
              <c:numCache>
                <c:formatCode>General</c:formatCode>
                <c:ptCount val="7"/>
                <c:pt idx="0">
                  <c:v>22</c:v>
                </c:pt>
                <c:pt idx="1">
                  <c:v>21</c:v>
                </c:pt>
                <c:pt idx="2">
                  <c:v>25</c:v>
                </c:pt>
                <c:pt idx="3">
                  <c:v>23</c:v>
                </c:pt>
                <c:pt idx="4">
                  <c:v>10</c:v>
                </c:pt>
                <c:pt idx="5">
                  <c:v>17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3-6601-49BF-B282-14AFA7C6B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För att jag har arbete/jobb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För att studera/gå i skola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Jag har bra boende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DC4D-4C24-9049-75F0CBB2AFF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Få mer att göra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DC4D-4C24-9049-75F0CBB2AFFF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Har vänner på här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DC4D-4C24-9049-75F0CBB2AFFF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Annan anledning, nämligen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DC4D-4C24-9049-75F0CBB2AF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5.885476257753116E-2"/>
          <c:w val="0.95661081517258306"/>
          <c:h val="0.523986015443693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34938928727299"/>
          <c:y val="3.5273858460171094E-2"/>
          <c:w val="0.71420490778578194"/>
          <c:h val="0.9353312594896863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För att få arbete/jobb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 (Endast 6% svar)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59.930313588850197</c:v>
                </c:pt>
                <c:pt idx="1">
                  <c:v>54</c:v>
                </c:pt>
                <c:pt idx="2">
                  <c:v>62</c:v>
                </c:pt>
                <c:pt idx="3">
                  <c:v>45</c:v>
                </c:pt>
                <c:pt idx="4">
                  <c:v>33</c:v>
                </c:pt>
                <c:pt idx="5">
                  <c:v>53</c:v>
                </c:pt>
                <c:pt idx="6">
                  <c:v>75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För att studera/gå i skola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 (Endast 6% svar)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20.557491289198602</c:v>
                </c:pt>
                <c:pt idx="1">
                  <c:v>13</c:v>
                </c:pt>
                <c:pt idx="2">
                  <c:v>8</c:v>
                </c:pt>
                <c:pt idx="3">
                  <c:v>18</c:v>
                </c:pt>
                <c:pt idx="4">
                  <c:v>0</c:v>
                </c:pt>
                <c:pt idx="5">
                  <c:v>13</c:v>
                </c:pt>
                <c:pt idx="6">
                  <c:v>25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Annat boende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 (Endast 6% svar)</c:v>
                </c:pt>
              </c:strCache>
            </c:strRef>
          </c:cat>
          <c:val>
            <c:numRef>
              <c:f>Blad1!$D$2:$D$9</c:f>
              <c:numCache>
                <c:formatCode>General</c:formatCode>
                <c:ptCount val="8"/>
                <c:pt idx="0">
                  <c:v>21.951219512195099</c:v>
                </c:pt>
                <c:pt idx="1">
                  <c:v>13</c:v>
                </c:pt>
                <c:pt idx="2">
                  <c:v>0</c:v>
                </c:pt>
                <c:pt idx="3">
                  <c:v>27</c:v>
                </c:pt>
                <c:pt idx="4">
                  <c:v>67</c:v>
                </c:pt>
                <c:pt idx="5">
                  <c:v>0</c:v>
                </c:pt>
                <c:pt idx="6">
                  <c:v>25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9BAF-4040-AE69-90B97BDA3844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För lite att göra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 (Endast 6% svar)</c:v>
                </c:pt>
              </c:strCache>
            </c:strRef>
          </c:cat>
          <c:val>
            <c:numRef>
              <c:f>Blad1!$E$2:$E$9</c:f>
              <c:numCache>
                <c:formatCode>General</c:formatCode>
                <c:ptCount val="8"/>
                <c:pt idx="0">
                  <c:v>9.0592334494773503</c:v>
                </c:pt>
                <c:pt idx="1">
                  <c:v>15</c:v>
                </c:pt>
                <c:pt idx="2">
                  <c:v>15</c:v>
                </c:pt>
                <c:pt idx="3">
                  <c:v>18</c:v>
                </c:pt>
                <c:pt idx="4">
                  <c:v>33</c:v>
                </c:pt>
                <c:pt idx="5">
                  <c:v>7</c:v>
                </c:pt>
                <c:pt idx="6">
                  <c:v>25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6601-49BF-B282-14AFA7C6BB4C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Har vänner på annat ställe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 (Endast 6% svar)</c:v>
                </c:pt>
              </c:strCache>
            </c:strRef>
          </c:cat>
          <c:val>
            <c:numRef>
              <c:f>Blad1!$F$2:$F$9</c:f>
              <c:numCache>
                <c:formatCode>General</c:formatCode>
                <c:ptCount val="8"/>
                <c:pt idx="0">
                  <c:v>10.104529616724699</c:v>
                </c:pt>
                <c:pt idx="1">
                  <c:v>13</c:v>
                </c:pt>
                <c:pt idx="2">
                  <c:v>15</c:v>
                </c:pt>
                <c:pt idx="3">
                  <c:v>18</c:v>
                </c:pt>
                <c:pt idx="4">
                  <c:v>33</c:v>
                </c:pt>
                <c:pt idx="5">
                  <c:v>7</c:v>
                </c:pt>
                <c:pt idx="6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2-6601-49BF-B282-14AFA7C6BB4C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Annan anledning, nämligen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 (Endast 6% svar)</c:v>
                </c:pt>
              </c:strCache>
            </c:strRef>
          </c:cat>
          <c:val>
            <c:numRef>
              <c:f>Blad1!$G$2:$G$9</c:f>
              <c:numCache>
                <c:formatCode>General</c:formatCode>
                <c:ptCount val="8"/>
                <c:pt idx="0">
                  <c:v>10.801393728222999</c:v>
                </c:pt>
                <c:pt idx="1">
                  <c:v>24</c:v>
                </c:pt>
                <c:pt idx="2">
                  <c:v>8</c:v>
                </c:pt>
                <c:pt idx="3">
                  <c:v>27</c:v>
                </c:pt>
                <c:pt idx="4">
                  <c:v>33</c:v>
                </c:pt>
                <c:pt idx="5">
                  <c:v>33</c:v>
                </c:pt>
                <c:pt idx="6">
                  <c:v>25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3-6601-49BF-B282-14AFA7C6B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För att få arbete/jobb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För att studera/gå i skola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Annat boende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DC4D-4C24-9049-75F0CBB2AFF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För lite att göra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DC4D-4C24-9049-75F0CBB2AFFF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Har vänner på annat ställe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DC4D-4C24-9049-75F0CBB2AFFF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Annan anledning, nämligen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DC4D-4C24-9049-75F0CBB2AF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5.885476257753116E-2"/>
          <c:w val="0.95661081517258306"/>
          <c:h val="0.523986015443693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494306094101819"/>
          <c:y val="8.5353726227811108E-3"/>
          <c:w val="0.70362299024169606"/>
          <c:h val="0.937407267432938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Släkt/vänner/familj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33.782023447676899</c:v>
                </c:pt>
                <c:pt idx="1">
                  <c:v>39</c:v>
                </c:pt>
                <c:pt idx="2">
                  <c:v>32</c:v>
                </c:pt>
                <c:pt idx="3">
                  <c:v>49</c:v>
                </c:pt>
                <c:pt idx="4">
                  <c:v>39</c:v>
                </c:pt>
                <c:pt idx="5">
                  <c:v>38</c:v>
                </c:pt>
                <c:pt idx="6">
                  <c:v>35</c:v>
                </c:pt>
                <c:pt idx="7">
                  <c:v>29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Arbete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55.666521927920101</c:v>
                </c:pt>
                <c:pt idx="1">
                  <c:v>60</c:v>
                </c:pt>
                <c:pt idx="2">
                  <c:v>62</c:v>
                </c:pt>
                <c:pt idx="3">
                  <c:v>57</c:v>
                </c:pt>
                <c:pt idx="4">
                  <c:v>65</c:v>
                </c:pt>
                <c:pt idx="5">
                  <c:v>54</c:v>
                </c:pt>
                <c:pt idx="6">
                  <c:v>67</c:v>
                </c:pt>
                <c:pt idx="7">
                  <c:v>71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Saker att göra på fritiden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Blad1!$D$2:$D$9</c:f>
              <c:numCache>
                <c:formatCode>General</c:formatCode>
                <c:ptCount val="8"/>
                <c:pt idx="0">
                  <c:v>19.496309161962699</c:v>
                </c:pt>
                <c:pt idx="1">
                  <c:v>26</c:v>
                </c:pt>
                <c:pt idx="2">
                  <c:v>16</c:v>
                </c:pt>
                <c:pt idx="3">
                  <c:v>28</c:v>
                </c:pt>
                <c:pt idx="4">
                  <c:v>30</c:v>
                </c:pt>
                <c:pt idx="5">
                  <c:v>25</c:v>
                </c:pt>
                <c:pt idx="6">
                  <c:v>37</c:v>
                </c:pt>
                <c:pt idx="7">
                  <c:v>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9BAF-4040-AE69-90B97BDA3844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Eget boende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Blad1!$E$2:$E$9</c:f>
              <c:numCache>
                <c:formatCode>General</c:formatCode>
                <c:ptCount val="8"/>
                <c:pt idx="0">
                  <c:v>22.709509335649201</c:v>
                </c:pt>
                <c:pt idx="1">
                  <c:v>13</c:v>
                </c:pt>
                <c:pt idx="2">
                  <c:v>6</c:v>
                </c:pt>
                <c:pt idx="3">
                  <c:v>25</c:v>
                </c:pt>
                <c:pt idx="4">
                  <c:v>9</c:v>
                </c:pt>
                <c:pt idx="5">
                  <c:v>4</c:v>
                </c:pt>
                <c:pt idx="6">
                  <c:v>8</c:v>
                </c:pt>
                <c:pt idx="7">
                  <c:v>18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6601-49BF-B282-14AFA7C6BB4C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Affärer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Blad1!$F$2:$F$9</c:f>
              <c:numCache>
                <c:formatCode>General</c:formatCode>
                <c:ptCount val="8"/>
                <c:pt idx="0">
                  <c:v>14.806773773339099</c:v>
                </c:pt>
                <c:pt idx="1">
                  <c:v>19</c:v>
                </c:pt>
                <c:pt idx="2">
                  <c:v>14</c:v>
                </c:pt>
                <c:pt idx="3">
                  <c:v>16</c:v>
                </c:pt>
                <c:pt idx="4">
                  <c:v>48</c:v>
                </c:pt>
                <c:pt idx="5">
                  <c:v>29</c:v>
                </c:pt>
                <c:pt idx="6">
                  <c:v>14</c:v>
                </c:pt>
                <c:pt idx="7">
                  <c:v>12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2-6601-49BF-B282-14AFA7C6BB4C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Studier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Blad1!$G$2:$G$9</c:f>
              <c:numCache>
                <c:formatCode>General</c:formatCode>
                <c:ptCount val="8"/>
                <c:pt idx="0">
                  <c:v>14.0686061658706</c:v>
                </c:pt>
                <c:pt idx="1">
                  <c:v>14</c:v>
                </c:pt>
                <c:pt idx="2">
                  <c:v>14</c:v>
                </c:pt>
                <c:pt idx="3">
                  <c:v>13</c:v>
                </c:pt>
                <c:pt idx="4">
                  <c:v>9</c:v>
                </c:pt>
                <c:pt idx="5">
                  <c:v>17</c:v>
                </c:pt>
                <c:pt idx="6">
                  <c:v>14</c:v>
                </c:pt>
                <c:pt idx="7">
                  <c:v>29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3-6601-49BF-B282-14AFA7C6BB4C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Saknar inget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Blad1!$H$2:$H$9</c:f>
              <c:numCache>
                <c:formatCode>General</c:formatCode>
                <c:ptCount val="8"/>
                <c:pt idx="0">
                  <c:v>9.8567086409031699</c:v>
                </c:pt>
                <c:pt idx="1">
                  <c:v>9</c:v>
                </c:pt>
                <c:pt idx="2">
                  <c:v>11</c:v>
                </c:pt>
                <c:pt idx="3">
                  <c:v>8</c:v>
                </c:pt>
                <c:pt idx="4">
                  <c:v>4</c:v>
                </c:pt>
                <c:pt idx="5">
                  <c:v>0</c:v>
                </c:pt>
                <c:pt idx="6">
                  <c:v>10</c:v>
                </c:pt>
                <c:pt idx="7">
                  <c:v>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2E1-45E5-82D1-509B86C8D826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Annat, nämligen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Blad1!$I$2:$I$9</c:f>
              <c:numCache>
                <c:formatCode>General</c:formatCode>
                <c:ptCount val="8"/>
                <c:pt idx="0">
                  <c:v>6.0790273556230998</c:v>
                </c:pt>
                <c:pt idx="1">
                  <c:v>12</c:v>
                </c:pt>
                <c:pt idx="2">
                  <c:v>9</c:v>
                </c:pt>
                <c:pt idx="3">
                  <c:v>15</c:v>
                </c:pt>
                <c:pt idx="4">
                  <c:v>13</c:v>
                </c:pt>
                <c:pt idx="5">
                  <c:v>17</c:v>
                </c:pt>
                <c:pt idx="6">
                  <c:v>6</c:v>
                </c:pt>
                <c:pt idx="7">
                  <c:v>6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2-32E1-45E5-82D1-509B86C8D8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636892769196328E-2"/>
          <c:y val="0.41627287459308521"/>
          <c:w val="0.96872621446160734"/>
          <c:h val="0.1161920388499336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Släkt/vänner/familj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Arbete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Saker att göra på fritiden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32DC-4336-BC0F-143EA4532C04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Eget boende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32DC-4336-BC0F-143EA4532C04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Affärer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32DC-4336-BC0F-143EA4532C04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Studier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32DC-4336-BC0F-143EA4532C04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Saknar inget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Blad1!$H$2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32DC-4336-BC0F-143EA4532C04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Annat, nämligen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Blad1!$I$2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32DC-4336-BC0F-143EA4532C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9.5242892321468542E-2"/>
          <c:y val="2.5374701422681587E-2"/>
          <c:w val="0.87216051040967091"/>
          <c:h val="0.4910633547101956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90541922001766"/>
          <c:y val="3.2023957679778302E-2"/>
          <c:w val="0.70649088787626757"/>
          <c:h val="0.9359520846404434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2.9227557411273501</c:v>
                </c:pt>
                <c:pt idx="1">
                  <c:v>4</c:v>
                </c:pt>
                <c:pt idx="2">
                  <c:v>6</c:v>
                </c:pt>
                <c:pt idx="3">
                  <c:v>2</c:v>
                </c:pt>
                <c:pt idx="4">
                  <c:v>0</c:v>
                </c:pt>
                <c:pt idx="5">
                  <c:v>12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5.8455114822547003</c:v>
                </c:pt>
                <c:pt idx="1">
                  <c:v>10</c:v>
                </c:pt>
                <c:pt idx="2">
                  <c:v>13</c:v>
                </c:pt>
                <c:pt idx="3">
                  <c:v>12</c:v>
                </c:pt>
                <c:pt idx="4">
                  <c:v>0</c:v>
                </c:pt>
                <c:pt idx="5">
                  <c:v>8</c:v>
                </c:pt>
                <c:pt idx="6">
                  <c:v>2</c:v>
                </c:pt>
                <c:pt idx="7">
                  <c:v>10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Blad1!$D$2:$D$9</c:f>
              <c:numCache>
                <c:formatCode>General</c:formatCode>
                <c:ptCount val="8"/>
                <c:pt idx="0">
                  <c:v>23.695198329853898</c:v>
                </c:pt>
                <c:pt idx="1">
                  <c:v>23</c:v>
                </c:pt>
                <c:pt idx="2">
                  <c:v>32</c:v>
                </c:pt>
                <c:pt idx="3">
                  <c:v>18</c:v>
                </c:pt>
                <c:pt idx="4">
                  <c:v>41</c:v>
                </c:pt>
                <c:pt idx="5">
                  <c:v>28</c:v>
                </c:pt>
                <c:pt idx="6">
                  <c:v>8</c:v>
                </c:pt>
                <c:pt idx="7">
                  <c:v>40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9BAF-4040-AE69-90B97BDA3844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Blad1!$E$2:$E$9</c:f>
              <c:numCache>
                <c:formatCode>General</c:formatCode>
                <c:ptCount val="8"/>
                <c:pt idx="0">
                  <c:v>27.870563674321499</c:v>
                </c:pt>
                <c:pt idx="1">
                  <c:v>26</c:v>
                </c:pt>
                <c:pt idx="2">
                  <c:v>28</c:v>
                </c:pt>
                <c:pt idx="3">
                  <c:v>21</c:v>
                </c:pt>
                <c:pt idx="4">
                  <c:v>27</c:v>
                </c:pt>
                <c:pt idx="5">
                  <c:v>16</c:v>
                </c:pt>
                <c:pt idx="6">
                  <c:v>35</c:v>
                </c:pt>
                <c:pt idx="7">
                  <c:v>20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6601-49BF-B282-14AFA7C6BB4C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Blad1!$F$2:$F$9</c:f>
              <c:numCache>
                <c:formatCode>General</c:formatCode>
                <c:ptCount val="8"/>
                <c:pt idx="0">
                  <c:v>39.665970772442599</c:v>
                </c:pt>
                <c:pt idx="1">
                  <c:v>38</c:v>
                </c:pt>
                <c:pt idx="2">
                  <c:v>21</c:v>
                </c:pt>
                <c:pt idx="3">
                  <c:v>48</c:v>
                </c:pt>
                <c:pt idx="4">
                  <c:v>32</c:v>
                </c:pt>
                <c:pt idx="5">
                  <c:v>36</c:v>
                </c:pt>
                <c:pt idx="6">
                  <c:v>55</c:v>
                </c:pt>
                <c:pt idx="7">
                  <c:v>30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2-6601-49BF-B282-14AFA7C6B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0 ingen skola alls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1-3 år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4-9 år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2024-4E47-AF02-C1851072BDFB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10-12 år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2024-4E47-AF02-C1851072BDFB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13 år eller längre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2024-4E47-AF02-C1851072B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2552409091682507"/>
          <c:y val="2.5374701422681587E-2"/>
          <c:w val="0.82055434781520775"/>
          <c:h val="0.4292383959590891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678824505777458"/>
          <c:y val="3.2177581554161068E-2"/>
          <c:w val="0.67756552767657452"/>
          <c:h val="0.9356448368916778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57.009345794392502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42.990654205607498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Annat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Irak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Iran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94C4-4A9E-B1C6-757739B7F20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Afganistan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94C4-4A9E-B1C6-757739B7F203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Baltikum/Ryssland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94C4-4A9E-B1C6-757739B7F203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Syrien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94C4-4A9E-B1C6-757739B7F203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Turkiet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Blad1!$H$2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94C4-4A9E-B1C6-757739B7F203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Somalia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Blad1!$I$2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94C4-4A9E-B1C6-757739B7F203}"/>
            </c:ext>
          </c:extLst>
        </c:ser>
        <c:ser>
          <c:idx val="8"/>
          <c:order val="8"/>
          <c:tx>
            <c:strRef>
              <c:f>Blad1!$J$1</c:f>
              <c:strCache>
                <c:ptCount val="1"/>
                <c:pt idx="0">
                  <c:v>Eritrea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Blad1!$J$2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94C4-4A9E-B1C6-757739B7F203}"/>
            </c:ext>
          </c:extLst>
        </c:ser>
        <c:ser>
          <c:idx val="9"/>
          <c:order val="9"/>
          <c:tx>
            <c:strRef>
              <c:f>Blad1!$K$1</c:f>
              <c:strCache>
                <c:ptCount val="1"/>
                <c:pt idx="0">
                  <c:v>Thailand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Blad1!$K$2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7-94C4-4A9E-B1C6-757739B7F203}"/>
            </c:ext>
          </c:extLst>
        </c:ser>
        <c:ser>
          <c:idx val="10"/>
          <c:order val="10"/>
          <c:tx>
            <c:strRef>
              <c:f>Blad1!$L$1</c:f>
              <c:strCache>
                <c:ptCount val="1"/>
                <c:pt idx="0">
                  <c:v>Europa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Blad1!$L$2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8-94C4-4A9E-B1C6-757739B7F203}"/>
            </c:ext>
          </c:extLst>
        </c:ser>
        <c:ser>
          <c:idx val="11"/>
          <c:order val="11"/>
          <c:tx>
            <c:strRef>
              <c:f>Blad1!$M$1</c:f>
              <c:strCache>
                <c:ptCount val="1"/>
                <c:pt idx="0">
                  <c:v>Nordamerika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Blad1!$M$2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9-94C4-4A9E-B1C6-757739B7F203}"/>
            </c:ext>
          </c:extLst>
        </c:ser>
        <c:ser>
          <c:idx val="12"/>
          <c:order val="12"/>
          <c:tx>
            <c:strRef>
              <c:f>Blad1!$N$1</c:f>
              <c:strCache>
                <c:ptCount val="1"/>
                <c:pt idx="0">
                  <c:v>Sydamerika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Blad1!$N$2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A-94C4-4A9E-B1C6-757739B7F2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0"/>
          <c:w val="0.94293934660854672"/>
          <c:h val="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505598610401976"/>
          <c:y val="3.2334370255156834E-2"/>
          <c:w val="0.65917057690583658"/>
          <c:h val="0.9353312594896863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Jag har ingen särskild utbildning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Sverige</c:v>
                </c:pt>
              </c:strCache>
            </c:strRef>
          </c:cat>
          <c:val>
            <c:numRef>
              <c:f>Blad1!$B$2</c:f>
              <c:numCache>
                <c:formatCode>General</c:formatCode>
                <c:ptCount val="1"/>
                <c:pt idx="0">
                  <c:v>30.319148936170201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Administration, ekonomi, juridik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</c:f>
              <c:strCache>
                <c:ptCount val="1"/>
                <c:pt idx="0">
                  <c:v>Sverige</c:v>
                </c:pt>
              </c:strCache>
            </c:strRef>
          </c:cat>
          <c:val>
            <c:numRef>
              <c:f>Blad1!$C$2</c:f>
              <c:numCache>
                <c:formatCode>General</c:formatCode>
                <c:ptCount val="1"/>
                <c:pt idx="0">
                  <c:v>10.851063829787201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Bygg och anläggning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</c:f>
              <c:strCache>
                <c:ptCount val="1"/>
                <c:pt idx="0">
                  <c:v>Sverige</c:v>
                </c:pt>
              </c:strCache>
            </c:strRef>
          </c:cat>
          <c:val>
            <c:numRef>
              <c:f>Blad1!$D$2</c:f>
              <c:numCache>
                <c:formatCode>General</c:formatCode>
                <c:ptCount val="1"/>
                <c:pt idx="0">
                  <c:v>6.9148936170212796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5BBE-4A2E-96C5-B01CAE9A929C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Data/IT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</c:f>
              <c:strCache>
                <c:ptCount val="1"/>
                <c:pt idx="0">
                  <c:v>Sverige</c:v>
                </c:pt>
              </c:strCache>
            </c:strRef>
          </c:cat>
          <c:val>
            <c:numRef>
              <c:f>Blad1!$E$2</c:f>
              <c:numCache>
                <c:formatCode>General</c:formatCode>
                <c:ptCount val="1"/>
                <c:pt idx="0">
                  <c:v>6.0638297872340399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5-5BBE-4A2E-96C5-B01CAE9A929C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Städ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</c:f>
              <c:strCache>
                <c:ptCount val="1"/>
                <c:pt idx="0">
                  <c:v>Sverige</c:v>
                </c:pt>
              </c:strCache>
            </c:strRef>
          </c:cat>
          <c:val>
            <c:numRef>
              <c:f>Blad1!$F$2</c:f>
              <c:numCache>
                <c:formatCode>General</c:formatCode>
                <c:ptCount val="1"/>
                <c:pt idx="0">
                  <c:v>4.0425531914893602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6-5BBE-4A2E-96C5-B01CAE9A929C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Industri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</c:f>
              <c:strCache>
                <c:ptCount val="1"/>
                <c:pt idx="0">
                  <c:v>Sverige</c:v>
                </c:pt>
              </c:strCache>
            </c:strRef>
          </c:cat>
          <c:val>
            <c:numRef>
              <c:f>Blad1!$G$2</c:f>
              <c:numCache>
                <c:formatCode>General</c:formatCode>
                <c:ptCount val="1"/>
                <c:pt idx="0">
                  <c:v>5.4255319148936199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7-5BBE-4A2E-96C5-B01CAE9A929C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Transport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</c:f>
              <c:strCache>
                <c:ptCount val="1"/>
                <c:pt idx="0">
                  <c:v>Sverige</c:v>
                </c:pt>
              </c:strCache>
            </c:strRef>
          </c:cat>
          <c:val>
            <c:numRef>
              <c:f>Blad1!$H$2</c:f>
              <c:numCache>
                <c:formatCode>General</c:formatCode>
                <c:ptCount val="1"/>
                <c:pt idx="0">
                  <c:v>2.9787234042553199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8-5BBE-4A2E-96C5-B01CAE9A929C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Naturbruk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</c:f>
              <c:strCache>
                <c:ptCount val="1"/>
                <c:pt idx="0">
                  <c:v>Sverige</c:v>
                </c:pt>
              </c:strCache>
            </c:strRef>
          </c:cat>
          <c:val>
            <c:numRef>
              <c:f>Blad1!$I$2</c:f>
              <c:numCache>
                <c:formatCode>General</c:formatCode>
                <c:ptCount val="1"/>
                <c:pt idx="0">
                  <c:v>4.68085106382979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9-5BBE-4A2E-96C5-B01CAE9A929C}"/>
            </c:ext>
          </c:extLst>
        </c:ser>
        <c:ser>
          <c:idx val="8"/>
          <c:order val="8"/>
          <c:tx>
            <c:strRef>
              <c:f>Blad1!$J$1</c:f>
              <c:strCache>
                <c:ptCount val="1"/>
                <c:pt idx="0">
                  <c:v>Pedagogiskt arbete (t.ex. lärare)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</c:f>
              <c:strCache>
                <c:ptCount val="1"/>
                <c:pt idx="0">
                  <c:v>Sverige</c:v>
                </c:pt>
              </c:strCache>
            </c:strRef>
          </c:cat>
          <c:val>
            <c:numRef>
              <c:f>Blad1!$J$2</c:f>
              <c:numCache>
                <c:formatCode>General</c:formatCode>
                <c:ptCount val="1"/>
                <c:pt idx="0">
                  <c:v>12.127659574468099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A-5BBE-4A2E-96C5-B01CAE9A929C}"/>
            </c:ext>
          </c:extLst>
        </c:ser>
        <c:ser>
          <c:idx val="9"/>
          <c:order val="9"/>
          <c:tx>
            <c:strRef>
              <c:f>Blad1!$K$1</c:f>
              <c:strCache>
                <c:ptCount val="1"/>
                <c:pt idx="0">
                  <c:v>Hälso- och sjukvård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</c:f>
              <c:strCache>
                <c:ptCount val="1"/>
                <c:pt idx="0">
                  <c:v>Sverige</c:v>
                </c:pt>
              </c:strCache>
            </c:strRef>
          </c:cat>
          <c:val>
            <c:numRef>
              <c:f>Blad1!$K$2</c:f>
              <c:numCache>
                <c:formatCode>General</c:formatCode>
                <c:ptCount val="1"/>
                <c:pt idx="0">
                  <c:v>6.9148936170212796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B-5BBE-4A2E-96C5-B01CAE9A929C}"/>
            </c:ext>
          </c:extLst>
        </c:ser>
        <c:ser>
          <c:idx val="10"/>
          <c:order val="10"/>
          <c:tx>
            <c:strRef>
              <c:f>Blad1!$L$1</c:f>
              <c:strCache>
                <c:ptCount val="1"/>
                <c:pt idx="0">
                  <c:v>Kultur, media, design (t.ex. journalist)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</c:f>
              <c:strCache>
                <c:ptCount val="1"/>
                <c:pt idx="0">
                  <c:v>Sverige</c:v>
                </c:pt>
              </c:strCache>
            </c:strRef>
          </c:cat>
          <c:val>
            <c:numRef>
              <c:f>Blad1!$L$2</c:f>
              <c:numCache>
                <c:formatCode>General</c:formatCode>
                <c:ptCount val="1"/>
                <c:pt idx="0">
                  <c:v>3.6170212765957399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C-5BBE-4A2E-96C5-B01CAE9A929C}"/>
            </c:ext>
          </c:extLst>
        </c:ser>
        <c:ser>
          <c:idx val="11"/>
          <c:order val="11"/>
          <c:tx>
            <c:strRef>
              <c:f>Blad1!$M$1</c:f>
              <c:strCache>
                <c:ptCount val="1"/>
                <c:pt idx="0">
                  <c:v>Naturvetenskapligt arbete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</c:f>
              <c:strCache>
                <c:ptCount val="1"/>
                <c:pt idx="0">
                  <c:v>Sverige</c:v>
                </c:pt>
              </c:strCache>
            </c:strRef>
          </c:cat>
          <c:val>
            <c:numRef>
              <c:f>Blad1!$M$2</c:f>
              <c:numCache>
                <c:formatCode>General</c:formatCode>
                <c:ptCount val="1"/>
                <c:pt idx="0">
                  <c:v>2.23404255319149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D-5BBE-4A2E-96C5-B01CAE9A929C}"/>
            </c:ext>
          </c:extLst>
        </c:ser>
        <c:ser>
          <c:idx val="12"/>
          <c:order val="12"/>
          <c:tx>
            <c:strRef>
              <c:f>Blad1!$N$1</c:f>
              <c:strCache>
                <c:ptCount val="1"/>
                <c:pt idx="0">
                  <c:v>Försäljning, inköp och marknadsföring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</c:f>
              <c:strCache>
                <c:ptCount val="1"/>
                <c:pt idx="0">
                  <c:v>Sverige</c:v>
                </c:pt>
              </c:strCache>
            </c:strRef>
          </c:cat>
          <c:val>
            <c:numRef>
              <c:f>Blad1!$N$2</c:f>
              <c:numCache>
                <c:formatCode>General</c:formatCode>
                <c:ptCount val="1"/>
                <c:pt idx="0">
                  <c:v>7.0212765957446797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E-5BBE-4A2E-96C5-B01CAE9A929C}"/>
            </c:ext>
          </c:extLst>
        </c:ser>
        <c:ser>
          <c:idx val="13"/>
          <c:order val="13"/>
          <c:tx>
            <c:strRef>
              <c:f>Blad1!$O$1</c:f>
              <c:strCache>
                <c:ptCount val="1"/>
                <c:pt idx="0">
                  <c:v>Hotell, restaurang, storhushåll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</c:f>
              <c:strCache>
                <c:ptCount val="1"/>
                <c:pt idx="0">
                  <c:v>Sverige</c:v>
                </c:pt>
              </c:strCache>
            </c:strRef>
          </c:cat>
          <c:val>
            <c:numRef>
              <c:f>Blad1!$O$2</c:f>
              <c:numCache>
                <c:formatCode>General</c:formatCode>
                <c:ptCount val="1"/>
                <c:pt idx="0">
                  <c:v>6.3829787234042596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F-5BBE-4A2E-96C5-B01CAE9A929C}"/>
            </c:ext>
          </c:extLst>
        </c:ser>
        <c:ser>
          <c:idx val="14"/>
          <c:order val="14"/>
          <c:tx>
            <c:strRef>
              <c:f>Blad1!$P$1</c:f>
              <c:strCache>
                <c:ptCount val="1"/>
                <c:pt idx="0">
                  <c:v>Annat, nämligen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</c:f>
              <c:strCache>
                <c:ptCount val="1"/>
                <c:pt idx="0">
                  <c:v>Sverige</c:v>
                </c:pt>
              </c:strCache>
            </c:strRef>
          </c:cat>
          <c:val>
            <c:numRef>
              <c:f>Blad1!$P$2</c:f>
              <c:numCache>
                <c:formatCode>General</c:formatCode>
                <c:ptCount val="1"/>
                <c:pt idx="0">
                  <c:v>13.8297872340426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10-5BBE-4A2E-96C5-B01CAE9A92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Har ingen särskild utb.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Administration,ekonomi, juridik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Bygg och anläggning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230C-4D7A-B61F-1B439EC974A9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Data/IT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230C-4D7A-B61F-1B439EC974A9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Städ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230C-4D7A-B61F-1B439EC974A9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Industri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230C-4D7A-B61F-1B439EC974A9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Transport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Blad1!$H$2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230C-4D7A-B61F-1B439EC974A9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Naturbruk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Blad1!$I$2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230C-4D7A-B61F-1B439EC974A9}"/>
            </c:ext>
          </c:extLst>
        </c:ser>
        <c:ser>
          <c:idx val="8"/>
          <c:order val="8"/>
          <c:tx>
            <c:strRef>
              <c:f>Blad1!$J$1</c:f>
              <c:strCache>
                <c:ptCount val="1"/>
                <c:pt idx="0">
                  <c:v>Pedagogiska arbeten 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Blad1!$J$2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230C-4D7A-B61F-1B439EC974A9}"/>
            </c:ext>
          </c:extLst>
        </c:ser>
        <c:ser>
          <c:idx val="9"/>
          <c:order val="9"/>
          <c:tx>
            <c:strRef>
              <c:f>Blad1!$K$1</c:f>
              <c:strCache>
                <c:ptCount val="1"/>
                <c:pt idx="0">
                  <c:v>Hälsovård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Blad1!$K$2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7-230C-4D7A-B61F-1B439EC974A9}"/>
            </c:ext>
          </c:extLst>
        </c:ser>
        <c:ser>
          <c:idx val="10"/>
          <c:order val="10"/>
          <c:tx>
            <c:strRef>
              <c:f>Blad1!$L$1</c:f>
              <c:strCache>
                <c:ptCount val="1"/>
                <c:pt idx="0">
                  <c:v>Kultur, media, design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Blad1!$L$2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8-230C-4D7A-B61F-1B439EC974A9}"/>
            </c:ext>
          </c:extLst>
        </c:ser>
        <c:ser>
          <c:idx val="11"/>
          <c:order val="11"/>
          <c:tx>
            <c:strRef>
              <c:f>Blad1!$M$1</c:f>
              <c:strCache>
                <c:ptCount val="1"/>
                <c:pt idx="0">
                  <c:v>Naturvetenskap. arb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Blad1!$M$2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9-230C-4D7A-B61F-1B439EC974A9}"/>
            </c:ext>
          </c:extLst>
        </c:ser>
        <c:ser>
          <c:idx val="12"/>
          <c:order val="12"/>
          <c:tx>
            <c:strRef>
              <c:f>Blad1!$N$1</c:f>
              <c:strCache>
                <c:ptCount val="1"/>
                <c:pt idx="0">
                  <c:v>Försäljning, inköp, marknadsf.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Blad1!$N$2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A-230C-4D7A-B61F-1B439EC974A9}"/>
            </c:ext>
          </c:extLst>
        </c:ser>
        <c:ser>
          <c:idx val="13"/>
          <c:order val="13"/>
          <c:tx>
            <c:strRef>
              <c:f>Blad1!$O$1</c:f>
              <c:strCache>
                <c:ptCount val="1"/>
                <c:pt idx="0">
                  <c:v>Hotell, restaurang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Blad1!$O$2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B-230C-4D7A-B61F-1B439EC974A9}"/>
            </c:ext>
          </c:extLst>
        </c:ser>
        <c:ser>
          <c:idx val="14"/>
          <c:order val="14"/>
          <c:tx>
            <c:strRef>
              <c:f>Blad1!$P$1</c:f>
              <c:strCache>
                <c:ptCount val="1"/>
                <c:pt idx="0">
                  <c:v>Annat, nämligen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Blad1!$P$2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C-230C-4D7A-B61F-1B439EC974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0.23406177188565816"/>
          <c:w val="0.9428662855926806"/>
          <c:h val="0.7531130248524862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52828932615923"/>
          <c:y val="3.3076879001130342E-2"/>
          <c:w val="0.7236982736836971"/>
          <c:h val="0.933846241997739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Jag har inte arbetat innan jag kom till Sverige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Blad1!B2:$B$8</c:f>
              <c:numCache>
                <c:formatCode>General</c:formatCode>
                <c:ptCount val="7"/>
                <c:pt idx="3">
                  <c:v>19.288793103448299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Administration, ekonomi, juridik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Blad1!C2:$C$8</c:f>
              <c:numCache>
                <c:formatCode>General</c:formatCode>
                <c:ptCount val="7"/>
                <c:pt idx="3">
                  <c:v>9.4827586206896495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Bygg och anläggning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Blad1!D2:$D$8</c:f>
              <c:numCache>
                <c:formatCode>General</c:formatCode>
                <c:ptCount val="7"/>
                <c:pt idx="3">
                  <c:v>10.4525862068966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5BBE-4A2E-96C5-B01CAE9A929C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Data/IT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Blad1!E2:$E$8</c:f>
              <c:numCache>
                <c:formatCode>General</c:formatCode>
                <c:ptCount val="7"/>
                <c:pt idx="3">
                  <c:v>4.2025862068965498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5-5BBE-4A2E-96C5-B01CAE9A929C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Städ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Blad1!F2:$F$8</c:f>
              <c:numCache>
                <c:formatCode>General</c:formatCode>
                <c:ptCount val="7"/>
                <c:pt idx="3">
                  <c:v>5.6034482758620703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6-5BBE-4A2E-96C5-B01CAE9A929C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Industri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Blad1!G2:$G$8</c:f>
              <c:numCache>
                <c:formatCode>General</c:formatCode>
                <c:ptCount val="7"/>
                <c:pt idx="3">
                  <c:v>9.2672413793103505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7-5BBE-4A2E-96C5-B01CAE9A929C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Transport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Blad1!H2:$H$8</c:f>
              <c:numCache>
                <c:formatCode>General</c:formatCode>
                <c:ptCount val="7"/>
                <c:pt idx="3">
                  <c:v>5.4956896551724101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8-5BBE-4A2E-96C5-B01CAE9A929C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Naturbruk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Blad1!I2:$I$8</c:f>
              <c:numCache>
                <c:formatCode>General</c:formatCode>
                <c:ptCount val="7"/>
                <c:pt idx="3">
                  <c:v>8.2974137931034502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9-5BBE-4A2E-96C5-B01CAE9A929C}"/>
            </c:ext>
          </c:extLst>
        </c:ser>
        <c:ser>
          <c:idx val="8"/>
          <c:order val="8"/>
          <c:tx>
            <c:strRef>
              <c:f>Blad1!$J$1</c:f>
              <c:strCache>
                <c:ptCount val="1"/>
                <c:pt idx="0">
                  <c:v>Pedagogiskt arbete (t.ex. lärare)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Blad1!J2:$J$8</c:f>
              <c:numCache>
                <c:formatCode>General</c:formatCode>
                <c:ptCount val="7"/>
                <c:pt idx="3">
                  <c:v>13.5775862068966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A-5BBE-4A2E-96C5-B01CAE9A929C}"/>
            </c:ext>
          </c:extLst>
        </c:ser>
        <c:ser>
          <c:idx val="9"/>
          <c:order val="9"/>
          <c:tx>
            <c:strRef>
              <c:f>Blad1!$K$1</c:f>
              <c:strCache>
                <c:ptCount val="1"/>
                <c:pt idx="0">
                  <c:v>Hälso- och sjukvård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Blad1!K2:$K$8</c:f>
              <c:numCache>
                <c:formatCode>General</c:formatCode>
                <c:ptCount val="7"/>
                <c:pt idx="3">
                  <c:v>6.3577586206896504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B-5BBE-4A2E-96C5-B01CAE9A929C}"/>
            </c:ext>
          </c:extLst>
        </c:ser>
        <c:ser>
          <c:idx val="10"/>
          <c:order val="10"/>
          <c:tx>
            <c:strRef>
              <c:f>Blad1!$L$1</c:f>
              <c:strCache>
                <c:ptCount val="1"/>
                <c:pt idx="0">
                  <c:v>Kultur, media, design (t.ex. journalist)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Blad1!L2:$L$8</c:f>
              <c:numCache>
                <c:formatCode>General</c:formatCode>
                <c:ptCount val="7"/>
                <c:pt idx="3">
                  <c:v>3.0172413793103399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C-5BBE-4A2E-96C5-B01CAE9A929C}"/>
            </c:ext>
          </c:extLst>
        </c:ser>
        <c:ser>
          <c:idx val="11"/>
          <c:order val="11"/>
          <c:tx>
            <c:strRef>
              <c:f>Blad1!$M$1</c:f>
              <c:strCache>
                <c:ptCount val="1"/>
                <c:pt idx="0">
                  <c:v>Naturvetenskapligt arbete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Blad1!M2:$M$8</c:f>
              <c:numCache>
                <c:formatCode>General</c:formatCode>
                <c:ptCount val="7"/>
                <c:pt idx="3">
                  <c:v>1.07758620689655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D-5BBE-4A2E-96C5-B01CAE9A929C}"/>
            </c:ext>
          </c:extLst>
        </c:ser>
        <c:ser>
          <c:idx val="12"/>
          <c:order val="12"/>
          <c:tx>
            <c:strRef>
              <c:f>Blad1!$N$1</c:f>
              <c:strCache>
                <c:ptCount val="1"/>
                <c:pt idx="0">
                  <c:v>Försäljning, inköp och marknadsföring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Blad1!N2:$N$8</c:f>
              <c:numCache>
                <c:formatCode>General</c:formatCode>
                <c:ptCount val="7"/>
                <c:pt idx="3">
                  <c:v>14.9784482758621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E-5BBE-4A2E-96C5-B01CAE9A929C}"/>
            </c:ext>
          </c:extLst>
        </c:ser>
        <c:ser>
          <c:idx val="13"/>
          <c:order val="13"/>
          <c:tx>
            <c:strRef>
              <c:f>Blad1!$O$1</c:f>
              <c:strCache>
                <c:ptCount val="1"/>
                <c:pt idx="0">
                  <c:v>Hotell, restaurang, storhushåll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Blad1!O2:$O$8</c:f>
              <c:numCache>
                <c:formatCode>General</c:formatCode>
                <c:ptCount val="7"/>
                <c:pt idx="3">
                  <c:v>9.5905172413793096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F-5BBE-4A2E-96C5-B01CAE9A929C}"/>
            </c:ext>
          </c:extLst>
        </c:ser>
        <c:ser>
          <c:idx val="14"/>
          <c:order val="14"/>
          <c:tx>
            <c:strRef>
              <c:f>Blad1!$P$1</c:f>
              <c:strCache>
                <c:ptCount val="1"/>
                <c:pt idx="0">
                  <c:v>Annat, nämligen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Blad1!A$2:A$8</c:f>
              <c:strCache>
                <c:ptCount val="7"/>
                <c:pt idx="3">
                  <c:v>Sverige</c:v>
                </c:pt>
              </c:strCache>
            </c:strRef>
          </c:cat>
          <c:val>
            <c:numRef>
              <c:f>Blad1!P2:$P$8</c:f>
              <c:numCache>
                <c:formatCode>General</c:formatCode>
                <c:ptCount val="7"/>
                <c:pt idx="3">
                  <c:v>13.7931034482759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10-5BBE-4A2E-96C5-B01CAE9A92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Har ingen särskild utb.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Administration,ekonomi, juridik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Bygg och anläggning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7AC-4B42-B620-616775DB8AD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Data/IT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7AC-4B42-B620-616775DB8AD0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Städ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F7AC-4B42-B620-616775DB8AD0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Industri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F7AC-4B42-B620-616775DB8AD0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Transport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Blad1!$H$2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F7AC-4B42-B620-616775DB8AD0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Naturbruk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Blad1!$I$2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F7AC-4B42-B620-616775DB8AD0}"/>
            </c:ext>
          </c:extLst>
        </c:ser>
        <c:ser>
          <c:idx val="8"/>
          <c:order val="8"/>
          <c:tx>
            <c:strRef>
              <c:f>Blad1!$J$1</c:f>
              <c:strCache>
                <c:ptCount val="1"/>
                <c:pt idx="0">
                  <c:v>Pedagogiska arbeten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Blad1!$J$2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F7AC-4B42-B620-616775DB8AD0}"/>
            </c:ext>
          </c:extLst>
        </c:ser>
        <c:ser>
          <c:idx val="9"/>
          <c:order val="9"/>
          <c:tx>
            <c:strRef>
              <c:f>Blad1!$K$1</c:f>
              <c:strCache>
                <c:ptCount val="1"/>
                <c:pt idx="0">
                  <c:v>Hälsovård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Blad1!$K$2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7-F7AC-4B42-B620-616775DB8AD0}"/>
            </c:ext>
          </c:extLst>
        </c:ser>
        <c:ser>
          <c:idx val="10"/>
          <c:order val="10"/>
          <c:tx>
            <c:strRef>
              <c:f>Blad1!$L$1</c:f>
              <c:strCache>
                <c:ptCount val="1"/>
                <c:pt idx="0">
                  <c:v>Kultur, media, design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Blad1!$L$2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8-F7AC-4B42-B620-616775DB8AD0}"/>
            </c:ext>
          </c:extLst>
        </c:ser>
        <c:ser>
          <c:idx val="11"/>
          <c:order val="11"/>
          <c:tx>
            <c:strRef>
              <c:f>Blad1!$M$1</c:f>
              <c:strCache>
                <c:ptCount val="1"/>
                <c:pt idx="0">
                  <c:v>Naturvetenskap. arb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Blad1!$M$2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9-F7AC-4B42-B620-616775DB8AD0}"/>
            </c:ext>
          </c:extLst>
        </c:ser>
        <c:ser>
          <c:idx val="12"/>
          <c:order val="12"/>
          <c:tx>
            <c:strRef>
              <c:f>Blad1!$N$1</c:f>
              <c:strCache>
                <c:ptCount val="1"/>
                <c:pt idx="0">
                  <c:v>Försäljning, inköp, marknadsf.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Blad1!$N$2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A-F7AC-4B42-B620-616775DB8AD0}"/>
            </c:ext>
          </c:extLst>
        </c:ser>
        <c:ser>
          <c:idx val="13"/>
          <c:order val="13"/>
          <c:tx>
            <c:strRef>
              <c:f>Blad1!$O$1</c:f>
              <c:strCache>
                <c:ptCount val="1"/>
                <c:pt idx="0">
                  <c:v>Hotell, restaurang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Blad1!$O$2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B-F7AC-4B42-B620-616775DB8AD0}"/>
            </c:ext>
          </c:extLst>
        </c:ser>
        <c:ser>
          <c:idx val="14"/>
          <c:order val="14"/>
          <c:tx>
            <c:strRef>
              <c:f>Blad1!$P$1</c:f>
              <c:strCache>
                <c:ptCount val="1"/>
                <c:pt idx="0">
                  <c:v>Annat, nämligen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Blad1!$P$2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C-F7AC-4B42-B620-616775DB8A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2.5374701422681587E-2"/>
          <c:w val="1"/>
          <c:h val="0.8516110945880370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207516330644662"/>
          <c:y val="3.2334370255156834E-2"/>
          <c:w val="0.69215139970340966"/>
          <c:h val="0.9353312594896863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22.737068965517199</c:v>
                </c:pt>
                <c:pt idx="1">
                  <c:v>24</c:v>
                </c:pt>
                <c:pt idx="2">
                  <c:v>27</c:v>
                </c:pt>
                <c:pt idx="3">
                  <c:v>13</c:v>
                </c:pt>
                <c:pt idx="4">
                  <c:v>30</c:v>
                </c:pt>
                <c:pt idx="5">
                  <c:v>29</c:v>
                </c:pt>
                <c:pt idx="6">
                  <c:v>35</c:v>
                </c:pt>
                <c:pt idx="7">
                  <c:v>16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77.262931034482804</c:v>
                </c:pt>
                <c:pt idx="1">
                  <c:v>76</c:v>
                </c:pt>
                <c:pt idx="2">
                  <c:v>73</c:v>
                </c:pt>
                <c:pt idx="3">
                  <c:v>87</c:v>
                </c:pt>
                <c:pt idx="4">
                  <c:v>70</c:v>
                </c:pt>
                <c:pt idx="5">
                  <c:v>71</c:v>
                </c:pt>
                <c:pt idx="6">
                  <c:v>65</c:v>
                </c:pt>
                <c:pt idx="7">
                  <c:v>84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2.5374701422681587E-2"/>
          <c:w val="1"/>
          <c:h val="0.7270831892975663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90016654216135"/>
          <c:y val="9.9457979349225109E-2"/>
          <c:w val="0.67045360619218775"/>
          <c:h val="0.8683644390966137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 (Få svar)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17.061611374407601</c:v>
                </c:pt>
                <c:pt idx="1">
                  <c:v>11</c:v>
                </c:pt>
                <c:pt idx="2">
                  <c:v>4</c:v>
                </c:pt>
                <c:pt idx="3">
                  <c:v>7</c:v>
                </c:pt>
                <c:pt idx="4">
                  <c:v>22</c:v>
                </c:pt>
                <c:pt idx="5">
                  <c:v>14</c:v>
                </c:pt>
                <c:pt idx="6">
                  <c:v>11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 (Få svar)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30.8056872037915</c:v>
                </c:pt>
                <c:pt idx="1">
                  <c:v>33</c:v>
                </c:pt>
                <c:pt idx="2">
                  <c:v>27</c:v>
                </c:pt>
                <c:pt idx="3">
                  <c:v>53</c:v>
                </c:pt>
                <c:pt idx="4">
                  <c:v>11</c:v>
                </c:pt>
                <c:pt idx="5">
                  <c:v>0</c:v>
                </c:pt>
                <c:pt idx="6">
                  <c:v>50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 (Få svar)</c:v>
                </c:pt>
              </c:strCache>
            </c:strRef>
          </c:cat>
          <c:val>
            <c:numRef>
              <c:f>Blad1!$D$2:$D$9</c:f>
              <c:numCache>
                <c:formatCode>General</c:formatCode>
                <c:ptCount val="8"/>
                <c:pt idx="0">
                  <c:v>16.113744075829398</c:v>
                </c:pt>
                <c:pt idx="1">
                  <c:v>22</c:v>
                </c:pt>
                <c:pt idx="2">
                  <c:v>31</c:v>
                </c:pt>
                <c:pt idx="3">
                  <c:v>20</c:v>
                </c:pt>
                <c:pt idx="4">
                  <c:v>33</c:v>
                </c:pt>
                <c:pt idx="5">
                  <c:v>29</c:v>
                </c:pt>
                <c:pt idx="6">
                  <c:v>6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7741-4835-B561-703343DC1D34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 (Få svar)</c:v>
                </c:pt>
              </c:strCache>
            </c:strRef>
          </c:cat>
          <c:val>
            <c:numRef>
              <c:f>Blad1!$E$2:$E$9</c:f>
              <c:numCache>
                <c:formatCode>General</c:formatCode>
                <c:ptCount val="8"/>
                <c:pt idx="0">
                  <c:v>36.0189573459716</c:v>
                </c:pt>
                <c:pt idx="1">
                  <c:v>34</c:v>
                </c:pt>
                <c:pt idx="2">
                  <c:v>38</c:v>
                </c:pt>
                <c:pt idx="3">
                  <c:v>20</c:v>
                </c:pt>
                <c:pt idx="4">
                  <c:v>33</c:v>
                </c:pt>
                <c:pt idx="5">
                  <c:v>57</c:v>
                </c:pt>
                <c:pt idx="6">
                  <c:v>33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2-7741-4835-B561-703343DC1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Mindre än 1 år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1-4 år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5-8 år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BEA0-4058-862A-DBBA47196F98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9 år eller längre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BEA0-4058-862A-DBBA47196F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2.5374701422681587E-2"/>
          <c:w val="0.98016778799469617"/>
          <c:h val="0.8732080269703352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962299414856912"/>
          <c:y val="3.2182911357849321E-2"/>
          <c:w val="0.63459499774736416"/>
          <c:h val="0.9356341772843013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dLbl>
              <c:idx val="0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6="http://schemas.microsoft.com/office/drawing/2014/chart" uri="{C3380CC4-5D6E-409C-BE32-E72D297353CC}">
                  <c16:uniqueId val="{00000000-6E4F-4ABF-8639-2458D1E6CAFA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 (Få svar)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17.061611374407601</c:v>
                </c:pt>
                <c:pt idx="1">
                  <c:v>18</c:v>
                </c:pt>
                <c:pt idx="2">
                  <c:v>21</c:v>
                </c:pt>
                <c:pt idx="3">
                  <c:v>6</c:v>
                </c:pt>
                <c:pt idx="4">
                  <c:v>25</c:v>
                </c:pt>
                <c:pt idx="5">
                  <c:v>13</c:v>
                </c:pt>
                <c:pt idx="6">
                  <c:v>25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 (Få svar)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82.938388625592395</c:v>
                </c:pt>
                <c:pt idx="1">
                  <c:v>82</c:v>
                </c:pt>
                <c:pt idx="2">
                  <c:v>79</c:v>
                </c:pt>
                <c:pt idx="3">
                  <c:v>94</c:v>
                </c:pt>
                <c:pt idx="4">
                  <c:v>75</c:v>
                </c:pt>
                <c:pt idx="5">
                  <c:v>88</c:v>
                </c:pt>
                <c:pt idx="6">
                  <c:v>75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0.16667</cdr:x>
      <cdr:y>0.5</cdr:y>
    </cdr:from>
    <cdr:to>
      <cdr:x>0.27429</cdr:x>
      <cdr:y>0.65573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42D0038-6089-449E-86E8-66AD5B961DF2}"/>
            </a:ext>
          </a:extLst>
        </cdr:cNvPr>
        <cdr:cNvSpPr txBox="1"/>
      </cdr:nvSpPr>
      <cdr:spPr>
        <a:xfrm xmlns:a="http://schemas.openxmlformats.org/drawingml/2006/main">
          <a:off x="1416222" y="29358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sv-SE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94503-31CE-48E2-B80E-15217ED1029F}" type="datetimeFigureOut">
              <a:rPr lang="sv-SE" smtClean="0"/>
              <a:pPr/>
              <a:t>2018-09-03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8B977-AF6D-4EC5-841C-F9E48581703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03811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7D68F-5EAD-4DC4-B1D3-6262CDBE6999}" type="datetimeFigureOut">
              <a:rPr lang="sv-SE" smtClean="0"/>
              <a:pPr/>
              <a:t>2018-09-03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07ECC-1F60-4E96-B455-5B44D664008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85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0752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17793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100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2275944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101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6837606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102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7786203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103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747865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1556830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105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3907887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106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045863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107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0254991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108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4395513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109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8801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29431113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2717704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7917476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1855140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0214570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58667869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3109105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14122709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5768128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1036149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4848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21609555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97872843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8558701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79046780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5819332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4729679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1192229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6180371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7899193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1951454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129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8614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7666182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9038809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131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2377073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132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83391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60428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8952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18518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2254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4562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9048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87598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67441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41076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92747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040998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63412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911457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3062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218710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79513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29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1353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926031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13076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31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53598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32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34987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33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51328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34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97791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35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15632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36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73315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37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2188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38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76983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39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2441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116343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40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91576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41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83080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42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31974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43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671170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44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8799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45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948104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46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578618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47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79748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48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422345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49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0821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107555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50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474740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51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282489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52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9107080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53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152327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54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330980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55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318042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56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948815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57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407028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58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953206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59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9890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18012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60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042984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61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385368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62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836867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63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719864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64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736048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65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719790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66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517778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67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502382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68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359447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69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9254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573017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70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907531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71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076900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72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567193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73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228838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74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12613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75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1652188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76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89229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77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787417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78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653632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79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9062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772434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80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875331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81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190845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82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827664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83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9390377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84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251256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85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872635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86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420622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87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365381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88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052439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89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5485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830998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90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135667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91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879559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92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8073790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93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3187899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94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498576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95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22836457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96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855348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97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64189565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98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9085156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99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244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B7C6-593E-489F-8DDE-06010A061892}" type="datetime1">
              <a:rPr lang="sv-SE" smtClean="0"/>
              <a:pPr/>
              <a:t>2018-09-03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© Invandrarindex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  <p:transition advClick="0" advTm="8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E58C-63B8-407C-88E6-D24D4124024E}" type="datetime1">
              <a:rPr lang="sv-SE" smtClean="0"/>
              <a:pPr/>
              <a:t>2018-09-03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© Invandrarindex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  <p:transition advClick="0" advTm="8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709F2-0F67-4375-912F-121C02468DB1}" type="datetime1">
              <a:rPr lang="sv-SE" smtClean="0"/>
              <a:pPr/>
              <a:t>2018-09-03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© Invandrarindex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  <p:transition advClick="0" advTm="8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FC4E-A595-46F9-BBA8-99658960DE9B}" type="datetime1">
              <a:rPr lang="sv-SE" smtClean="0"/>
              <a:pPr/>
              <a:t>2018-09-03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© Invandrarindex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  <p:transition advClick="0" advTm="8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FBE1-3854-4835-AEF3-AEAF00C3378B}" type="datetime1">
              <a:rPr lang="sv-SE" smtClean="0"/>
              <a:pPr/>
              <a:t>2018-09-03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© Invandrarindex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  <p:transition advClick="0" advTm="8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6A61-9F4F-430F-9848-483C73B24B88}" type="datetime1">
              <a:rPr lang="sv-SE" smtClean="0"/>
              <a:pPr/>
              <a:t>2018-09-03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© Invandrarindex 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  <p:transition advClick="0" advTm="8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4630-8281-40E1-9D1E-537BC1F932D6}" type="datetime1">
              <a:rPr lang="sv-SE" smtClean="0"/>
              <a:pPr/>
              <a:t>2018-09-03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© Invandrarindex 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  <p:transition advClick="0" advTm="8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660C-A14B-485D-B6F1-7C6AB03CA18A}" type="datetime1">
              <a:rPr lang="sv-SE" smtClean="0"/>
              <a:pPr/>
              <a:t>2018-09-03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© Invandrarindex 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  <p:transition advClick="0" advTm="8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9FFF-FBA0-460C-B19E-829F1511B0F3}" type="datetime1">
              <a:rPr lang="sv-SE" smtClean="0"/>
              <a:pPr/>
              <a:t>2018-09-03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© Invandrarindex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  <p:transition advClick="0" advTm="8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5AC19-1AA0-45D6-88FD-2D7D91CD8133}" type="datetime1">
              <a:rPr lang="sv-SE" smtClean="0"/>
              <a:pPr/>
              <a:t>2018-09-03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© Invandrarindex 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  <p:transition advClick="0" advTm="8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4A0E-17D3-4410-B8B9-E3E1ED562C47}" type="datetime1">
              <a:rPr lang="sv-SE" smtClean="0"/>
              <a:pPr/>
              <a:t>2018-09-03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© Invandrarindex 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  <p:transition advClick="0" advTm="8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CB53B-41B0-4327-AAE4-6108086B4CE6}" type="datetime1">
              <a:rPr lang="sv-SE" smtClean="0"/>
              <a:pPr/>
              <a:t>2018-09-03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dirty="0"/>
              <a:t>© Invandrarindex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E3788-3456-43BD-A5E2-20DB438D0918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8000">
    <p:random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image" Target="../media/image1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6.xml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07.xml"/><Relationship Id="rId4" Type="http://schemas.openxmlformats.org/officeDocument/2006/relationships/image" Target="../media/image1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8.xm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10.xml"/><Relationship Id="rId5" Type="http://schemas.openxmlformats.org/officeDocument/2006/relationships/chart" Target="../charts/chart209.xml"/><Relationship Id="rId4" Type="http://schemas.openxmlformats.org/officeDocument/2006/relationships/image" Target="../media/image1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1.xml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13.xml"/><Relationship Id="rId5" Type="http://schemas.openxmlformats.org/officeDocument/2006/relationships/chart" Target="../charts/chart212.xml"/><Relationship Id="rId4" Type="http://schemas.openxmlformats.org/officeDocument/2006/relationships/image" Target="../media/image1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4.xm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5.xml"/><Relationship Id="rId4" Type="http://schemas.openxmlformats.org/officeDocument/2006/relationships/image" Target="../media/image1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6.xm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18.xml"/><Relationship Id="rId5" Type="http://schemas.openxmlformats.org/officeDocument/2006/relationships/chart" Target="../charts/chart217.xml"/><Relationship Id="rId4" Type="http://schemas.openxmlformats.org/officeDocument/2006/relationships/image" Target="../media/image1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9.xml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20.xml"/><Relationship Id="rId4" Type="http://schemas.openxmlformats.org/officeDocument/2006/relationships/image" Target="../media/image1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1.xm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22.xml"/><Relationship Id="rId4" Type="http://schemas.openxmlformats.org/officeDocument/2006/relationships/image" Target="../media/image1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3.xml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25.xml"/><Relationship Id="rId5" Type="http://schemas.openxmlformats.org/officeDocument/2006/relationships/chart" Target="../charts/chart224.xml"/><Relationship Id="rId4" Type="http://schemas.openxmlformats.org/officeDocument/2006/relationships/image" Target="../media/image1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6.xml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27.xml"/><Relationship Id="rId4" Type="http://schemas.openxmlformats.org/officeDocument/2006/relationships/image" Target="../media/image1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8.xml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30.xml"/><Relationship Id="rId5" Type="http://schemas.openxmlformats.org/officeDocument/2006/relationships/chart" Target="../charts/chart229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3.xml"/><Relationship Id="rId4" Type="http://schemas.openxmlformats.org/officeDocument/2006/relationships/image" Target="../media/image1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1.xml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32.xml"/><Relationship Id="rId4" Type="http://schemas.openxmlformats.org/officeDocument/2006/relationships/image" Target="../media/image1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3.xml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34.xml"/><Relationship Id="rId4" Type="http://schemas.openxmlformats.org/officeDocument/2006/relationships/image" Target="../media/image1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36.xml"/><Relationship Id="rId4" Type="http://schemas.openxmlformats.org/officeDocument/2006/relationships/chart" Target="../charts/chart235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7.xml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39.xml"/><Relationship Id="rId5" Type="http://schemas.openxmlformats.org/officeDocument/2006/relationships/chart" Target="../charts/chart238.xml"/><Relationship Id="rId4" Type="http://schemas.openxmlformats.org/officeDocument/2006/relationships/image" Target="../media/image1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0.xml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41.xml"/><Relationship Id="rId4" Type="http://schemas.openxmlformats.org/officeDocument/2006/relationships/image" Target="../media/image1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2.xml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44.xml"/><Relationship Id="rId5" Type="http://schemas.openxmlformats.org/officeDocument/2006/relationships/chart" Target="../charts/chart243.xml"/><Relationship Id="rId4" Type="http://schemas.openxmlformats.org/officeDocument/2006/relationships/image" Target="../media/image1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5.xml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47.xml"/><Relationship Id="rId5" Type="http://schemas.openxmlformats.org/officeDocument/2006/relationships/chart" Target="../charts/chart246.xml"/><Relationship Id="rId4" Type="http://schemas.openxmlformats.org/officeDocument/2006/relationships/image" Target="../media/image1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8.xml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50.xml"/><Relationship Id="rId5" Type="http://schemas.openxmlformats.org/officeDocument/2006/relationships/chart" Target="../charts/chart249.xml"/><Relationship Id="rId4" Type="http://schemas.openxmlformats.org/officeDocument/2006/relationships/image" Target="../media/image1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1.xml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53.xml"/><Relationship Id="rId5" Type="http://schemas.openxmlformats.org/officeDocument/2006/relationships/chart" Target="../charts/chart252.xml"/><Relationship Id="rId4" Type="http://schemas.openxmlformats.org/officeDocument/2006/relationships/image" Target="../media/image1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4.xml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56.xml"/><Relationship Id="rId5" Type="http://schemas.openxmlformats.org/officeDocument/2006/relationships/chart" Target="../charts/chart255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5.xml"/><Relationship Id="rId4" Type="http://schemas.openxmlformats.org/officeDocument/2006/relationships/image" Target="../media/image1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7.xml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60.xml"/><Relationship Id="rId5" Type="http://schemas.openxmlformats.org/officeDocument/2006/relationships/chart" Target="../charts/chart259.xml"/><Relationship Id="rId4" Type="http://schemas.openxmlformats.org/officeDocument/2006/relationships/chart" Target="../charts/chart258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1.xml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63.xml"/><Relationship Id="rId5" Type="http://schemas.openxmlformats.org/officeDocument/2006/relationships/chart" Target="../charts/chart262.xml"/><Relationship Id="rId4" Type="http://schemas.openxmlformats.org/officeDocument/2006/relationships/image" Target="../media/image1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65.xml"/><Relationship Id="rId4" Type="http://schemas.openxmlformats.org/officeDocument/2006/relationships/chart" Target="../charts/chart264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6.xml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68.xml"/><Relationship Id="rId5" Type="http://schemas.openxmlformats.org/officeDocument/2006/relationships/chart" Target="../charts/chart267.xml"/><Relationship Id="rId4" Type="http://schemas.openxmlformats.org/officeDocument/2006/relationships/image" Target="../media/image1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9.xml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70.xml"/><Relationship Id="rId4" Type="http://schemas.openxmlformats.org/officeDocument/2006/relationships/image" Target="../media/image1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1.xml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72.xml"/><Relationship Id="rId4" Type="http://schemas.openxmlformats.org/officeDocument/2006/relationships/image" Target="../media/image1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3.xml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75.xml"/><Relationship Id="rId5" Type="http://schemas.openxmlformats.org/officeDocument/2006/relationships/chart" Target="../charts/chart274.xml"/><Relationship Id="rId4" Type="http://schemas.openxmlformats.org/officeDocument/2006/relationships/image" Target="../media/image1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6.xml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78.xml"/><Relationship Id="rId5" Type="http://schemas.openxmlformats.org/officeDocument/2006/relationships/chart" Target="../charts/chart277.xml"/><Relationship Id="rId4" Type="http://schemas.openxmlformats.org/officeDocument/2006/relationships/image" Target="../media/image1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9.xml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81.xml"/><Relationship Id="rId5" Type="http://schemas.openxmlformats.org/officeDocument/2006/relationships/chart" Target="../charts/chart280.xml"/><Relationship Id="rId4" Type="http://schemas.openxmlformats.org/officeDocument/2006/relationships/image" Target="../media/image1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2.xml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84.xml"/><Relationship Id="rId5" Type="http://schemas.openxmlformats.org/officeDocument/2006/relationships/chart" Target="../charts/chart283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5.xml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86.xml"/><Relationship Id="rId4" Type="http://schemas.openxmlformats.org/officeDocument/2006/relationships/image" Target="../media/image1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7.xml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88.xml"/><Relationship Id="rId4" Type="http://schemas.openxmlformats.org/officeDocument/2006/relationships/image" Target="../media/image1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9.xml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91.xml"/><Relationship Id="rId5" Type="http://schemas.openxmlformats.org/officeDocument/2006/relationships/chart" Target="../charts/chart290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4.xml"/><Relationship Id="rId5" Type="http://schemas.openxmlformats.org/officeDocument/2006/relationships/chart" Target="../charts/chart33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6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8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0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2.xml"/><Relationship Id="rId4" Type="http://schemas.openxmlformats.org/officeDocument/2006/relationships/chart" Target="../charts/chart4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4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6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8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0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4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6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8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0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2.xml"/><Relationship Id="rId4" Type="http://schemas.openxmlformats.org/officeDocument/2006/relationships/chart" Target="../charts/chart6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4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6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8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0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2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4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6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8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9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0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1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2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3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4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5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6.xml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7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8.xml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9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0.xml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1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5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6.xml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7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8.xml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9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0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1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2.xml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3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4.xml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5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6.xml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7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8.xml"/><Relationship Id="rId4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9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0.xml"/><Relationship Id="rId4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1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2.xml"/><Relationship Id="rId4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3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4.xml"/><Relationship Id="rId4" Type="http://schemas.openxmlformats.org/officeDocument/2006/relationships/image" Target="../media/image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5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6.xml"/><Relationship Id="rId4" Type="http://schemas.openxmlformats.org/officeDocument/2006/relationships/image" Target="../media/image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7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8.xml"/><Relationship Id="rId4" Type="http://schemas.openxmlformats.org/officeDocument/2006/relationships/image" Target="../media/image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9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0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1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2.xml"/><Relationship Id="rId4" Type="http://schemas.openxmlformats.org/officeDocument/2006/relationships/image" Target="../media/image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3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4.xml"/><Relationship Id="rId4" Type="http://schemas.openxmlformats.org/officeDocument/2006/relationships/image" Target="../media/image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5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6.xml"/><Relationship Id="rId4" Type="http://schemas.openxmlformats.org/officeDocument/2006/relationships/image" Target="../media/image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7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8.xml"/><Relationship Id="rId4" Type="http://schemas.openxmlformats.org/officeDocument/2006/relationships/image" Target="../media/image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9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0.xml"/><Relationship Id="rId4" Type="http://schemas.openxmlformats.org/officeDocument/2006/relationships/image" Target="../media/image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1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2.xml"/><Relationship Id="rId4" Type="http://schemas.openxmlformats.org/officeDocument/2006/relationships/image" Target="../media/image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3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4.xml"/><Relationship Id="rId4" Type="http://schemas.openxmlformats.org/officeDocument/2006/relationships/image" Target="../media/image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5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7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8.xml"/><Relationship Id="rId4" Type="http://schemas.openxmlformats.org/officeDocument/2006/relationships/image" Target="../media/image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9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0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image" Target="../media/image1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1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2.xml"/><Relationship Id="rId4" Type="http://schemas.openxmlformats.org/officeDocument/2006/relationships/image" Target="../media/image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3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4.xml"/><Relationship Id="rId4" Type="http://schemas.openxmlformats.org/officeDocument/2006/relationships/image" Target="../media/image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5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6.xml"/><Relationship Id="rId4" Type="http://schemas.openxmlformats.org/officeDocument/2006/relationships/image" Target="../media/image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7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8.xml"/><Relationship Id="rId4" Type="http://schemas.openxmlformats.org/officeDocument/2006/relationships/image" Target="../media/image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9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0.xml"/><Relationship Id="rId4" Type="http://schemas.openxmlformats.org/officeDocument/2006/relationships/image" Target="../media/image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1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2.xml"/><Relationship Id="rId4" Type="http://schemas.openxmlformats.org/officeDocument/2006/relationships/image" Target="../media/image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3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4.xml"/><Relationship Id="rId4" Type="http://schemas.openxmlformats.org/officeDocument/2006/relationships/image" Target="../media/image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5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6.xml"/><Relationship Id="rId4" Type="http://schemas.openxmlformats.org/officeDocument/2006/relationships/image" Target="../media/image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7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9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0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7.xml"/><Relationship Id="rId4" Type="http://schemas.openxmlformats.org/officeDocument/2006/relationships/image" Target="../media/image1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1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2.xml"/><Relationship Id="rId4" Type="http://schemas.openxmlformats.org/officeDocument/2006/relationships/image" Target="../media/image1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3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4.xml"/><Relationship Id="rId4" Type="http://schemas.openxmlformats.org/officeDocument/2006/relationships/image" Target="../media/image1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5.xm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6.xml"/><Relationship Id="rId4" Type="http://schemas.openxmlformats.org/officeDocument/2006/relationships/image" Target="../media/image1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7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8.xml"/><Relationship Id="rId4" Type="http://schemas.openxmlformats.org/officeDocument/2006/relationships/image" Target="../media/image1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3.xml"/><Relationship Id="rId3" Type="http://schemas.openxmlformats.org/officeDocument/2006/relationships/chart" Target="../charts/chart169.xml"/><Relationship Id="rId7" Type="http://schemas.openxmlformats.org/officeDocument/2006/relationships/chart" Target="../charts/chart172.xm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1.xml"/><Relationship Id="rId5" Type="http://schemas.openxmlformats.org/officeDocument/2006/relationships/chart" Target="../charts/chart170.xml"/><Relationship Id="rId4" Type="http://schemas.openxmlformats.org/officeDocument/2006/relationships/image" Target="../media/image1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4.xm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75.xml"/><Relationship Id="rId4" Type="http://schemas.openxmlformats.org/officeDocument/2006/relationships/image" Target="../media/image1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6.xm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77.xml"/><Relationship Id="rId4" Type="http://schemas.openxmlformats.org/officeDocument/2006/relationships/image" Target="../media/image1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8.xm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79.xml"/><Relationship Id="rId4" Type="http://schemas.openxmlformats.org/officeDocument/2006/relationships/image" Target="../media/image1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0.xm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1.xml"/><Relationship Id="rId4" Type="http://schemas.openxmlformats.org/officeDocument/2006/relationships/image" Target="../media/image1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2.xm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9.xml"/><Relationship Id="rId4" Type="http://schemas.openxmlformats.org/officeDocument/2006/relationships/image" Target="../media/image1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4.xm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5.xml"/><Relationship Id="rId4" Type="http://schemas.openxmlformats.org/officeDocument/2006/relationships/image" Target="../media/image1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6.xm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7.xml"/><Relationship Id="rId4" Type="http://schemas.openxmlformats.org/officeDocument/2006/relationships/image" Target="../media/image1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8.xm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0.xml"/><Relationship Id="rId5" Type="http://schemas.openxmlformats.org/officeDocument/2006/relationships/chart" Target="../charts/chart189.xml"/><Relationship Id="rId4" Type="http://schemas.openxmlformats.org/officeDocument/2006/relationships/image" Target="../media/image1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1.xm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92.xml"/><Relationship Id="rId4" Type="http://schemas.openxmlformats.org/officeDocument/2006/relationships/image" Target="../media/image1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3.xml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94.xml"/><Relationship Id="rId4" Type="http://schemas.openxmlformats.org/officeDocument/2006/relationships/image" Target="../media/image1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5.xm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96.xml"/><Relationship Id="rId4" Type="http://schemas.openxmlformats.org/officeDocument/2006/relationships/image" Target="../media/image1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7.xm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98.xml"/><Relationship Id="rId4" Type="http://schemas.openxmlformats.org/officeDocument/2006/relationships/image" Target="../media/image1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9.xm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00.xml"/><Relationship Id="rId4" Type="http://schemas.openxmlformats.org/officeDocument/2006/relationships/image" Target="../media/image1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1.xm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02.xml"/><Relationship Id="rId4" Type="http://schemas.openxmlformats.org/officeDocument/2006/relationships/image" Target="../media/image1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3.xm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05.xml"/><Relationship Id="rId5" Type="http://schemas.openxmlformats.org/officeDocument/2006/relationships/chart" Target="../charts/chart204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724028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Platshållare för innehåll 11"/>
          <p:cNvGraphicFramePr>
            <a:graphicFrameLocks noGrp="1"/>
          </p:cNvGraphicFramePr>
          <p:nvPr>
            <p:ph idx="1"/>
          </p:nvPr>
        </p:nvGraphicFramePr>
        <p:xfrm>
          <a:off x="467544" y="6093296"/>
          <a:ext cx="45719" cy="50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1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</a:t>
            </a:fld>
            <a:r>
              <a:rPr lang="sv-SE" dirty="0">
                <a:solidFill>
                  <a:schemeClr val="tx1"/>
                </a:solidFill>
              </a:rPr>
              <a:t> (184) </a:t>
            </a: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ruta 12"/>
          <p:cNvSpPr txBox="1"/>
          <p:nvPr/>
        </p:nvSpPr>
        <p:spPr>
          <a:xfrm>
            <a:off x="2538786" y="4581128"/>
            <a:ext cx="42512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/>
              <a:t>Nyanländas syn på att leva och bo i Sverige.</a:t>
            </a:r>
          </a:p>
          <a:p>
            <a:pPr algn="ctr"/>
            <a:endParaRPr lang="sv-SE" dirty="0"/>
          </a:p>
          <a:p>
            <a:pPr algn="ctr"/>
            <a:r>
              <a:rPr lang="sv-SE" dirty="0"/>
              <a:t>Västernorrland</a:t>
            </a:r>
          </a:p>
        </p:txBody>
      </p:sp>
      <p:pic>
        <p:nvPicPr>
          <p:cNvPr id="1026" name="Picture 2" descr="C:\Users\ProBook 4510s\Pictures\IMG_43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916832"/>
            <a:ext cx="2700975" cy="1800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476625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16035"/>
              </p:ext>
            </p:extLst>
          </p:nvPr>
        </p:nvGraphicFramePr>
        <p:xfrm>
          <a:off x="174274" y="2132857"/>
          <a:ext cx="878989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1763688" y="1354842"/>
            <a:ext cx="5041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Vilken kommun bor du i? </a:t>
            </a:r>
          </a:p>
          <a:p>
            <a:r>
              <a:rPr lang="sv-SE" i="1" dirty="0"/>
              <a:t>(Timrå ingår i sverigetotalen och Ånge var inte med)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10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10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98366" y="6130616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0409465"/>
              </p:ext>
            </p:extLst>
          </p:nvPr>
        </p:nvGraphicFramePr>
        <p:xfrm>
          <a:off x="3563888" y="1558047"/>
          <a:ext cx="2448272" cy="897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108CCC3D-F5BB-4651-BF02-15BC04F9048B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08|0|#||">
            <a:extLst>
              <a:ext uri="{FF2B5EF4-FFF2-40B4-BE49-F238E27FC236}">
                <a16:creationId xmlns:a16="http://schemas.microsoft.com/office/drawing/2014/main" id="{572D0596-C92B-473E-9337-CEF3BE9D4CC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88424" y="144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639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68523"/>
      </p:ext>
    </p:extLst>
  </p:cSld>
  <p:clrMapOvr>
    <a:masterClrMapping/>
  </p:clrMapOvr>
  <p:transition advClick="0" advTm="13375">
    <p:random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1139454"/>
              </p:ext>
            </p:extLst>
          </p:nvPr>
        </p:nvGraphicFramePr>
        <p:xfrm>
          <a:off x="680632" y="2553771"/>
          <a:ext cx="8424267" cy="393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195736" y="1446930"/>
            <a:ext cx="590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Hur länge hade du varit i Sverige när du fick erbjudandet?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100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100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52000" y="5843693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16" name="legend">
            <a:extLst>
              <a:ext uri="{FF2B5EF4-FFF2-40B4-BE49-F238E27FC236}">
                <a16:creationId xmlns:a16="http://schemas.microsoft.com/office/drawing/2014/main" id="{8248B89A-BA66-462B-A5F0-56DF6DCB8F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6314816"/>
              </p:ext>
            </p:extLst>
          </p:nvPr>
        </p:nvGraphicFramePr>
        <p:xfrm>
          <a:off x="2411760" y="2165877"/>
          <a:ext cx="6552728" cy="806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ruta 9">
            <a:extLst>
              <a:ext uri="{FF2B5EF4-FFF2-40B4-BE49-F238E27FC236}">
                <a16:creationId xmlns:a16="http://schemas.microsoft.com/office/drawing/2014/main" id="{97F378CA-5D99-4759-A425-845EC6365FF7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20" name="Response|ACCESSLEVEL|q0123|0|#||">
            <a:extLst>
              <a:ext uri="{FF2B5EF4-FFF2-40B4-BE49-F238E27FC236}">
                <a16:creationId xmlns:a16="http://schemas.microsoft.com/office/drawing/2014/main" id="{0CD67DFB-FC9A-4095-B8BF-53FE09CAB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323847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1070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9304661"/>
      </p:ext>
    </p:extLst>
  </p:cSld>
  <p:clrMapOvr>
    <a:masterClrMapping/>
  </p:clrMapOvr>
  <p:transition advClick="0" advTm="13375">
    <p:random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258822"/>
              </p:ext>
            </p:extLst>
          </p:nvPr>
        </p:nvGraphicFramePr>
        <p:xfrm>
          <a:off x="124118" y="2564903"/>
          <a:ext cx="8856662" cy="393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446426" y="1394755"/>
            <a:ext cx="590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Har du gjort en sådan hälsoundersökning?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101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101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403900" y="5892581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2357900"/>
              </p:ext>
            </p:extLst>
          </p:nvPr>
        </p:nvGraphicFramePr>
        <p:xfrm flipH="1">
          <a:off x="9684568" y="1868701"/>
          <a:ext cx="288032" cy="1225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legend">
            <a:extLst>
              <a:ext uri="{FF2B5EF4-FFF2-40B4-BE49-F238E27FC236}">
                <a16:creationId xmlns:a16="http://schemas.microsoft.com/office/drawing/2014/main" id="{22117DBD-E9BC-4131-A0D6-B941C04D0D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9776068"/>
              </p:ext>
            </p:extLst>
          </p:nvPr>
        </p:nvGraphicFramePr>
        <p:xfrm>
          <a:off x="2555776" y="2118185"/>
          <a:ext cx="3960440" cy="806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ruta 9">
            <a:extLst>
              <a:ext uri="{FF2B5EF4-FFF2-40B4-BE49-F238E27FC236}">
                <a16:creationId xmlns:a16="http://schemas.microsoft.com/office/drawing/2014/main" id="{7CA3CDAA-BC2A-4406-99C9-F209B2C7D4E1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9" name="Response|ACCESSLEVEL|q0124|0|#||">
            <a:extLst>
              <a:ext uri="{FF2B5EF4-FFF2-40B4-BE49-F238E27FC236}">
                <a16:creationId xmlns:a16="http://schemas.microsoft.com/office/drawing/2014/main" id="{47EA6E0F-FEEE-4307-A694-6687C92320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743804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1438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190414"/>
      </p:ext>
    </p:extLst>
  </p:cSld>
  <p:clrMapOvr>
    <a:masterClrMapping/>
  </p:clrMapOvr>
  <p:transition advClick="0" advTm="13375">
    <p:random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711000"/>
              </p:ext>
            </p:extLst>
          </p:nvPr>
        </p:nvGraphicFramePr>
        <p:xfrm>
          <a:off x="124118" y="2564903"/>
          <a:ext cx="8856662" cy="393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195736" y="1485483"/>
            <a:ext cx="590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Har du egna barn i Sverige?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102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102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89059" y="5892581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8926995"/>
              </p:ext>
            </p:extLst>
          </p:nvPr>
        </p:nvGraphicFramePr>
        <p:xfrm>
          <a:off x="10044608" y="1868701"/>
          <a:ext cx="144016" cy="1128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legend">
            <a:extLst>
              <a:ext uri="{FF2B5EF4-FFF2-40B4-BE49-F238E27FC236}">
                <a16:creationId xmlns:a16="http://schemas.microsoft.com/office/drawing/2014/main" id="{4DFD41D1-9314-41AE-9BAB-F039F42659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2016638"/>
              </p:ext>
            </p:extLst>
          </p:nvPr>
        </p:nvGraphicFramePr>
        <p:xfrm>
          <a:off x="2592760" y="2231201"/>
          <a:ext cx="3960440" cy="806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ruta 9">
            <a:extLst>
              <a:ext uri="{FF2B5EF4-FFF2-40B4-BE49-F238E27FC236}">
                <a16:creationId xmlns:a16="http://schemas.microsoft.com/office/drawing/2014/main" id="{A71DB3C8-A4D6-49E6-AD8F-33316634AA30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9" name="Response|ACCESSLEVEL|q0126|0|#||">
            <a:extLst>
              <a:ext uri="{FF2B5EF4-FFF2-40B4-BE49-F238E27FC236}">
                <a16:creationId xmlns:a16="http://schemas.microsoft.com/office/drawing/2014/main" id="{F1B511A1-FBFE-4F2B-B31C-0242E41672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259447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1438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5903616"/>
      </p:ext>
    </p:extLst>
  </p:cSld>
  <p:clrMapOvr>
    <a:masterClrMapping/>
  </p:clrMapOvr>
  <p:transition advClick="0" advTm="13375">
    <p:random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122274"/>
              </p:ext>
            </p:extLst>
          </p:nvPr>
        </p:nvGraphicFramePr>
        <p:xfrm>
          <a:off x="124118" y="2564903"/>
          <a:ext cx="8856662" cy="393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195736" y="1544701"/>
            <a:ext cx="590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Har de/det gjort en hälsoundersökning i Sverige?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103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103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78176" y="5889074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15" name="legend">
            <a:extLst>
              <a:ext uri="{FF2B5EF4-FFF2-40B4-BE49-F238E27FC236}">
                <a16:creationId xmlns:a16="http://schemas.microsoft.com/office/drawing/2014/main" id="{E73AE21B-10B6-4B99-BE18-E9EE413265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108794"/>
              </p:ext>
            </p:extLst>
          </p:nvPr>
        </p:nvGraphicFramePr>
        <p:xfrm>
          <a:off x="1907704" y="1952774"/>
          <a:ext cx="7036272" cy="972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ruta 9">
            <a:extLst>
              <a:ext uri="{FF2B5EF4-FFF2-40B4-BE49-F238E27FC236}">
                <a16:creationId xmlns:a16="http://schemas.microsoft.com/office/drawing/2014/main" id="{88F780A1-E101-4C5F-8208-C12290B96E05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9" name="Response|ACCESSLEVEL|q0127|0|#||">
            <a:extLst>
              <a:ext uri="{FF2B5EF4-FFF2-40B4-BE49-F238E27FC236}">
                <a16:creationId xmlns:a16="http://schemas.microsoft.com/office/drawing/2014/main" id="{58332177-23CD-4B09-AEA9-4CDF1B8208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612557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967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301227"/>
      </p:ext>
    </p:extLst>
  </p:cSld>
  <p:clrMapOvr>
    <a:masterClrMapping/>
  </p:clrMapOvr>
  <p:transition advClick="0" advTm="13375">
    <p:random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747336"/>
              </p:ext>
            </p:extLst>
          </p:nvPr>
        </p:nvGraphicFramePr>
        <p:xfrm>
          <a:off x="124118" y="2564903"/>
          <a:ext cx="8856662" cy="393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156867" y="1442744"/>
            <a:ext cx="590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Vet du var du ska vända dig om du blir sjuk?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104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104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87483" y="5892581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6972484"/>
              </p:ext>
            </p:extLst>
          </p:nvPr>
        </p:nvGraphicFramePr>
        <p:xfrm flipH="1">
          <a:off x="9828584" y="2173706"/>
          <a:ext cx="216024" cy="470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legend">
            <a:extLst>
              <a:ext uri="{FF2B5EF4-FFF2-40B4-BE49-F238E27FC236}">
                <a16:creationId xmlns:a16="http://schemas.microsoft.com/office/drawing/2014/main" id="{B7C2B3E7-BA57-459A-A6AB-1222A0749D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3091594"/>
              </p:ext>
            </p:extLst>
          </p:nvPr>
        </p:nvGraphicFramePr>
        <p:xfrm>
          <a:off x="2592760" y="2231201"/>
          <a:ext cx="3960440" cy="806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ruta 9">
            <a:extLst>
              <a:ext uri="{FF2B5EF4-FFF2-40B4-BE49-F238E27FC236}">
                <a16:creationId xmlns:a16="http://schemas.microsoft.com/office/drawing/2014/main" id="{5E687EA7-5B5A-4FFF-B5FC-EFE4492B08B5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9" name="Response|ACCESSLEVEL|q0128|0|#||">
            <a:extLst>
              <a:ext uri="{FF2B5EF4-FFF2-40B4-BE49-F238E27FC236}">
                <a16:creationId xmlns:a16="http://schemas.microsoft.com/office/drawing/2014/main" id="{8E8DDAB7-13CA-4520-912C-104E4A846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737934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1417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603194"/>
      </p:ext>
    </p:extLst>
  </p:cSld>
  <p:clrMapOvr>
    <a:masterClrMapping/>
  </p:clrMapOvr>
  <p:transition advClick="0" advTm="13375">
    <p:random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2762892"/>
              </p:ext>
            </p:extLst>
          </p:nvPr>
        </p:nvGraphicFramePr>
        <p:xfrm>
          <a:off x="124118" y="2924944"/>
          <a:ext cx="8856662" cy="3570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1619904" y="1394755"/>
            <a:ext cx="590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Vet du var du ska vända dig om du får ont i tänderna?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105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105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81931" y="5892581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15" name="legend">
            <a:extLst>
              <a:ext uri="{FF2B5EF4-FFF2-40B4-BE49-F238E27FC236}">
                <a16:creationId xmlns:a16="http://schemas.microsoft.com/office/drawing/2014/main" id="{4E805A01-FE7B-44F3-B4F2-8E11A250DA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9752860"/>
              </p:ext>
            </p:extLst>
          </p:nvPr>
        </p:nvGraphicFramePr>
        <p:xfrm>
          <a:off x="2592760" y="2231201"/>
          <a:ext cx="3960440" cy="806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ruta 9">
            <a:extLst>
              <a:ext uri="{FF2B5EF4-FFF2-40B4-BE49-F238E27FC236}">
                <a16:creationId xmlns:a16="http://schemas.microsoft.com/office/drawing/2014/main" id="{322027E5-FFAF-4854-9DC5-D8954B1DDF9F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9" name="Response|ACCESSLEVEL|q0129|0|#||">
            <a:extLst>
              <a:ext uri="{FF2B5EF4-FFF2-40B4-BE49-F238E27FC236}">
                <a16:creationId xmlns:a16="http://schemas.microsoft.com/office/drawing/2014/main" id="{B1C4B7C8-8AFF-4A59-A89A-D1B17E9E9A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16381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1417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8311784"/>
      </p:ext>
    </p:extLst>
  </p:cSld>
  <p:clrMapOvr>
    <a:masterClrMapping/>
  </p:clrMapOvr>
  <p:transition advClick="0" advTm="13375">
    <p:random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474388"/>
              </p:ext>
            </p:extLst>
          </p:nvPr>
        </p:nvGraphicFramePr>
        <p:xfrm>
          <a:off x="124118" y="2564903"/>
          <a:ext cx="8856662" cy="393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1619904" y="1394755"/>
            <a:ext cx="590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Har du någon gång behövt söka sjukvård men inte gjort det?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106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106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475126" y="5888245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15" name="legend">
            <a:extLst>
              <a:ext uri="{FF2B5EF4-FFF2-40B4-BE49-F238E27FC236}">
                <a16:creationId xmlns:a16="http://schemas.microsoft.com/office/drawing/2014/main" id="{944C169E-5850-45F5-A115-0FEBE69A02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9752860"/>
              </p:ext>
            </p:extLst>
          </p:nvPr>
        </p:nvGraphicFramePr>
        <p:xfrm>
          <a:off x="2592760" y="2231201"/>
          <a:ext cx="3960440" cy="806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ruta 9">
            <a:extLst>
              <a:ext uri="{FF2B5EF4-FFF2-40B4-BE49-F238E27FC236}">
                <a16:creationId xmlns:a16="http://schemas.microsoft.com/office/drawing/2014/main" id="{0CBE6941-2252-4ACB-A22D-063F96A74D6A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9" name="Response|ACCESSLEVEL|q0130|0|#||">
            <a:extLst>
              <a:ext uri="{FF2B5EF4-FFF2-40B4-BE49-F238E27FC236}">
                <a16:creationId xmlns:a16="http://schemas.microsoft.com/office/drawing/2014/main" id="{D373BF5E-5F22-419F-B45E-BF2EBCFF0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298470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1417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1135014"/>
      </p:ext>
    </p:extLst>
  </p:cSld>
  <p:clrMapOvr>
    <a:masterClrMapping/>
  </p:clrMapOvr>
  <p:transition advClick="0" advTm="13375">
    <p:random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3140027"/>
              </p:ext>
            </p:extLst>
          </p:nvPr>
        </p:nvGraphicFramePr>
        <p:xfrm>
          <a:off x="107826" y="2133419"/>
          <a:ext cx="8856662" cy="4065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1619904" y="1394755"/>
            <a:ext cx="590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Har du någon gång blivit nekad sjukvård?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107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107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44042" y="5892581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8532864"/>
              </p:ext>
            </p:extLst>
          </p:nvPr>
        </p:nvGraphicFramePr>
        <p:xfrm flipH="1">
          <a:off x="10044608" y="2232192"/>
          <a:ext cx="144016" cy="470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legend">
            <a:extLst>
              <a:ext uri="{FF2B5EF4-FFF2-40B4-BE49-F238E27FC236}">
                <a16:creationId xmlns:a16="http://schemas.microsoft.com/office/drawing/2014/main" id="{26836AD8-3849-4B4A-9D15-654529443F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4453875"/>
              </p:ext>
            </p:extLst>
          </p:nvPr>
        </p:nvGraphicFramePr>
        <p:xfrm>
          <a:off x="2267744" y="1764087"/>
          <a:ext cx="3960440" cy="806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ruta 9">
            <a:extLst>
              <a:ext uri="{FF2B5EF4-FFF2-40B4-BE49-F238E27FC236}">
                <a16:creationId xmlns:a16="http://schemas.microsoft.com/office/drawing/2014/main" id="{9AA73531-D44D-4223-8B9C-DB986A259E6F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9" name="Response|ACCESSLEVEL|q0132|0|#||">
            <a:extLst>
              <a:ext uri="{FF2B5EF4-FFF2-40B4-BE49-F238E27FC236}">
                <a16:creationId xmlns:a16="http://schemas.microsoft.com/office/drawing/2014/main" id="{1EA01849-F5F0-4890-979F-C84D6F80A3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943224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1401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5728429"/>
      </p:ext>
    </p:extLst>
  </p:cSld>
  <p:clrMapOvr>
    <a:masterClrMapping/>
  </p:clrMapOvr>
  <p:transition advClick="0" advTm="13375">
    <p:random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086619"/>
              </p:ext>
            </p:extLst>
          </p:nvPr>
        </p:nvGraphicFramePr>
        <p:xfrm>
          <a:off x="124118" y="2564903"/>
          <a:ext cx="8856662" cy="393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123728" y="1553388"/>
            <a:ext cx="590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Har du någon gång behövt söka tandvård men inte gjort det?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108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108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61459" y="5892581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15" name="legend">
            <a:extLst>
              <a:ext uri="{FF2B5EF4-FFF2-40B4-BE49-F238E27FC236}">
                <a16:creationId xmlns:a16="http://schemas.microsoft.com/office/drawing/2014/main" id="{8C019FB8-6FE6-46D7-BF73-98DDFFFE41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9267332"/>
              </p:ext>
            </p:extLst>
          </p:nvPr>
        </p:nvGraphicFramePr>
        <p:xfrm>
          <a:off x="2592760" y="2231201"/>
          <a:ext cx="3960440" cy="806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ruta 9">
            <a:extLst>
              <a:ext uri="{FF2B5EF4-FFF2-40B4-BE49-F238E27FC236}">
                <a16:creationId xmlns:a16="http://schemas.microsoft.com/office/drawing/2014/main" id="{55FCA5CF-46CD-41F3-A679-49DBD1DF1497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9" name="Response|ACCESSLEVEL|q0133|0|#||">
            <a:extLst>
              <a:ext uri="{FF2B5EF4-FFF2-40B4-BE49-F238E27FC236}">
                <a16:creationId xmlns:a16="http://schemas.microsoft.com/office/drawing/2014/main" id="{1072D52A-4CD4-41B3-AD0A-1E7A5C280A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485298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1417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918678"/>
      </p:ext>
    </p:extLst>
  </p:cSld>
  <p:clrMapOvr>
    <a:masterClrMapping/>
  </p:clrMapOvr>
  <p:transition advClick="0" advTm="13375">
    <p:random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9037783"/>
              </p:ext>
            </p:extLst>
          </p:nvPr>
        </p:nvGraphicFramePr>
        <p:xfrm>
          <a:off x="124118" y="2564903"/>
          <a:ext cx="8856662" cy="393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1619904" y="1394755"/>
            <a:ext cx="590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Har du någon gång blivit nekad tandvård?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109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109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65228" y="5849171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7326683"/>
              </p:ext>
            </p:extLst>
          </p:nvPr>
        </p:nvGraphicFramePr>
        <p:xfrm flipH="1">
          <a:off x="10044607" y="1868701"/>
          <a:ext cx="45719" cy="470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legend">
            <a:extLst>
              <a:ext uri="{FF2B5EF4-FFF2-40B4-BE49-F238E27FC236}">
                <a16:creationId xmlns:a16="http://schemas.microsoft.com/office/drawing/2014/main" id="{1692B80C-750D-4F8A-B06A-84DE94F3DC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9752860"/>
              </p:ext>
            </p:extLst>
          </p:nvPr>
        </p:nvGraphicFramePr>
        <p:xfrm>
          <a:off x="2592760" y="2231201"/>
          <a:ext cx="3960440" cy="806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ruta 9">
            <a:extLst>
              <a:ext uri="{FF2B5EF4-FFF2-40B4-BE49-F238E27FC236}">
                <a16:creationId xmlns:a16="http://schemas.microsoft.com/office/drawing/2014/main" id="{3360191D-F6EB-40DA-9A77-E34E840B23DC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9" name="Response|ACCESSLEVEL|q0135|0|#||">
            <a:extLst>
              <a:ext uri="{FF2B5EF4-FFF2-40B4-BE49-F238E27FC236}">
                <a16:creationId xmlns:a16="http://schemas.microsoft.com/office/drawing/2014/main" id="{1429ED05-F5C1-4CA4-8777-4C5E9F69D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778686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1399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7003172"/>
      </p:ext>
    </p:extLst>
  </p:cSld>
  <p:clrMapOvr>
    <a:masterClrMapping/>
  </p:clrMapOvr>
  <p:transition advClick="0" advTm="13375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3376428"/>
              </p:ext>
            </p:extLst>
          </p:nvPr>
        </p:nvGraphicFramePr>
        <p:xfrm>
          <a:off x="35496" y="2132857"/>
          <a:ext cx="892867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051720" y="1328027"/>
            <a:ext cx="458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Varför bestämde du dig för att lämna ditt land?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11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11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98896" y="6042836"/>
            <a:ext cx="565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3809497"/>
              </p:ext>
            </p:extLst>
          </p:nvPr>
        </p:nvGraphicFramePr>
        <p:xfrm>
          <a:off x="611560" y="1514157"/>
          <a:ext cx="11377264" cy="897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27B833BB-16C7-4D84-8DCE-940EA825175F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09|0|#||">
            <a:extLst>
              <a:ext uri="{FF2B5EF4-FFF2-40B4-BE49-F238E27FC236}">
                <a16:creationId xmlns:a16="http://schemas.microsoft.com/office/drawing/2014/main" id="{36FB495C-2529-46B2-ABDD-AB36753EB1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97835"/>
              </p:ext>
            </p:extLst>
          </p:nvPr>
        </p:nvGraphicFramePr>
        <p:xfrm>
          <a:off x="8388424" y="144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639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485001"/>
      </p:ext>
    </p:extLst>
  </p:cSld>
  <p:clrMapOvr>
    <a:masterClrMapping/>
  </p:clrMapOvr>
  <p:transition advClick="0" advTm="13375">
    <p:random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40991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234503"/>
              </p:ext>
            </p:extLst>
          </p:nvPr>
        </p:nvGraphicFramePr>
        <p:xfrm>
          <a:off x="124118" y="3068960"/>
          <a:ext cx="8856662" cy="3426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374815" y="757151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Här följer ett antal påståenden. För varje påstående, markera vad som ligger närmast hur du känt dig under </a:t>
            </a:r>
            <a:r>
              <a:rPr lang="sv-SE" u="sng" dirty="0"/>
              <a:t>de senaste 2 veckorna</a:t>
            </a:r>
            <a:r>
              <a:rPr lang="sv-SE" dirty="0"/>
              <a:t> Markera om du aldrig känner så eller om du känner så hela tiden (Skala 1 aldrig – 6 hela tiden)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110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110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7" y="260649"/>
            <a:ext cx="9361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legend">
            <a:extLst>
              <a:ext uri="{FF2B5EF4-FFF2-40B4-BE49-F238E27FC236}">
                <a16:creationId xmlns:a16="http://schemas.microsoft.com/office/drawing/2014/main" id="{F7FC44C7-76C2-4E84-A1D8-984265EB64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7053143"/>
              </p:ext>
            </p:extLst>
          </p:nvPr>
        </p:nvGraphicFramePr>
        <p:xfrm>
          <a:off x="180528" y="1722697"/>
          <a:ext cx="9144000" cy="149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textruta 9">
            <a:extLst>
              <a:ext uri="{FF2B5EF4-FFF2-40B4-BE49-F238E27FC236}">
                <a16:creationId xmlns:a16="http://schemas.microsoft.com/office/drawing/2014/main" id="{277B8A78-D640-45A2-BD1E-BCA921A3B87B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22" name="Response|ACCESSLEVEL|q0136_01|0|#||">
            <a:extLst>
              <a:ext uri="{FF2B5EF4-FFF2-40B4-BE49-F238E27FC236}">
                <a16:creationId xmlns:a16="http://schemas.microsoft.com/office/drawing/2014/main" id="{4E62BB28-D47B-4C09-9F04-7F8C60B0C7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058177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1361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918321"/>
      </p:ext>
    </p:extLst>
  </p:cSld>
  <p:clrMapOvr>
    <a:masterClrMapping/>
  </p:clrMapOvr>
  <p:transition advClick="0" advTm="13375">
    <p:random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 flipH="1">
            <a:off x="9900591" y="711995"/>
            <a:ext cx="432047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5032696"/>
              </p:ext>
            </p:extLst>
          </p:nvPr>
        </p:nvGraphicFramePr>
        <p:xfrm>
          <a:off x="143669" y="2553771"/>
          <a:ext cx="8856662" cy="393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70107" y="955646"/>
            <a:ext cx="8729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Har du någon gång avstått från att besöka/delta i någon fritidsaktivitet i Sverige (t.ex. idrottsförening eller annan föreningsverksamhet) på grund av dessa anledningar?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111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111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50617" y="5875427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15" name="legend">
            <a:extLst>
              <a:ext uri="{FF2B5EF4-FFF2-40B4-BE49-F238E27FC236}">
                <a16:creationId xmlns:a16="http://schemas.microsoft.com/office/drawing/2014/main" id="{F08108EE-24B5-4A39-B1F8-57295F8942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938362"/>
              </p:ext>
            </p:extLst>
          </p:nvPr>
        </p:nvGraphicFramePr>
        <p:xfrm>
          <a:off x="0" y="1574669"/>
          <a:ext cx="9144000" cy="1278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ruta 9">
            <a:extLst>
              <a:ext uri="{FF2B5EF4-FFF2-40B4-BE49-F238E27FC236}">
                <a16:creationId xmlns:a16="http://schemas.microsoft.com/office/drawing/2014/main" id="{F22B95B6-98C2-44AE-B3D9-0B0170A19483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9" name="Response|ACCESSLEVEL|q0137_01|0|#||">
            <a:extLst>
              <a:ext uri="{FF2B5EF4-FFF2-40B4-BE49-F238E27FC236}">
                <a16:creationId xmlns:a16="http://schemas.microsoft.com/office/drawing/2014/main" id="{B45F9079-1D32-4234-BF40-A5A51EF56E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145078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1320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7339570"/>
      </p:ext>
    </p:extLst>
  </p:cSld>
  <p:clrMapOvr>
    <a:masterClrMapping/>
  </p:clrMapOvr>
  <p:transition advClick="0" advTm="13375">
    <p:random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2156867" y="1394755"/>
            <a:ext cx="590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Har du idrottat innan du kom till Sverige?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112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112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50617" y="5892581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5792091"/>
              </p:ext>
            </p:extLst>
          </p:nvPr>
        </p:nvGraphicFramePr>
        <p:xfrm>
          <a:off x="1504561" y="2209461"/>
          <a:ext cx="6552728" cy="470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82A5BA3E-CF40-4D75-AEEF-32E8B11F0EF7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0138_01|0|#||">
            <a:extLst>
              <a:ext uri="{FF2B5EF4-FFF2-40B4-BE49-F238E27FC236}">
                <a16:creationId xmlns:a16="http://schemas.microsoft.com/office/drawing/2014/main" id="{C21E8251-2120-47E9-9B68-FD053B9C09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123189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1308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Chart1">
            <a:extLst>
              <a:ext uri="{FF2B5EF4-FFF2-40B4-BE49-F238E27FC236}">
                <a16:creationId xmlns:a16="http://schemas.microsoft.com/office/drawing/2014/main" id="{0133F1F9-072C-4331-A6C5-5BFD845393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774165"/>
              </p:ext>
            </p:extLst>
          </p:nvPr>
        </p:nvGraphicFramePr>
        <p:xfrm>
          <a:off x="124118" y="2564903"/>
          <a:ext cx="8856662" cy="393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82025618"/>
      </p:ext>
    </p:extLst>
  </p:cSld>
  <p:clrMapOvr>
    <a:masterClrMapping/>
  </p:clrMapOvr>
  <p:transition advClick="0" advTm="13375">
    <p:random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313207"/>
              </p:ext>
            </p:extLst>
          </p:nvPr>
        </p:nvGraphicFramePr>
        <p:xfrm>
          <a:off x="124118" y="3068960"/>
          <a:ext cx="8856662" cy="3426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539552" y="1140421"/>
            <a:ext cx="590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Har du idrottat här i Sverige?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113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113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639729" y="5962157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5554765"/>
              </p:ext>
            </p:extLst>
          </p:nvPr>
        </p:nvGraphicFramePr>
        <p:xfrm>
          <a:off x="10404648" y="1868701"/>
          <a:ext cx="144016" cy="1416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legend">
            <a:extLst>
              <a:ext uri="{FF2B5EF4-FFF2-40B4-BE49-F238E27FC236}">
                <a16:creationId xmlns:a16="http://schemas.microsoft.com/office/drawing/2014/main" id="{E1B6D472-3B73-4AD6-BFFE-4A84D1B023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2693190"/>
              </p:ext>
            </p:extLst>
          </p:nvPr>
        </p:nvGraphicFramePr>
        <p:xfrm>
          <a:off x="124118" y="1269160"/>
          <a:ext cx="11431642" cy="2348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ruta 9">
            <a:extLst>
              <a:ext uri="{FF2B5EF4-FFF2-40B4-BE49-F238E27FC236}">
                <a16:creationId xmlns:a16="http://schemas.microsoft.com/office/drawing/2014/main" id="{0E0F89BB-9E6D-4931-B8CD-D07112EC2EE7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9" name="Response|ACCESSLEVEL|q0139|0|#||">
            <a:extLst>
              <a:ext uri="{FF2B5EF4-FFF2-40B4-BE49-F238E27FC236}">
                <a16:creationId xmlns:a16="http://schemas.microsoft.com/office/drawing/2014/main" id="{444E14A6-DDA7-4013-BC8A-7F70EA26D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217532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1308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9339293"/>
      </p:ext>
    </p:extLst>
  </p:cSld>
  <p:clrMapOvr>
    <a:masterClrMapping/>
  </p:clrMapOvr>
  <p:transition advClick="0" advTm="13375">
    <p:random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6060" y="778139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0925806"/>
              </p:ext>
            </p:extLst>
          </p:nvPr>
        </p:nvGraphicFramePr>
        <p:xfrm>
          <a:off x="143669" y="2553771"/>
          <a:ext cx="8856662" cy="393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323528" y="1192477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Har du varit aktiv inom idrotten som ledare, tränare, styrelseledamot eller liknande sedan du kom till Sverige?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114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114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475126" y="5888245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15" name="legend">
            <a:extLst>
              <a:ext uri="{FF2B5EF4-FFF2-40B4-BE49-F238E27FC236}">
                <a16:creationId xmlns:a16="http://schemas.microsoft.com/office/drawing/2014/main" id="{B86A2A0C-03AA-43C8-943D-CF11598CAB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0433543"/>
              </p:ext>
            </p:extLst>
          </p:nvPr>
        </p:nvGraphicFramePr>
        <p:xfrm>
          <a:off x="124118" y="1818494"/>
          <a:ext cx="11431642" cy="1394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ruta 9">
            <a:extLst>
              <a:ext uri="{FF2B5EF4-FFF2-40B4-BE49-F238E27FC236}">
                <a16:creationId xmlns:a16="http://schemas.microsoft.com/office/drawing/2014/main" id="{E2460EA1-B91D-4E44-BE15-37F26DA4AFA9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9" name="Response|ACCESSLEVEL|q0141|0|#||">
            <a:extLst>
              <a:ext uri="{FF2B5EF4-FFF2-40B4-BE49-F238E27FC236}">
                <a16:creationId xmlns:a16="http://schemas.microsoft.com/office/drawing/2014/main" id="{0737C4E1-4F0F-4B36-988D-05D851F179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09887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1286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079514"/>
      </p:ext>
    </p:extLst>
  </p:cSld>
  <p:clrMapOvr>
    <a:masterClrMapping/>
  </p:clrMapOvr>
  <p:transition advClick="0" advTm="13375">
    <p:random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345068"/>
              </p:ext>
            </p:extLst>
          </p:nvPr>
        </p:nvGraphicFramePr>
        <p:xfrm>
          <a:off x="124118" y="2564903"/>
          <a:ext cx="8856662" cy="393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340217" y="1394755"/>
            <a:ext cx="590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Bor du tillsammans med barn?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115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115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85700" y="5896635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6274474"/>
              </p:ext>
            </p:extLst>
          </p:nvPr>
        </p:nvGraphicFramePr>
        <p:xfrm flipH="1">
          <a:off x="9972600" y="2047210"/>
          <a:ext cx="144016" cy="470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legend">
            <a:extLst>
              <a:ext uri="{FF2B5EF4-FFF2-40B4-BE49-F238E27FC236}">
                <a16:creationId xmlns:a16="http://schemas.microsoft.com/office/drawing/2014/main" id="{D310D153-243E-46C7-8841-E26B2C9A21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0944869"/>
              </p:ext>
            </p:extLst>
          </p:nvPr>
        </p:nvGraphicFramePr>
        <p:xfrm>
          <a:off x="2592760" y="2231201"/>
          <a:ext cx="3960440" cy="806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ruta 9">
            <a:extLst>
              <a:ext uri="{FF2B5EF4-FFF2-40B4-BE49-F238E27FC236}">
                <a16:creationId xmlns:a16="http://schemas.microsoft.com/office/drawing/2014/main" id="{4442F016-911A-4A07-9404-2886E997E7F9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9" name="Response|ACCESSLEVEL|q0142|0|#||">
            <a:extLst>
              <a:ext uri="{FF2B5EF4-FFF2-40B4-BE49-F238E27FC236}">
                <a16:creationId xmlns:a16="http://schemas.microsoft.com/office/drawing/2014/main" id="{7D83B5FB-9D76-41BD-8F33-9A9FBDBDE9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303368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1285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8270396"/>
      </p:ext>
    </p:extLst>
  </p:cSld>
  <p:clrMapOvr>
    <a:masterClrMapping/>
  </p:clrMapOvr>
  <p:transition advClick="0" advTm="13375">
    <p:random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7226" y="70947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229556"/>
              </p:ext>
            </p:extLst>
          </p:nvPr>
        </p:nvGraphicFramePr>
        <p:xfrm>
          <a:off x="124118" y="2564903"/>
          <a:ext cx="8856662" cy="393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267744" y="1571049"/>
            <a:ext cx="590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Har barnet eller barnen du bor med idrottat i Sverige?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116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116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403900" y="5849171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4758603"/>
              </p:ext>
            </p:extLst>
          </p:nvPr>
        </p:nvGraphicFramePr>
        <p:xfrm>
          <a:off x="10116616" y="2290714"/>
          <a:ext cx="864096" cy="470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legend">
            <a:extLst>
              <a:ext uri="{FF2B5EF4-FFF2-40B4-BE49-F238E27FC236}">
                <a16:creationId xmlns:a16="http://schemas.microsoft.com/office/drawing/2014/main" id="{1028CD11-948C-4C4E-963B-E8DDDD413D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9752860"/>
              </p:ext>
            </p:extLst>
          </p:nvPr>
        </p:nvGraphicFramePr>
        <p:xfrm>
          <a:off x="2592760" y="2231201"/>
          <a:ext cx="3960440" cy="806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ruta 9">
            <a:extLst>
              <a:ext uri="{FF2B5EF4-FFF2-40B4-BE49-F238E27FC236}">
                <a16:creationId xmlns:a16="http://schemas.microsoft.com/office/drawing/2014/main" id="{6088B925-5AB6-4563-9780-875F1C1408DF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9" name="Response|ACCESSLEVEL|q0143|0|#||">
            <a:extLst>
              <a:ext uri="{FF2B5EF4-FFF2-40B4-BE49-F238E27FC236}">
                <a16:creationId xmlns:a16="http://schemas.microsoft.com/office/drawing/2014/main" id="{7A1D2EEF-1DA6-457F-BB47-8687A837D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566596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674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850731"/>
      </p:ext>
    </p:extLst>
  </p:cSld>
  <p:clrMapOvr>
    <a:masterClrMapping/>
  </p:clrMapOvr>
  <p:transition advClick="0" advTm="13375">
    <p:random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679144"/>
              </p:ext>
            </p:extLst>
          </p:nvPr>
        </p:nvGraphicFramePr>
        <p:xfrm>
          <a:off x="124118" y="2564903"/>
          <a:ext cx="8856662" cy="393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1619904" y="1394755"/>
            <a:ext cx="590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Är barnet/något av barnen intresserade av att idrotta?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117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117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78465" y="5886608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6996769"/>
              </p:ext>
            </p:extLst>
          </p:nvPr>
        </p:nvGraphicFramePr>
        <p:xfrm>
          <a:off x="10260632" y="1868701"/>
          <a:ext cx="360040" cy="470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legend">
            <a:extLst>
              <a:ext uri="{FF2B5EF4-FFF2-40B4-BE49-F238E27FC236}">
                <a16:creationId xmlns:a16="http://schemas.microsoft.com/office/drawing/2014/main" id="{404CDE19-2555-4EDB-9DF6-FC4A4DC227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7331959"/>
              </p:ext>
            </p:extLst>
          </p:nvPr>
        </p:nvGraphicFramePr>
        <p:xfrm>
          <a:off x="2592760" y="2231201"/>
          <a:ext cx="3960440" cy="806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ruta 9">
            <a:extLst>
              <a:ext uri="{FF2B5EF4-FFF2-40B4-BE49-F238E27FC236}">
                <a16:creationId xmlns:a16="http://schemas.microsoft.com/office/drawing/2014/main" id="{F1323660-9BBD-4EA9-B208-24412DC4D5E4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9" name="Response|ACCESSLEVEL|q0144|0|#||">
            <a:extLst>
              <a:ext uri="{FF2B5EF4-FFF2-40B4-BE49-F238E27FC236}">
                <a16:creationId xmlns:a16="http://schemas.microsoft.com/office/drawing/2014/main" id="{37F02A43-C334-4BCD-ACAF-15AD917D2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006187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246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041887"/>
      </p:ext>
    </p:extLst>
  </p:cSld>
  <p:clrMapOvr>
    <a:masterClrMapping/>
  </p:clrMapOvr>
  <p:transition advClick="0" advTm="13375">
    <p:random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265914"/>
              </p:ext>
            </p:extLst>
          </p:nvPr>
        </p:nvGraphicFramePr>
        <p:xfrm>
          <a:off x="124118" y="2564903"/>
          <a:ext cx="8856662" cy="393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51520" y="1394755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Har du deltagit i en studiecirkel eller annat arrangemang som ett studieförbund anordnat? </a:t>
            </a:r>
            <a:br>
              <a:rPr lang="sv-SE" dirty="0"/>
            </a:br>
            <a:r>
              <a:rPr lang="sv-SE" dirty="0"/>
              <a:t>Studieförbunden är ABF, Studieförbundet Vuxenskolan, Studiefrämjandet, Medborgarskolan, Folkuniversitetet, Sensus studieförbund, Bilda, NBV, Ibn Rushd studieförbund eller kulturens studieförbund</a:t>
            </a:r>
            <a:r>
              <a:rPr lang="sv-SE" sz="1400" dirty="0"/>
              <a:t> 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118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118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98688" y="5851271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1746101"/>
              </p:ext>
            </p:extLst>
          </p:nvPr>
        </p:nvGraphicFramePr>
        <p:xfrm flipH="1">
          <a:off x="9828584" y="1868701"/>
          <a:ext cx="144016" cy="1056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legend">
            <a:extLst>
              <a:ext uri="{FF2B5EF4-FFF2-40B4-BE49-F238E27FC236}">
                <a16:creationId xmlns:a16="http://schemas.microsoft.com/office/drawing/2014/main" id="{E6F10DBC-725B-4338-9243-84FF452452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4927047"/>
              </p:ext>
            </p:extLst>
          </p:nvPr>
        </p:nvGraphicFramePr>
        <p:xfrm>
          <a:off x="2592760" y="2231200"/>
          <a:ext cx="3960440" cy="98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ruta 9">
            <a:extLst>
              <a:ext uri="{FF2B5EF4-FFF2-40B4-BE49-F238E27FC236}">
                <a16:creationId xmlns:a16="http://schemas.microsoft.com/office/drawing/2014/main" id="{C90C68CC-B42B-4D0E-88E7-F053B2FB2655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9" name="Response|ACCESSLEVEL|q0147|0|#||">
            <a:extLst>
              <a:ext uri="{FF2B5EF4-FFF2-40B4-BE49-F238E27FC236}">
                <a16:creationId xmlns:a16="http://schemas.microsoft.com/office/drawing/2014/main" id="{D4CFF13D-F1EB-4044-96E8-48DEC3BC2D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650076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1232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723657"/>
      </p:ext>
    </p:extLst>
  </p:cSld>
  <p:clrMapOvr>
    <a:masterClrMapping/>
  </p:clrMapOvr>
  <p:transition advClick="0" advTm="13375">
    <p:random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269556"/>
              </p:ext>
            </p:extLst>
          </p:nvPr>
        </p:nvGraphicFramePr>
        <p:xfrm>
          <a:off x="124118" y="2564903"/>
          <a:ext cx="8856662" cy="393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1259632" y="1448994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Har du deltagit i en kurs vid folkhögskola någon gång?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119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119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475126" y="5888245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1455157"/>
              </p:ext>
            </p:extLst>
          </p:nvPr>
        </p:nvGraphicFramePr>
        <p:xfrm flipH="1">
          <a:off x="10116616" y="1868701"/>
          <a:ext cx="720080" cy="470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legend">
            <a:extLst>
              <a:ext uri="{FF2B5EF4-FFF2-40B4-BE49-F238E27FC236}">
                <a16:creationId xmlns:a16="http://schemas.microsoft.com/office/drawing/2014/main" id="{C7CC5080-64C8-45E1-96F4-9F3C7282E5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3252512"/>
              </p:ext>
            </p:extLst>
          </p:nvPr>
        </p:nvGraphicFramePr>
        <p:xfrm>
          <a:off x="2591780" y="1868701"/>
          <a:ext cx="3960440" cy="98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ruta 9">
            <a:extLst>
              <a:ext uri="{FF2B5EF4-FFF2-40B4-BE49-F238E27FC236}">
                <a16:creationId xmlns:a16="http://schemas.microsoft.com/office/drawing/2014/main" id="{3E36B711-3CFF-4526-8A71-1C02F23F9CD7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9" name="Response|ACCESSLEVEL|q0148|0|#||">
            <a:extLst>
              <a:ext uri="{FF2B5EF4-FFF2-40B4-BE49-F238E27FC236}">
                <a16:creationId xmlns:a16="http://schemas.microsoft.com/office/drawing/2014/main" id="{290257D0-C8C3-40F8-9FC0-FD283F8DC6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973842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1155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381037"/>
      </p:ext>
    </p:extLst>
  </p:cSld>
  <p:clrMapOvr>
    <a:masterClrMapping/>
  </p:clrMapOvr>
  <p:transition advClick="0" advTm="13375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85767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1886036"/>
              </p:ext>
            </p:extLst>
          </p:nvPr>
        </p:nvGraphicFramePr>
        <p:xfrm>
          <a:off x="107504" y="2132857"/>
          <a:ext cx="885666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899592" y="1349892"/>
            <a:ext cx="663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Bestämde du själv att flytta/fly till Sverige eller var det någon annan?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12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12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98366" y="6084005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5135947"/>
              </p:ext>
            </p:extLst>
          </p:nvPr>
        </p:nvGraphicFramePr>
        <p:xfrm>
          <a:off x="539552" y="1651338"/>
          <a:ext cx="8208912" cy="36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FC424DE5-58DA-4ED2-8C25-A4C5DF3D24EF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10|0|#||">
            <a:extLst>
              <a:ext uri="{FF2B5EF4-FFF2-40B4-BE49-F238E27FC236}">
                <a16:creationId xmlns:a16="http://schemas.microsoft.com/office/drawing/2014/main" id="{8CDD9541-1675-4E13-A265-00DDA414A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521339"/>
              </p:ext>
            </p:extLst>
          </p:nvPr>
        </p:nvGraphicFramePr>
        <p:xfrm>
          <a:off x="8388424" y="144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639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139327"/>
      </p:ext>
    </p:extLst>
  </p:cSld>
  <p:clrMapOvr>
    <a:masterClrMapping/>
  </p:clrMapOvr>
  <p:transition advClick="0" advTm="13375">
    <p:random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 flipH="1">
            <a:off x="9828583" y="711995"/>
            <a:ext cx="1296143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4661540"/>
              </p:ext>
            </p:extLst>
          </p:nvPr>
        </p:nvGraphicFramePr>
        <p:xfrm>
          <a:off x="124118" y="2564903"/>
          <a:ext cx="8856662" cy="393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0" y="580067"/>
            <a:ext cx="9505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Människor har olika uppfattningar om vilket ansvar staten bör eller inte bör ha. Ange på en skala från 1 till 10 för vart och ett av följande områden hur stort ansvar du anser staten bör ha.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120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120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1" name="textruta 10"/>
          <p:cNvSpPr txBox="1"/>
          <p:nvPr/>
        </p:nvSpPr>
        <p:spPr>
          <a:xfrm flipH="1">
            <a:off x="8910860" y="5849171"/>
            <a:ext cx="2357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endParaRPr lang="sv-SE" dirty="0"/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2393383"/>
              </p:ext>
            </p:extLst>
          </p:nvPr>
        </p:nvGraphicFramePr>
        <p:xfrm flipH="1">
          <a:off x="9900592" y="1868701"/>
          <a:ext cx="936104" cy="470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legend">
            <a:extLst>
              <a:ext uri="{FF2B5EF4-FFF2-40B4-BE49-F238E27FC236}">
                <a16:creationId xmlns:a16="http://schemas.microsoft.com/office/drawing/2014/main" id="{637A3E4E-53CD-494B-9AD5-CAFD7A125E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8724668"/>
              </p:ext>
            </p:extLst>
          </p:nvPr>
        </p:nvGraphicFramePr>
        <p:xfrm flipH="1">
          <a:off x="10548664" y="2231200"/>
          <a:ext cx="360040" cy="98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legend">
            <a:extLst>
              <a:ext uri="{FF2B5EF4-FFF2-40B4-BE49-F238E27FC236}">
                <a16:creationId xmlns:a16="http://schemas.microsoft.com/office/drawing/2014/main" id="{29BB6909-1149-4CE0-A203-678CDB2901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1672522"/>
              </p:ext>
            </p:extLst>
          </p:nvPr>
        </p:nvGraphicFramePr>
        <p:xfrm>
          <a:off x="557932" y="1123194"/>
          <a:ext cx="8352928" cy="1729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textruta 9">
            <a:extLst>
              <a:ext uri="{FF2B5EF4-FFF2-40B4-BE49-F238E27FC236}">
                <a16:creationId xmlns:a16="http://schemas.microsoft.com/office/drawing/2014/main" id="{7C3C7DE5-7A6E-49D8-8607-90C55FB64AC2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20" name="Response|ACCESSLEVEL|q0149_01|0|#||">
            <a:extLst>
              <a:ext uri="{FF2B5EF4-FFF2-40B4-BE49-F238E27FC236}">
                <a16:creationId xmlns:a16="http://schemas.microsoft.com/office/drawing/2014/main" id="{8F68DAB9-D876-4FFF-BC7B-C6B74EF24A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952108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1192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289281"/>
      </p:ext>
    </p:extLst>
  </p:cSld>
  <p:clrMapOvr>
    <a:masterClrMapping/>
  </p:clrMapOvr>
  <p:transition advClick="0" advTm="13375">
    <p:random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7359960"/>
              </p:ext>
            </p:extLst>
          </p:nvPr>
        </p:nvGraphicFramePr>
        <p:xfrm>
          <a:off x="124118" y="2786190"/>
          <a:ext cx="8856662" cy="3709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00556" y="937857"/>
            <a:ext cx="8840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 vilken utsträckning instämmer eller tar du avstånd från följande påstående? Regeringen och riksdagen bör vidta åtgärder för att minska inkomstskillnader.(Tar starkt avstånd 1 till instämmer starkt 5)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121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121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65228" y="5852488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9804421"/>
              </p:ext>
            </p:extLst>
          </p:nvPr>
        </p:nvGraphicFramePr>
        <p:xfrm>
          <a:off x="9756576" y="1868701"/>
          <a:ext cx="1008112" cy="917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legend">
            <a:extLst>
              <a:ext uri="{FF2B5EF4-FFF2-40B4-BE49-F238E27FC236}">
                <a16:creationId xmlns:a16="http://schemas.microsoft.com/office/drawing/2014/main" id="{50345477-E454-405B-9E7A-0EC618ACEA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0305009"/>
              </p:ext>
            </p:extLst>
          </p:nvPr>
        </p:nvGraphicFramePr>
        <p:xfrm>
          <a:off x="228244" y="1928186"/>
          <a:ext cx="10320419" cy="854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ruta 9">
            <a:extLst>
              <a:ext uri="{FF2B5EF4-FFF2-40B4-BE49-F238E27FC236}">
                <a16:creationId xmlns:a16="http://schemas.microsoft.com/office/drawing/2014/main" id="{43BE8C6B-7423-4B12-9A7A-F569EA8C801D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9" name="Response|ACCESSLEVEL|q0150_01|0|#||">
            <a:extLst>
              <a:ext uri="{FF2B5EF4-FFF2-40B4-BE49-F238E27FC236}">
                <a16:creationId xmlns:a16="http://schemas.microsoft.com/office/drawing/2014/main" id="{3E65AEC6-D486-41FA-AAEE-7F0D2B86E4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107588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1179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749335"/>
      </p:ext>
    </p:extLst>
  </p:cSld>
  <p:clrMapOvr>
    <a:masterClrMapping/>
  </p:clrMapOvr>
  <p:transition advClick="0" advTm="13375">
    <p:random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1115616" y="1235276"/>
            <a:ext cx="7416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Tillhör du eller är du medlem i någon kyrka eller något religiöst samfund?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122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122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50617" y="5892581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 flipH="1">
          <a:off x="10764688" y="1868701"/>
          <a:ext cx="72008" cy="470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legend">
            <a:extLst>
              <a:ext uri="{FF2B5EF4-FFF2-40B4-BE49-F238E27FC236}">
                <a16:creationId xmlns:a16="http://schemas.microsoft.com/office/drawing/2014/main" id="{F2CC755E-D166-4800-8A2D-97A2622E1C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1338121"/>
              </p:ext>
            </p:extLst>
          </p:nvPr>
        </p:nvGraphicFramePr>
        <p:xfrm>
          <a:off x="1500058" y="1772816"/>
          <a:ext cx="7416359" cy="5871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ruta 9">
            <a:extLst>
              <a:ext uri="{FF2B5EF4-FFF2-40B4-BE49-F238E27FC236}">
                <a16:creationId xmlns:a16="http://schemas.microsoft.com/office/drawing/2014/main" id="{8DEB1E48-F08E-4A6F-81AA-BF08425BB0C7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9" name="Response|ACCESSLEVEL|q0151|0|#||">
            <a:extLst>
              <a:ext uri="{FF2B5EF4-FFF2-40B4-BE49-F238E27FC236}">
                <a16:creationId xmlns:a16="http://schemas.microsoft.com/office/drawing/2014/main" id="{4985737A-89F6-4FE8-A89B-5EE3CCA099F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1147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8149B3-E104-4605-B450-66EB25453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8784" y="1124744"/>
            <a:ext cx="6652400" cy="4525963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221F50-9935-4385-BC50-3600A51F7A70}"/>
              </a:ext>
            </a:extLst>
          </p:cNvPr>
          <p:cNvSpPr txBox="1"/>
          <p:nvPr/>
        </p:nvSpPr>
        <p:spPr>
          <a:xfrm>
            <a:off x="457200" y="3413610"/>
            <a:ext cx="172819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Västernorrland	</a:t>
            </a:r>
          </a:p>
          <a:p>
            <a:r>
              <a:rPr lang="sv-SE" sz="1600" dirty="0"/>
              <a:t>Härnösand	</a:t>
            </a:r>
          </a:p>
          <a:p>
            <a:endParaRPr lang="sv-SE" sz="1600" dirty="0"/>
          </a:p>
          <a:p>
            <a:r>
              <a:rPr lang="sv-SE" sz="1600" dirty="0"/>
              <a:t>Sundsvall	</a:t>
            </a:r>
          </a:p>
          <a:p>
            <a:endParaRPr lang="sv-SE" sz="1600" dirty="0"/>
          </a:p>
          <a:p>
            <a:r>
              <a:rPr lang="sv-SE" sz="1600" dirty="0"/>
              <a:t>Kramfors	</a:t>
            </a:r>
          </a:p>
          <a:p>
            <a:endParaRPr lang="sv-SE" sz="1600" dirty="0"/>
          </a:p>
          <a:p>
            <a:r>
              <a:rPr lang="sv-SE" sz="1600" dirty="0"/>
              <a:t>Sollefteå	</a:t>
            </a:r>
          </a:p>
          <a:p>
            <a:endParaRPr lang="sv-SE" sz="1600" dirty="0"/>
          </a:p>
          <a:p>
            <a:r>
              <a:rPr lang="sv-SE" sz="1600" dirty="0"/>
              <a:t>Örnsköldsvik</a:t>
            </a:r>
            <a:r>
              <a:rPr lang="sv-SE" dirty="0"/>
              <a:t>	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0727712"/>
      </p:ext>
    </p:extLst>
  </p:cSld>
  <p:clrMapOvr>
    <a:masterClrMapping/>
  </p:clrMapOvr>
  <p:transition advClick="0" advTm="13375">
    <p:random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7338474"/>
              </p:ext>
            </p:extLst>
          </p:nvPr>
        </p:nvGraphicFramePr>
        <p:xfrm>
          <a:off x="124118" y="2564903"/>
          <a:ext cx="8856662" cy="393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395536" y="918714"/>
            <a:ext cx="590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Tillhör du någon religion?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123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123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50617" y="5892581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1607399"/>
              </p:ext>
            </p:extLst>
          </p:nvPr>
        </p:nvGraphicFramePr>
        <p:xfrm flipH="1">
          <a:off x="10764688" y="1868701"/>
          <a:ext cx="72008" cy="470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legend">
            <a:extLst>
              <a:ext uri="{FF2B5EF4-FFF2-40B4-BE49-F238E27FC236}">
                <a16:creationId xmlns:a16="http://schemas.microsoft.com/office/drawing/2014/main" id="{F2CC755E-D166-4800-8A2D-97A2622E1C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1376470"/>
              </p:ext>
            </p:extLst>
          </p:nvPr>
        </p:nvGraphicFramePr>
        <p:xfrm>
          <a:off x="323528" y="1475436"/>
          <a:ext cx="5544616" cy="2945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ruta 9">
            <a:extLst>
              <a:ext uri="{FF2B5EF4-FFF2-40B4-BE49-F238E27FC236}">
                <a16:creationId xmlns:a16="http://schemas.microsoft.com/office/drawing/2014/main" id="{8DEB1E48-F08E-4A6F-81AA-BF08425BB0C7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9" name="Response|ACCESSLEVEL|q0151|0|#||">
            <a:extLst>
              <a:ext uri="{FF2B5EF4-FFF2-40B4-BE49-F238E27FC236}">
                <a16:creationId xmlns:a16="http://schemas.microsoft.com/office/drawing/2014/main" id="{4985737A-89F6-4FE8-A89B-5EE3CCA099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215319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1147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927229"/>
      </p:ext>
    </p:extLst>
  </p:cSld>
  <p:clrMapOvr>
    <a:masterClrMapping/>
  </p:clrMapOvr>
  <p:transition advClick="0" advTm="13375">
    <p:random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39552" y="562613"/>
            <a:ext cx="814724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2615225"/>
              </p:ext>
            </p:extLst>
          </p:nvPr>
        </p:nvGraphicFramePr>
        <p:xfrm>
          <a:off x="124118" y="2564903"/>
          <a:ext cx="8856662" cy="393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490299" y="1564821"/>
            <a:ext cx="590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Hur viktig är gud i ditt liv?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124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124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58404" y="5875427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15" name="legend">
            <a:extLst>
              <a:ext uri="{FF2B5EF4-FFF2-40B4-BE49-F238E27FC236}">
                <a16:creationId xmlns:a16="http://schemas.microsoft.com/office/drawing/2014/main" id="{E9AB77BA-6004-4A30-A08F-30BDCC99A4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8959213"/>
              </p:ext>
            </p:extLst>
          </p:nvPr>
        </p:nvGraphicFramePr>
        <p:xfrm>
          <a:off x="0" y="2022385"/>
          <a:ext cx="9124449" cy="758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ruta 9">
            <a:extLst>
              <a:ext uri="{FF2B5EF4-FFF2-40B4-BE49-F238E27FC236}">
                <a16:creationId xmlns:a16="http://schemas.microsoft.com/office/drawing/2014/main" id="{B6E7DFFD-4729-4720-AEBE-300C9DF227CE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9" name="Response|ACCESSLEVEL|q0152_01|0|#||">
            <a:extLst>
              <a:ext uri="{FF2B5EF4-FFF2-40B4-BE49-F238E27FC236}">
                <a16:creationId xmlns:a16="http://schemas.microsoft.com/office/drawing/2014/main" id="{CA090564-8475-421A-8BDD-6C157A9EED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57600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1166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793227"/>
      </p:ext>
    </p:extLst>
  </p:cSld>
  <p:clrMapOvr>
    <a:masterClrMapping/>
  </p:clrMapOvr>
  <p:transition advClick="0" advTm="13375">
    <p:random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0707148"/>
              </p:ext>
            </p:extLst>
          </p:nvPr>
        </p:nvGraphicFramePr>
        <p:xfrm>
          <a:off x="124118" y="2871020"/>
          <a:ext cx="8856662" cy="3624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467544" y="1362478"/>
            <a:ext cx="8513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Vad har du för inställning till följande saker ? 1 betyder att du är mycket negativ och 7 att du är mycket positiv till påståendet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125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125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 flipH="1">
            <a:off x="9756575" y="5849171"/>
            <a:ext cx="1008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endParaRPr lang="sv-SE" dirty="0"/>
          </a:p>
        </p:txBody>
      </p:sp>
      <p:graphicFrame>
        <p:nvGraphicFramePr>
          <p:cNvPr id="15" name="legend">
            <a:extLst>
              <a:ext uri="{FF2B5EF4-FFF2-40B4-BE49-F238E27FC236}">
                <a16:creationId xmlns:a16="http://schemas.microsoft.com/office/drawing/2014/main" id="{1A49D266-A89B-4058-B737-2207FCC6B8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568490"/>
              </p:ext>
            </p:extLst>
          </p:nvPr>
        </p:nvGraphicFramePr>
        <p:xfrm>
          <a:off x="1" y="2041087"/>
          <a:ext cx="9124448" cy="109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ruta 9">
            <a:extLst>
              <a:ext uri="{FF2B5EF4-FFF2-40B4-BE49-F238E27FC236}">
                <a16:creationId xmlns:a16="http://schemas.microsoft.com/office/drawing/2014/main" id="{19DA42CC-1663-472C-8FB7-FBB5B2472FD8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9" name="Response|ACCESSLEVEL|q0154_01|0|#||">
            <a:extLst>
              <a:ext uri="{FF2B5EF4-FFF2-40B4-BE49-F238E27FC236}">
                <a16:creationId xmlns:a16="http://schemas.microsoft.com/office/drawing/2014/main" id="{92DC4AE9-3F89-446C-89C3-F6E2D0C829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652985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1147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705010"/>
      </p:ext>
    </p:extLst>
  </p:cSld>
  <p:clrMapOvr>
    <a:masterClrMapping/>
  </p:clrMapOvr>
  <p:transition advClick="0" advTm="13375">
    <p:random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436026"/>
              </p:ext>
            </p:extLst>
          </p:nvPr>
        </p:nvGraphicFramePr>
        <p:xfrm>
          <a:off x="124118" y="2564903"/>
          <a:ext cx="8856662" cy="3888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467544" y="1347878"/>
            <a:ext cx="8513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Håller du med eller håller du inte med om följande påståenden? 1 Betyder håller inte alls med och 7 håller med helt och hållet.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126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126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1655276"/>
              </p:ext>
            </p:extLst>
          </p:nvPr>
        </p:nvGraphicFramePr>
        <p:xfrm>
          <a:off x="10332288" y="1868701"/>
          <a:ext cx="45719" cy="912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legend">
            <a:extLst>
              <a:ext uri="{FF2B5EF4-FFF2-40B4-BE49-F238E27FC236}">
                <a16:creationId xmlns:a16="http://schemas.microsoft.com/office/drawing/2014/main" id="{E2AF46EE-B400-4405-A478-74249ADE15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354956"/>
              </p:ext>
            </p:extLst>
          </p:nvPr>
        </p:nvGraphicFramePr>
        <p:xfrm>
          <a:off x="124118" y="2041086"/>
          <a:ext cx="8562682" cy="2540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ruta 9">
            <a:extLst>
              <a:ext uri="{FF2B5EF4-FFF2-40B4-BE49-F238E27FC236}">
                <a16:creationId xmlns:a16="http://schemas.microsoft.com/office/drawing/2014/main" id="{0C2B8DD8-5E03-41A5-AC51-BF7EB66A4D22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9" name="Response|ACCESSLEVEL|q0155_01|0|#||">
            <a:extLst>
              <a:ext uri="{FF2B5EF4-FFF2-40B4-BE49-F238E27FC236}">
                <a16:creationId xmlns:a16="http://schemas.microsoft.com/office/drawing/2014/main" id="{4AF3D165-0BC6-4AC3-B5FC-9CD9CF310A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292124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1129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801798"/>
      </p:ext>
    </p:extLst>
  </p:cSld>
  <p:clrMapOvr>
    <a:masterClrMapping/>
  </p:clrMapOvr>
  <p:transition advClick="0" advTm="13375">
    <p:random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352435"/>
              </p:ext>
            </p:extLst>
          </p:nvPr>
        </p:nvGraphicFramePr>
        <p:xfrm>
          <a:off x="124118" y="2564903"/>
          <a:ext cx="8856662" cy="393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451252" y="1528200"/>
            <a:ext cx="8513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Hur stort förtroende har du för ...   1 betyder mycket litet och 7 mycket stort.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127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127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0630184"/>
              </p:ext>
            </p:extLst>
          </p:nvPr>
        </p:nvGraphicFramePr>
        <p:xfrm>
          <a:off x="10116616" y="1868701"/>
          <a:ext cx="936104" cy="470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legend">
            <a:extLst>
              <a:ext uri="{FF2B5EF4-FFF2-40B4-BE49-F238E27FC236}">
                <a16:creationId xmlns:a16="http://schemas.microsoft.com/office/drawing/2014/main" id="{C4A63C88-4D0F-4BBA-90D2-D8530387DC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3043895"/>
              </p:ext>
            </p:extLst>
          </p:nvPr>
        </p:nvGraphicFramePr>
        <p:xfrm>
          <a:off x="1" y="2132857"/>
          <a:ext cx="9124448" cy="576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ruta 9">
            <a:extLst>
              <a:ext uri="{FF2B5EF4-FFF2-40B4-BE49-F238E27FC236}">
                <a16:creationId xmlns:a16="http://schemas.microsoft.com/office/drawing/2014/main" id="{126318D9-011B-43A3-9C39-D8E676D0422A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9" name="Response|ACCESSLEVEL|q0156_01|0|#||">
            <a:extLst>
              <a:ext uri="{FF2B5EF4-FFF2-40B4-BE49-F238E27FC236}">
                <a16:creationId xmlns:a16="http://schemas.microsoft.com/office/drawing/2014/main" id="{07F1D065-D30B-40F7-B649-1647F69986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903072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1106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4381031"/>
      </p:ext>
    </p:extLst>
  </p:cSld>
  <p:clrMapOvr>
    <a:masterClrMapping/>
  </p:clrMapOvr>
  <p:transition advClick="0" advTm="13375">
    <p:random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002758"/>
              </p:ext>
            </p:extLst>
          </p:nvPr>
        </p:nvGraphicFramePr>
        <p:xfrm>
          <a:off x="124118" y="2564903"/>
          <a:ext cx="8856662" cy="393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1025513" y="728524"/>
            <a:ext cx="8513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Är du medlem i någon av följande föreningar ? 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128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128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7" y="260649"/>
            <a:ext cx="792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475126" y="5888245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7531776"/>
              </p:ext>
            </p:extLst>
          </p:nvPr>
        </p:nvGraphicFramePr>
        <p:xfrm>
          <a:off x="9972600" y="1868701"/>
          <a:ext cx="432048" cy="470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ruta 9">
            <a:extLst>
              <a:ext uri="{FF2B5EF4-FFF2-40B4-BE49-F238E27FC236}">
                <a16:creationId xmlns:a16="http://schemas.microsoft.com/office/drawing/2014/main" id="{E2075326-8252-45EF-BA7E-65BBAF1B6C79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9" name="Response|ACCESSLEVEL|q0157_01|0|#||">
            <a:extLst>
              <a:ext uri="{FF2B5EF4-FFF2-40B4-BE49-F238E27FC236}">
                <a16:creationId xmlns:a16="http://schemas.microsoft.com/office/drawing/2014/main" id="{0468A261-2A6D-48F8-9620-8CF9D2903A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232542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1082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legend">
            <a:extLst>
              <a:ext uri="{FF2B5EF4-FFF2-40B4-BE49-F238E27FC236}">
                <a16:creationId xmlns:a16="http://schemas.microsoft.com/office/drawing/2014/main" id="{B99B315D-AA35-462B-8C24-111EB41739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7916563"/>
              </p:ext>
            </p:extLst>
          </p:nvPr>
        </p:nvGraphicFramePr>
        <p:xfrm>
          <a:off x="9776" y="1230969"/>
          <a:ext cx="9124448" cy="109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101118972"/>
      </p:ext>
    </p:extLst>
  </p:cSld>
  <p:clrMapOvr>
    <a:masterClrMapping/>
  </p:clrMapOvr>
  <p:transition advClick="0" advTm="13375">
    <p:random/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8674373"/>
              </p:ext>
            </p:extLst>
          </p:nvPr>
        </p:nvGraphicFramePr>
        <p:xfrm>
          <a:off x="124118" y="2564903"/>
          <a:ext cx="8856662" cy="393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417774" y="1490470"/>
            <a:ext cx="590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Är du medlem i något fackförbund?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129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129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403900" y="5849171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0233482"/>
              </p:ext>
            </p:extLst>
          </p:nvPr>
        </p:nvGraphicFramePr>
        <p:xfrm flipH="1">
          <a:off x="9828584" y="1868701"/>
          <a:ext cx="216024" cy="470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legend">
            <a:extLst>
              <a:ext uri="{FF2B5EF4-FFF2-40B4-BE49-F238E27FC236}">
                <a16:creationId xmlns:a16="http://schemas.microsoft.com/office/drawing/2014/main" id="{ACE55FFF-B02D-49EC-A980-6A0B014A1E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8321304"/>
              </p:ext>
            </p:extLst>
          </p:nvPr>
        </p:nvGraphicFramePr>
        <p:xfrm>
          <a:off x="136461" y="2276872"/>
          <a:ext cx="8562682" cy="1387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ruta 9">
            <a:extLst>
              <a:ext uri="{FF2B5EF4-FFF2-40B4-BE49-F238E27FC236}">
                <a16:creationId xmlns:a16="http://schemas.microsoft.com/office/drawing/2014/main" id="{CBAB6AF1-B964-449D-8D2F-88FFF3331267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9" name="Response|ACCESSLEVEL|q0158|0|#||">
            <a:extLst>
              <a:ext uri="{FF2B5EF4-FFF2-40B4-BE49-F238E27FC236}">
                <a16:creationId xmlns:a16="http://schemas.microsoft.com/office/drawing/2014/main" id="{B530F298-1531-47D5-A84A-9B70EE26A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023171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1061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4026808"/>
      </p:ext>
    </p:extLst>
  </p:cSld>
  <p:clrMapOvr>
    <a:masterClrMapping/>
  </p:clrMapOvr>
  <p:transition advClick="0" advTm="13375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1949436" y="1184619"/>
            <a:ext cx="4815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Varför valde du just Sverige och inget annat land?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13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13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57299" y="6060543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6379260"/>
              </p:ext>
            </p:extLst>
          </p:nvPr>
        </p:nvGraphicFramePr>
        <p:xfrm>
          <a:off x="171178" y="1505399"/>
          <a:ext cx="8712968" cy="1224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F9FD6DCF-1481-4FD0-9180-120F44359889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11_1|0|#||">
            <a:extLst>
              <a:ext uri="{FF2B5EF4-FFF2-40B4-BE49-F238E27FC236}">
                <a16:creationId xmlns:a16="http://schemas.microsoft.com/office/drawing/2014/main" id="{902938F9-C2D6-48F7-8290-DCC2E93CA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453253"/>
              </p:ext>
            </p:extLst>
          </p:nvPr>
        </p:nvGraphicFramePr>
        <p:xfrm>
          <a:off x="8388424" y="144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1076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Chart1">
            <a:extLst>
              <a:ext uri="{FF2B5EF4-FFF2-40B4-BE49-F238E27FC236}">
                <a16:creationId xmlns:a16="http://schemas.microsoft.com/office/drawing/2014/main" id="{4D70F8F9-3D69-44FC-ACBD-FCB60F75C5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655161"/>
              </p:ext>
            </p:extLst>
          </p:nvPr>
        </p:nvGraphicFramePr>
        <p:xfrm>
          <a:off x="0" y="2492896"/>
          <a:ext cx="8964166" cy="4103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08391880"/>
      </p:ext>
    </p:extLst>
  </p:cSld>
  <p:clrMapOvr>
    <a:masterClrMapping/>
  </p:clrMapOvr>
  <p:transition advClick="0" advTm="13375">
    <p:random/>
  </p:transition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9397344"/>
              </p:ext>
            </p:extLst>
          </p:nvPr>
        </p:nvGraphicFramePr>
        <p:xfrm>
          <a:off x="124118" y="2564903"/>
          <a:ext cx="8856662" cy="393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987824" y="1632680"/>
            <a:ext cx="590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Kan du tänka dig att gå med i något fackförbund?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130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130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82645" y="5892581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15" name="legend">
            <a:extLst>
              <a:ext uri="{FF2B5EF4-FFF2-40B4-BE49-F238E27FC236}">
                <a16:creationId xmlns:a16="http://schemas.microsoft.com/office/drawing/2014/main" id="{D4C45BB7-DC53-4857-9325-08229D131B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5748705"/>
              </p:ext>
            </p:extLst>
          </p:nvPr>
        </p:nvGraphicFramePr>
        <p:xfrm>
          <a:off x="124118" y="2399477"/>
          <a:ext cx="8562682" cy="1101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ruta 9">
            <a:extLst>
              <a:ext uri="{FF2B5EF4-FFF2-40B4-BE49-F238E27FC236}">
                <a16:creationId xmlns:a16="http://schemas.microsoft.com/office/drawing/2014/main" id="{546314FB-CD4B-4103-80E4-E0AF9D4994B5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21" name="Response|ACCESSLEVEL|q0159|0|#||">
            <a:extLst>
              <a:ext uri="{FF2B5EF4-FFF2-40B4-BE49-F238E27FC236}">
                <a16:creationId xmlns:a16="http://schemas.microsoft.com/office/drawing/2014/main" id="{FBB42F23-ECE5-47CB-AE53-8D4C88E293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126315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768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5209659"/>
      </p:ext>
    </p:extLst>
  </p:cSld>
  <p:clrMapOvr>
    <a:masterClrMapping/>
  </p:clrMapOvr>
  <p:transition advClick="0" advTm="13375">
    <p:random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223876"/>
              </p:ext>
            </p:extLst>
          </p:nvPr>
        </p:nvGraphicFramePr>
        <p:xfrm>
          <a:off x="124118" y="2852936"/>
          <a:ext cx="8856662" cy="3642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190374" y="1224897"/>
            <a:ext cx="590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Varför är du inte med i ett fackförbund?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131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131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98688" y="5849171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15" name="legend">
            <a:extLst>
              <a:ext uri="{FF2B5EF4-FFF2-40B4-BE49-F238E27FC236}">
                <a16:creationId xmlns:a16="http://schemas.microsoft.com/office/drawing/2014/main" id="{C744C89B-41FA-40DB-8500-2502857D62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1371783"/>
              </p:ext>
            </p:extLst>
          </p:nvPr>
        </p:nvGraphicFramePr>
        <p:xfrm>
          <a:off x="-19551" y="1614163"/>
          <a:ext cx="9144000" cy="1526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ruta 9">
            <a:extLst>
              <a:ext uri="{FF2B5EF4-FFF2-40B4-BE49-F238E27FC236}">
                <a16:creationId xmlns:a16="http://schemas.microsoft.com/office/drawing/2014/main" id="{D7AD1680-6F2F-4304-A81B-4289E781885D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0160_1|0|#||">
            <a:extLst>
              <a:ext uri="{FF2B5EF4-FFF2-40B4-BE49-F238E27FC236}">
                <a16:creationId xmlns:a16="http://schemas.microsoft.com/office/drawing/2014/main" id="{7697FF0E-7535-47FD-A569-15B7059F88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618783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1024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687651"/>
      </p:ext>
    </p:extLst>
  </p:cSld>
  <p:clrMapOvr>
    <a:masterClrMapping/>
  </p:clrMapOvr>
  <p:transition advClick="0" advTm="13375">
    <p:random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7152625"/>
              </p:ext>
            </p:extLst>
          </p:nvPr>
        </p:nvGraphicFramePr>
        <p:xfrm>
          <a:off x="124118" y="2889172"/>
          <a:ext cx="8856662" cy="3606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395536" y="1235215"/>
            <a:ext cx="8624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Till sist undrar vi om du vill berätta mer om dina erfarenheter av Sverige? </a:t>
            </a:r>
            <a:br>
              <a:rPr lang="sv-SE" dirty="0"/>
            </a:br>
            <a:r>
              <a:rPr lang="sv-SE" dirty="0"/>
              <a:t>I så fall kan du vara med i frågeundersökningar som sköts av forskare vid Göteborgs universitet. Forskarna kommer att be dig att då och då svara på korta frågor på en dator eller i din smartphone. 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132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132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802447" y="6033184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6333981"/>
              </p:ext>
            </p:extLst>
          </p:nvPr>
        </p:nvGraphicFramePr>
        <p:xfrm flipH="1">
          <a:off x="8244408" y="1868701"/>
          <a:ext cx="72008" cy="470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legend">
            <a:extLst>
              <a:ext uri="{FF2B5EF4-FFF2-40B4-BE49-F238E27FC236}">
                <a16:creationId xmlns:a16="http://schemas.microsoft.com/office/drawing/2014/main" id="{E2E654E3-8391-40D6-A586-0AB8E4BADB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4278295"/>
              </p:ext>
            </p:extLst>
          </p:nvPr>
        </p:nvGraphicFramePr>
        <p:xfrm>
          <a:off x="19551" y="2435544"/>
          <a:ext cx="9124449" cy="705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ruta 9">
            <a:extLst>
              <a:ext uri="{FF2B5EF4-FFF2-40B4-BE49-F238E27FC236}">
                <a16:creationId xmlns:a16="http://schemas.microsoft.com/office/drawing/2014/main" id="{F942D349-9413-43BA-B379-B811EEDF3E44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9" name="Response|ACCESSLEVEL|q0161|0|#||">
            <a:extLst>
              <a:ext uri="{FF2B5EF4-FFF2-40B4-BE49-F238E27FC236}">
                <a16:creationId xmlns:a16="http://schemas.microsoft.com/office/drawing/2014/main" id="{F4ACE303-17ED-4C13-B675-962DFC508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269484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1233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667429"/>
      </p:ext>
    </p:extLst>
  </p:cSld>
  <p:clrMapOvr>
    <a:masterClrMapping/>
  </p:clrMapOvr>
  <p:transition advClick="0" advTm="13375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385901"/>
              </p:ext>
            </p:extLst>
          </p:nvPr>
        </p:nvGraphicFramePr>
        <p:xfrm>
          <a:off x="467544" y="2132856"/>
          <a:ext cx="8496622" cy="4463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339752" y="281979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Om du inte valt Sverige, vilket land hade du valt?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14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14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8350876" y="6021288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095114"/>
              </p:ext>
            </p:extLst>
          </p:nvPr>
        </p:nvGraphicFramePr>
        <p:xfrm>
          <a:off x="539552" y="568941"/>
          <a:ext cx="8528152" cy="1799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CA1BF22F-4CFF-4B60-97A1-D9108214BEA8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12_1|0|#||">
            <a:extLst>
              <a:ext uri="{FF2B5EF4-FFF2-40B4-BE49-F238E27FC236}">
                <a16:creationId xmlns:a16="http://schemas.microsoft.com/office/drawing/2014/main" id="{48DC5BDF-CCFE-44A9-82D4-1359ED6B1F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369211"/>
              </p:ext>
            </p:extLst>
          </p:nvPr>
        </p:nvGraphicFramePr>
        <p:xfrm>
          <a:off x="8388424" y="144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1017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9917265"/>
      </p:ext>
    </p:extLst>
  </p:cSld>
  <p:clrMapOvr>
    <a:masterClrMapping/>
  </p:clrMapOvr>
  <p:transition advClick="0" advTm="13375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95536" y="789408"/>
            <a:ext cx="8728912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556668"/>
              </p:ext>
            </p:extLst>
          </p:nvPr>
        </p:nvGraphicFramePr>
        <p:xfrm>
          <a:off x="2051720" y="2132857"/>
          <a:ext cx="6912446" cy="422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583518" y="684482"/>
            <a:ext cx="492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Vad hade du för bild av Sverige innan du kom hit?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15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15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7" y="260648"/>
            <a:ext cx="86409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88756" y="6084940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685330"/>
              </p:ext>
            </p:extLst>
          </p:nvPr>
        </p:nvGraphicFramePr>
        <p:xfrm>
          <a:off x="389373" y="948074"/>
          <a:ext cx="8532788" cy="1440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2DA02608-DFDE-4280-BA8A-7314ABDD1B1D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13_1|0|#||">
            <a:extLst>
              <a:ext uri="{FF2B5EF4-FFF2-40B4-BE49-F238E27FC236}">
                <a16:creationId xmlns:a16="http://schemas.microsoft.com/office/drawing/2014/main" id="{3F9AC4E5-1918-4608-B991-9D5EE9AA85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336919"/>
              </p:ext>
            </p:extLst>
          </p:nvPr>
        </p:nvGraphicFramePr>
        <p:xfrm>
          <a:off x="8388424" y="144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1076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7417984"/>
      </p:ext>
    </p:extLst>
  </p:cSld>
  <p:clrMapOvr>
    <a:masterClrMapping/>
  </p:clrMapOvr>
  <p:transition advClick="0" advTm="13375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50720" y="3204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5966161"/>
              </p:ext>
            </p:extLst>
          </p:nvPr>
        </p:nvGraphicFramePr>
        <p:xfrm>
          <a:off x="457200" y="1600201"/>
          <a:ext cx="8229600" cy="4656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/>
              <a:pPr/>
              <a:t>16</a:t>
            </a:fld>
            <a:endParaRPr lang="sv-SE" dirty="0"/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16</a:t>
            </a:fld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1187624" y="965050"/>
            <a:ext cx="749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Var fick du information om Sverige innan du bestämde dig för att komma hit?</a:t>
            </a: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81932" y="6021493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0775043"/>
              </p:ext>
            </p:extLst>
          </p:nvPr>
        </p:nvGraphicFramePr>
        <p:xfrm>
          <a:off x="9235275" y="1628800"/>
          <a:ext cx="45719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legend">
            <a:extLst>
              <a:ext uri="{FF2B5EF4-FFF2-40B4-BE49-F238E27FC236}">
                <a16:creationId xmlns:a16="http://schemas.microsoft.com/office/drawing/2014/main" id="{C9547371-D57C-44EC-AEB9-27FDB99726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1626917"/>
              </p:ext>
            </p:extLst>
          </p:nvPr>
        </p:nvGraphicFramePr>
        <p:xfrm>
          <a:off x="33601" y="1039873"/>
          <a:ext cx="8784976" cy="1741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8CEF4C19-DD97-4DD4-B2CB-729FCF11E84B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9" name="Response|ACCESSLEVEL|q14_1|0|#||">
            <a:extLst>
              <a:ext uri="{FF2B5EF4-FFF2-40B4-BE49-F238E27FC236}">
                <a16:creationId xmlns:a16="http://schemas.microsoft.com/office/drawing/2014/main" id="{EDDC69A1-3DE6-4803-AB98-ED200488C6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499622"/>
              </p:ext>
            </p:extLst>
          </p:nvPr>
        </p:nvGraphicFramePr>
        <p:xfrm>
          <a:off x="8388424" y="144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1076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5856908"/>
      </p:ext>
    </p:extLst>
  </p:cSld>
  <p:clrMapOvr>
    <a:masterClrMapping/>
  </p:clrMapOvr>
  <p:transition advClick="0" advTm="13375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5346362"/>
              </p:ext>
            </p:extLst>
          </p:nvPr>
        </p:nvGraphicFramePr>
        <p:xfrm>
          <a:off x="467544" y="2132856"/>
          <a:ext cx="8496622" cy="4463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701397" y="1352005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Hur mycket kunskap/information om Sverige anser du att du hade innan du kom hit?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17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17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49648" y="5987018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5104891"/>
              </p:ext>
            </p:extLst>
          </p:nvPr>
        </p:nvGraphicFramePr>
        <p:xfrm>
          <a:off x="467544" y="1708437"/>
          <a:ext cx="8600160" cy="1374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BD9D3E7-87DA-4BE0-BC39-536B8F31ACD4}"/>
              </a:ext>
            </a:extLst>
          </p:cNvPr>
          <p:cNvSpPr txBox="1"/>
          <p:nvPr/>
        </p:nvSpPr>
        <p:spPr>
          <a:xfrm>
            <a:off x="6156176" y="6237312"/>
            <a:ext cx="2144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Medelvärde total 2,9</a:t>
            </a:r>
          </a:p>
        </p:txBody>
      </p:sp>
      <p:sp>
        <p:nvSpPr>
          <p:cNvPr id="15" name="textruta 9">
            <a:extLst>
              <a:ext uri="{FF2B5EF4-FFF2-40B4-BE49-F238E27FC236}">
                <a16:creationId xmlns:a16="http://schemas.microsoft.com/office/drawing/2014/main" id="{9C99CE6A-F9A9-4FAD-BD06-23FCC98D130C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15_01|0|#||">
            <a:extLst>
              <a:ext uri="{FF2B5EF4-FFF2-40B4-BE49-F238E27FC236}">
                <a16:creationId xmlns:a16="http://schemas.microsoft.com/office/drawing/2014/main" id="{C3FA9BF0-8179-48DC-A4FF-E48E90E8EE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065821"/>
              </p:ext>
            </p:extLst>
          </p:nvPr>
        </p:nvGraphicFramePr>
        <p:xfrm>
          <a:off x="8388424" y="144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1076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625322"/>
      </p:ext>
    </p:extLst>
  </p:cSld>
  <p:clrMapOvr>
    <a:masterClrMapping/>
  </p:clrMapOvr>
  <p:transition advClick="0" advTm="13375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6921945"/>
              </p:ext>
            </p:extLst>
          </p:nvPr>
        </p:nvGraphicFramePr>
        <p:xfrm>
          <a:off x="107504" y="2132857"/>
          <a:ext cx="8856662" cy="422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1259632" y="1222113"/>
            <a:ext cx="82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Kände du dig trygg med ditt val av Sverige innan du kom hit?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18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18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67334" y="5987018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8906337"/>
              </p:ext>
            </p:extLst>
          </p:nvPr>
        </p:nvGraphicFramePr>
        <p:xfrm>
          <a:off x="827584" y="1635002"/>
          <a:ext cx="7539750" cy="844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BD9D3E7-87DA-4BE0-BC39-536B8F31ACD4}"/>
              </a:ext>
            </a:extLst>
          </p:cNvPr>
          <p:cNvSpPr txBox="1"/>
          <p:nvPr/>
        </p:nvSpPr>
        <p:spPr>
          <a:xfrm>
            <a:off x="6156176" y="6237312"/>
            <a:ext cx="2144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Medelvärde total 4,0</a:t>
            </a:r>
          </a:p>
        </p:txBody>
      </p:sp>
      <p:sp>
        <p:nvSpPr>
          <p:cNvPr id="15" name="textruta 9">
            <a:extLst>
              <a:ext uri="{FF2B5EF4-FFF2-40B4-BE49-F238E27FC236}">
                <a16:creationId xmlns:a16="http://schemas.microsoft.com/office/drawing/2014/main" id="{46335E09-97F8-4B14-BD1E-0884EE79A8F3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16_01|0|#||">
            <a:extLst>
              <a:ext uri="{FF2B5EF4-FFF2-40B4-BE49-F238E27FC236}">
                <a16:creationId xmlns:a16="http://schemas.microsoft.com/office/drawing/2014/main" id="{F17FF875-C541-4636-A284-BDC8C4D4CE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264598"/>
              </p:ext>
            </p:extLst>
          </p:nvPr>
        </p:nvGraphicFramePr>
        <p:xfrm>
          <a:off x="8388424" y="144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1076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9499775"/>
      </p:ext>
    </p:extLst>
  </p:cSld>
  <p:clrMapOvr>
    <a:masterClrMapping/>
  </p:clrMapOvr>
  <p:transition advClick="0" advTm="13375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5364813"/>
              </p:ext>
            </p:extLst>
          </p:nvPr>
        </p:nvGraphicFramePr>
        <p:xfrm>
          <a:off x="179190" y="2132857"/>
          <a:ext cx="8784976" cy="422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1763688" y="1212430"/>
            <a:ext cx="7380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Tycker du att Sverige som land att bo i är bättre eller sämre än den bild du hade av Sverige innan du kom hit?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19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19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67334" y="5977007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6177149"/>
              </p:ext>
            </p:extLst>
          </p:nvPr>
        </p:nvGraphicFramePr>
        <p:xfrm>
          <a:off x="178868" y="1777416"/>
          <a:ext cx="8754266" cy="978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BD9D3E7-87DA-4BE0-BC39-536B8F31ACD4}"/>
              </a:ext>
            </a:extLst>
          </p:cNvPr>
          <p:cNvSpPr txBox="1"/>
          <p:nvPr/>
        </p:nvSpPr>
        <p:spPr>
          <a:xfrm>
            <a:off x="6156176" y="6237312"/>
            <a:ext cx="2144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Medelvärde total 3,8</a:t>
            </a:r>
          </a:p>
        </p:txBody>
      </p:sp>
      <p:sp>
        <p:nvSpPr>
          <p:cNvPr id="15" name="textruta 9">
            <a:extLst>
              <a:ext uri="{FF2B5EF4-FFF2-40B4-BE49-F238E27FC236}">
                <a16:creationId xmlns:a16="http://schemas.microsoft.com/office/drawing/2014/main" id="{C0D508F2-905A-4CDA-A389-F0DCDC5042BA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17_01|0|#||">
            <a:extLst>
              <a:ext uri="{FF2B5EF4-FFF2-40B4-BE49-F238E27FC236}">
                <a16:creationId xmlns:a16="http://schemas.microsoft.com/office/drawing/2014/main" id="{041A0085-1687-4513-B9DC-D0ADCEEAB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790138"/>
              </p:ext>
            </p:extLst>
          </p:nvPr>
        </p:nvGraphicFramePr>
        <p:xfrm>
          <a:off x="8388424" y="144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1076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333322"/>
      </p:ext>
    </p:extLst>
  </p:cSld>
  <p:clrMapOvr>
    <a:masterClrMapping/>
  </p:clrMapOvr>
  <p:transition advClick="0" advTm="13375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4407569"/>
              </p:ext>
            </p:extLst>
          </p:nvPr>
        </p:nvGraphicFramePr>
        <p:xfrm>
          <a:off x="457200" y="2133575"/>
          <a:ext cx="8496622" cy="4463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218098" y="1501031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Är du ….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2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ruta 9"/>
          <p:cNvSpPr txBox="1"/>
          <p:nvPr/>
        </p:nvSpPr>
        <p:spPr>
          <a:xfrm>
            <a:off x="7092280" y="151367"/>
            <a:ext cx="16362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0070C0"/>
                </a:solidFill>
              </a:rPr>
              <a:t>Bas total </a:t>
            </a:r>
            <a:r>
              <a:rPr lang="fr-FR" sz="1200" dirty="0">
                <a:solidFill>
                  <a:srgbClr val="0B76C2"/>
                </a:solidFill>
              </a:rPr>
              <a:t>2526</a:t>
            </a:r>
          </a:p>
          <a:p>
            <a:r>
              <a:rPr lang="sv-SE" sz="1200" dirty="0">
                <a:solidFill>
                  <a:srgbClr val="0070C0"/>
                </a:solidFill>
              </a:rPr>
              <a:t>Bas Västernorrland 317</a:t>
            </a:r>
          </a:p>
          <a:p>
            <a:r>
              <a:rPr lang="sv-SE" sz="1200" dirty="0">
                <a:solidFill>
                  <a:srgbClr val="0070C0"/>
                </a:solidFill>
              </a:rPr>
              <a:t>Bas Härnösand 100</a:t>
            </a:r>
          </a:p>
          <a:p>
            <a:r>
              <a:rPr lang="sv-SE" sz="1200" dirty="0">
                <a:solidFill>
                  <a:srgbClr val="0070C0"/>
                </a:solidFill>
              </a:rPr>
              <a:t>Bas Sundsvall  102</a:t>
            </a:r>
          </a:p>
          <a:p>
            <a:r>
              <a:rPr lang="sv-SE" sz="1200" dirty="0">
                <a:solidFill>
                  <a:srgbClr val="0070C0"/>
                </a:solidFill>
              </a:rPr>
              <a:t>Bas Kramfors  23</a:t>
            </a:r>
          </a:p>
          <a:p>
            <a:r>
              <a:rPr lang="sv-SE" sz="1200" dirty="0">
                <a:solidFill>
                  <a:srgbClr val="0070C0"/>
                </a:solidFill>
              </a:rPr>
              <a:t>Bas Sollefteå  25</a:t>
            </a:r>
          </a:p>
          <a:p>
            <a:r>
              <a:rPr lang="sv-SE" sz="1200" dirty="0">
                <a:solidFill>
                  <a:srgbClr val="0070C0"/>
                </a:solidFill>
              </a:rPr>
              <a:t>Bas Örnsköldsvik  52</a:t>
            </a:r>
          </a:p>
          <a:p>
            <a:r>
              <a:rPr lang="sv-SE" sz="1200" dirty="0">
                <a:solidFill>
                  <a:srgbClr val="0070C0"/>
                </a:solidFill>
              </a:rPr>
              <a:t>Bas Timrå 69  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8815099" y="6104173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272577"/>
              </p:ext>
            </p:extLst>
          </p:nvPr>
        </p:nvGraphicFramePr>
        <p:xfrm>
          <a:off x="3162459" y="1785707"/>
          <a:ext cx="2448272" cy="462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Response|ACCESSLEVEL|q01|0|#||">
            <a:extLst>
              <a:ext uri="{FF2B5EF4-FFF2-40B4-BE49-F238E27FC236}">
                <a16:creationId xmlns:a16="http://schemas.microsoft.com/office/drawing/2014/main" id="{A44E63A1-6757-4E6F-B157-82009EC923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631859"/>
              </p:ext>
            </p:extLst>
          </p:nvPr>
        </p:nvGraphicFramePr>
        <p:xfrm>
          <a:off x="8657599" y="1109215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endParaRPr lang="fr-FR" sz="1100" b="0" dirty="0">
                        <a:solidFill>
                          <a:srgbClr val="0B76C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Click="0" advTm="13375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1475656" y="133796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Hur troligt är det att du skulle rekommendera en annan person i din </a:t>
            </a:r>
          </a:p>
          <a:p>
            <a:r>
              <a:rPr lang="sv-SE" dirty="0"/>
              <a:t>situation att komma till Sverige?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20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20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93556" y="6007845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0497335"/>
              </p:ext>
            </p:extLst>
          </p:nvPr>
        </p:nvGraphicFramePr>
        <p:xfrm>
          <a:off x="1132069" y="1821732"/>
          <a:ext cx="6840760" cy="797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BD9D3E7-87DA-4BE0-BC39-536B8F31ACD4}"/>
              </a:ext>
            </a:extLst>
          </p:cNvPr>
          <p:cNvSpPr txBox="1"/>
          <p:nvPr/>
        </p:nvSpPr>
        <p:spPr>
          <a:xfrm>
            <a:off x="6156176" y="6237312"/>
            <a:ext cx="2144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Medelvärde total 5,2</a:t>
            </a:r>
          </a:p>
        </p:txBody>
      </p:sp>
      <p:sp>
        <p:nvSpPr>
          <p:cNvPr id="15" name="textruta 9">
            <a:extLst>
              <a:ext uri="{FF2B5EF4-FFF2-40B4-BE49-F238E27FC236}">
                <a16:creationId xmlns:a16="http://schemas.microsoft.com/office/drawing/2014/main" id="{0CB15A74-87B6-463C-896E-3082F232CC7E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18_01|0|#||">
            <a:extLst>
              <a:ext uri="{FF2B5EF4-FFF2-40B4-BE49-F238E27FC236}">
                <a16:creationId xmlns:a16="http://schemas.microsoft.com/office/drawing/2014/main" id="{E96C2EEC-1F36-4A8B-A387-CDE947F448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241308"/>
              </p:ext>
            </p:extLst>
          </p:nvPr>
        </p:nvGraphicFramePr>
        <p:xfrm>
          <a:off x="8388424" y="144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1062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Chart1">
            <a:extLst>
              <a:ext uri="{FF2B5EF4-FFF2-40B4-BE49-F238E27FC236}">
                <a16:creationId xmlns:a16="http://schemas.microsoft.com/office/drawing/2014/main" id="{66EE9931-7355-4F2C-B0FC-018F1BB24F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107083"/>
              </p:ext>
            </p:extLst>
          </p:nvPr>
        </p:nvGraphicFramePr>
        <p:xfrm>
          <a:off x="179190" y="2132857"/>
          <a:ext cx="8784976" cy="4223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38404556"/>
      </p:ext>
    </p:extLst>
  </p:cSld>
  <p:clrMapOvr>
    <a:masterClrMapping/>
  </p:clrMapOvr>
  <p:transition advClick="0" advTm="13375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2118845"/>
              </p:ext>
            </p:extLst>
          </p:nvPr>
        </p:nvGraphicFramePr>
        <p:xfrm>
          <a:off x="70483" y="2238971"/>
          <a:ext cx="8856662" cy="4341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123728" y="1354842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När du kom till Sverige, valde du att skaffa eget boende eller bo i Migrationsverkets boende?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21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21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88774" y="6105056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7704078"/>
              </p:ext>
            </p:extLst>
          </p:nvPr>
        </p:nvGraphicFramePr>
        <p:xfrm>
          <a:off x="1418737" y="2007547"/>
          <a:ext cx="7488832" cy="462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0A7673E3-D6B9-42B8-BADE-A1303DCCC676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19|0|#||">
            <a:extLst>
              <a:ext uri="{FF2B5EF4-FFF2-40B4-BE49-F238E27FC236}">
                <a16:creationId xmlns:a16="http://schemas.microsoft.com/office/drawing/2014/main" id="{4735AAF6-E018-442A-A977-BADF55F781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585446"/>
              </p:ext>
            </p:extLst>
          </p:nvPr>
        </p:nvGraphicFramePr>
        <p:xfrm>
          <a:off x="8388424" y="144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1055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042385"/>
      </p:ext>
    </p:extLst>
  </p:cSld>
  <p:clrMapOvr>
    <a:masterClrMapping/>
  </p:clrMapOvr>
  <p:transition advClick="0" advTm="13375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349784"/>
              </p:ext>
            </p:extLst>
          </p:nvPr>
        </p:nvGraphicFramePr>
        <p:xfrm>
          <a:off x="179190" y="2132857"/>
          <a:ext cx="8784976" cy="4223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1043608" y="1319034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Hur mycket känner du att du kunnat påverka din situation under tiden i boendet?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22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22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85702" y="6081815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371817"/>
              </p:ext>
            </p:extLst>
          </p:nvPr>
        </p:nvGraphicFramePr>
        <p:xfrm>
          <a:off x="1156998" y="1590338"/>
          <a:ext cx="7776542" cy="833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BD9D3E7-87DA-4BE0-BC39-536B8F31ACD4}"/>
              </a:ext>
            </a:extLst>
          </p:cNvPr>
          <p:cNvSpPr txBox="1"/>
          <p:nvPr/>
        </p:nvSpPr>
        <p:spPr>
          <a:xfrm>
            <a:off x="6156176" y="6237312"/>
            <a:ext cx="2144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Medelvärde total 4,0</a:t>
            </a:r>
          </a:p>
        </p:txBody>
      </p:sp>
      <p:sp>
        <p:nvSpPr>
          <p:cNvPr id="15" name="textruta 9">
            <a:extLst>
              <a:ext uri="{FF2B5EF4-FFF2-40B4-BE49-F238E27FC236}">
                <a16:creationId xmlns:a16="http://schemas.microsoft.com/office/drawing/2014/main" id="{5ECAF53B-881D-4C72-9AD3-7F0C11B6641F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20_01|0|#||">
            <a:extLst>
              <a:ext uri="{FF2B5EF4-FFF2-40B4-BE49-F238E27FC236}">
                <a16:creationId xmlns:a16="http://schemas.microsoft.com/office/drawing/2014/main" id="{18371F23-9554-45C4-9B9E-C34F1BB1A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57951"/>
              </p:ext>
            </p:extLst>
          </p:nvPr>
        </p:nvGraphicFramePr>
        <p:xfrm>
          <a:off x="8388424" y="144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505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520528"/>
      </p:ext>
    </p:extLst>
  </p:cSld>
  <p:clrMapOvr>
    <a:masterClrMapping/>
  </p:clrMapOvr>
  <p:transition advClick="0" advTm="13375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 flipH="1">
            <a:off x="9124448" y="711995"/>
            <a:ext cx="45719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830876"/>
              </p:ext>
            </p:extLst>
          </p:nvPr>
        </p:nvGraphicFramePr>
        <p:xfrm>
          <a:off x="179190" y="2420887"/>
          <a:ext cx="8784976" cy="3935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567581" y="1089238"/>
            <a:ext cx="8350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Hur var din tid i Migrationsverkets boende när det gäller ... (Dåligt 1, sådär 2 och bra 3)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23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23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2896724"/>
              </p:ext>
            </p:extLst>
          </p:nvPr>
        </p:nvGraphicFramePr>
        <p:xfrm>
          <a:off x="-108520" y="1541345"/>
          <a:ext cx="11906593" cy="163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ruta 9">
            <a:extLst>
              <a:ext uri="{FF2B5EF4-FFF2-40B4-BE49-F238E27FC236}">
                <a16:creationId xmlns:a16="http://schemas.microsoft.com/office/drawing/2014/main" id="{1379C70D-CEE6-40B4-9330-AE6C06014248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5" name="Response|ACCESSLEVEL|q21_01|0|#||">
            <a:extLst>
              <a:ext uri="{FF2B5EF4-FFF2-40B4-BE49-F238E27FC236}">
                <a16:creationId xmlns:a16="http://schemas.microsoft.com/office/drawing/2014/main" id="{3817EBCD-BC9A-4294-9B46-27FE87213E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040222"/>
              </p:ext>
            </p:extLst>
          </p:nvPr>
        </p:nvGraphicFramePr>
        <p:xfrm>
          <a:off x="8388424" y="144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476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474211"/>
      </p:ext>
    </p:extLst>
  </p:cSld>
  <p:clrMapOvr>
    <a:masterClrMapping/>
  </p:clrMapOvr>
  <p:transition advClick="0" advTm="13375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6729164"/>
              </p:ext>
            </p:extLst>
          </p:nvPr>
        </p:nvGraphicFramePr>
        <p:xfrm>
          <a:off x="467544" y="2132856"/>
          <a:ext cx="8496622" cy="4463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267744" y="1182233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När du flyttade från Migrationsverkets boende valde du att bo i samma kommun som när du bodde hos Migrationsverket?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24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24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84987" y="6105056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7461305"/>
              </p:ext>
            </p:extLst>
          </p:nvPr>
        </p:nvGraphicFramePr>
        <p:xfrm>
          <a:off x="1403648" y="1723620"/>
          <a:ext cx="7488832" cy="71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54847963-FA10-4ED0-98E8-C8F7DEB8E8B7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22|0|#||">
            <a:extLst>
              <a:ext uri="{FF2B5EF4-FFF2-40B4-BE49-F238E27FC236}">
                <a16:creationId xmlns:a16="http://schemas.microsoft.com/office/drawing/2014/main" id="{DC2D6EBA-CCE4-44DE-9D5D-135EC1785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310791"/>
              </p:ext>
            </p:extLst>
          </p:nvPr>
        </p:nvGraphicFramePr>
        <p:xfrm>
          <a:off x="8388424" y="144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502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1477267"/>
      </p:ext>
    </p:extLst>
  </p:cSld>
  <p:clrMapOvr>
    <a:masterClrMapping/>
  </p:clrMapOvr>
  <p:transition advClick="0" advTm="13375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153121"/>
              </p:ext>
            </p:extLst>
          </p:nvPr>
        </p:nvGraphicFramePr>
        <p:xfrm>
          <a:off x="467544" y="2132856"/>
          <a:ext cx="8496622" cy="4463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627784" y="1404413"/>
            <a:ext cx="5520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Har du tillgång till elektronisk legitimation? (Bank ID/eID)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25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25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93556" y="6105056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1459336"/>
              </p:ext>
            </p:extLst>
          </p:nvPr>
        </p:nvGraphicFramePr>
        <p:xfrm>
          <a:off x="3131840" y="1574253"/>
          <a:ext cx="4248472" cy="901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C7569550-73BC-428B-8A98-12CE3276FE15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23|0|#||">
            <a:extLst>
              <a:ext uri="{FF2B5EF4-FFF2-40B4-BE49-F238E27FC236}">
                <a16:creationId xmlns:a16="http://schemas.microsoft.com/office/drawing/2014/main" id="{4EA380EE-4299-4AD5-BF30-9A9F6D8A4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626351"/>
              </p:ext>
            </p:extLst>
          </p:nvPr>
        </p:nvGraphicFramePr>
        <p:xfrm>
          <a:off x="8388424" y="144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1009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444460"/>
      </p:ext>
    </p:extLst>
  </p:cSld>
  <p:clrMapOvr>
    <a:masterClrMapping/>
  </p:clrMapOvr>
  <p:transition advClick="0" advTm="13375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1012388"/>
              </p:ext>
            </p:extLst>
          </p:nvPr>
        </p:nvGraphicFramePr>
        <p:xfrm>
          <a:off x="179190" y="2132857"/>
          <a:ext cx="8784976" cy="4314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1793536" y="1393467"/>
            <a:ext cx="6630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Har du anslutit dig till Skatteverkets Mina meddelanden? (Kivra m.fl.)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26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26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93556" y="6078116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780820"/>
              </p:ext>
            </p:extLst>
          </p:nvPr>
        </p:nvGraphicFramePr>
        <p:xfrm>
          <a:off x="1793536" y="1614941"/>
          <a:ext cx="7242960" cy="1075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6D261A02-9B60-4B1D-A0D0-FA0B42DC3A3A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24|0|#||">
            <a:extLst>
              <a:ext uri="{FF2B5EF4-FFF2-40B4-BE49-F238E27FC236}">
                <a16:creationId xmlns:a16="http://schemas.microsoft.com/office/drawing/2014/main" id="{81BAA54F-5933-4AC5-846F-A8AA35E29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067673"/>
              </p:ext>
            </p:extLst>
          </p:nvPr>
        </p:nvGraphicFramePr>
        <p:xfrm>
          <a:off x="8388424" y="144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1009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0868489"/>
      </p:ext>
    </p:extLst>
  </p:cSld>
  <p:clrMapOvr>
    <a:masterClrMapping/>
  </p:clrMapOvr>
  <p:transition advClick="0" advTm="13375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5208533"/>
              </p:ext>
            </p:extLst>
          </p:nvPr>
        </p:nvGraphicFramePr>
        <p:xfrm>
          <a:off x="179190" y="2132857"/>
          <a:ext cx="878497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483768" y="1308232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Vilka kontaktvägar skulle du vilja använda dig av när du vill komma i kontakt med en myndighet?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27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27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93556" y="6130616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0599155"/>
              </p:ext>
            </p:extLst>
          </p:nvPr>
        </p:nvGraphicFramePr>
        <p:xfrm>
          <a:off x="1331640" y="1950294"/>
          <a:ext cx="7627716" cy="36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DFFA9054-590D-4A03-9328-9CF6F55727AB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25|0|#||">
            <a:extLst>
              <a:ext uri="{FF2B5EF4-FFF2-40B4-BE49-F238E27FC236}">
                <a16:creationId xmlns:a16="http://schemas.microsoft.com/office/drawing/2014/main" id="{3FFE7DBE-2B39-48DB-BEE1-55B04BB2C2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339934"/>
              </p:ext>
            </p:extLst>
          </p:nvPr>
        </p:nvGraphicFramePr>
        <p:xfrm>
          <a:off x="8388424" y="144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1004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48263"/>
      </p:ext>
    </p:extLst>
  </p:cSld>
  <p:clrMapOvr>
    <a:masterClrMapping/>
  </p:clrMapOvr>
  <p:transition advClick="0" advTm="13375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340787"/>
              </p:ext>
            </p:extLst>
          </p:nvPr>
        </p:nvGraphicFramePr>
        <p:xfrm>
          <a:off x="179190" y="2132856"/>
          <a:ext cx="8784976" cy="435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483768" y="1235215"/>
            <a:ext cx="3266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Vilka av följande använder du?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28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28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93556" y="6122935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6258119"/>
              </p:ext>
            </p:extLst>
          </p:nvPr>
        </p:nvGraphicFramePr>
        <p:xfrm>
          <a:off x="107504" y="1525071"/>
          <a:ext cx="9721724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FD4EA55E-318F-4FEC-BF5E-1003E2D80DAF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26|0|#||">
            <a:extLst>
              <a:ext uri="{FF2B5EF4-FFF2-40B4-BE49-F238E27FC236}">
                <a16:creationId xmlns:a16="http://schemas.microsoft.com/office/drawing/2014/main" id="{B8D6423D-E1CA-4CF6-836E-C7A5A36229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647047"/>
              </p:ext>
            </p:extLst>
          </p:nvPr>
        </p:nvGraphicFramePr>
        <p:xfrm>
          <a:off x="8388424" y="144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991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3738944"/>
      </p:ext>
    </p:extLst>
  </p:cSld>
  <p:clrMapOvr>
    <a:masterClrMapping/>
  </p:clrMapOvr>
  <p:transition advClick="0" advTm="13375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8210230"/>
              </p:ext>
            </p:extLst>
          </p:nvPr>
        </p:nvGraphicFramePr>
        <p:xfrm>
          <a:off x="107504" y="2132856"/>
          <a:ext cx="8856662" cy="4463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195736" y="113108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Har någon i din familj ansökt hos Migrationsverket på </a:t>
            </a:r>
          </a:p>
          <a:p>
            <a:r>
              <a:rPr lang="sv-SE" dirty="0"/>
              <a:t>anknytning till dig för att få komma till Sverige?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29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29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93556" y="6078116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471626"/>
              </p:ext>
            </p:extLst>
          </p:nvPr>
        </p:nvGraphicFramePr>
        <p:xfrm>
          <a:off x="2868246" y="1797300"/>
          <a:ext cx="5040560" cy="462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6EE3463A-175A-4665-BA1D-E2E8EA2036F0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27|0|#||">
            <a:extLst>
              <a:ext uri="{FF2B5EF4-FFF2-40B4-BE49-F238E27FC236}">
                <a16:creationId xmlns:a16="http://schemas.microsoft.com/office/drawing/2014/main" id="{071C2577-7046-4705-937C-FF46E07BDB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654851"/>
              </p:ext>
            </p:extLst>
          </p:nvPr>
        </p:nvGraphicFramePr>
        <p:xfrm>
          <a:off x="8388424" y="144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1004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698242"/>
      </p:ext>
    </p:extLst>
  </p:cSld>
  <p:clrMapOvr>
    <a:masterClrMapping/>
  </p:clrMapOvr>
  <p:transition advClick="0" advTm="13375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457766"/>
              </p:ext>
            </p:extLst>
          </p:nvPr>
        </p:nvGraphicFramePr>
        <p:xfrm>
          <a:off x="35496" y="2152496"/>
          <a:ext cx="9108504" cy="4213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1403648" y="931930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Ålder….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3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250898" y="5987018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5175667"/>
              </p:ext>
            </p:extLst>
          </p:nvPr>
        </p:nvGraphicFramePr>
        <p:xfrm>
          <a:off x="971600" y="1759902"/>
          <a:ext cx="7283798" cy="462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346B227C-D4DE-4C55-9039-3628BAA57ADD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02_coded|0|#||">
            <a:extLst>
              <a:ext uri="{FF2B5EF4-FFF2-40B4-BE49-F238E27FC236}">
                <a16:creationId xmlns:a16="http://schemas.microsoft.com/office/drawing/2014/main" id="{2A23D8C5-447B-4656-AD0B-12535F061C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077200"/>
              </p:ext>
            </p:extLst>
          </p:nvPr>
        </p:nvGraphicFramePr>
        <p:xfrm>
          <a:off x="8388424" y="144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2253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797984"/>
      </p:ext>
    </p:extLst>
  </p:cSld>
  <p:clrMapOvr>
    <a:masterClrMapping/>
  </p:clrMapOvr>
  <p:transition advClick="0" advTm="13375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2483768" y="1378679"/>
            <a:ext cx="2809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Har någon ansökt som är ....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30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30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93556" y="6086317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4947602"/>
              </p:ext>
            </p:extLst>
          </p:nvPr>
        </p:nvGraphicFramePr>
        <p:xfrm>
          <a:off x="755576" y="1766417"/>
          <a:ext cx="7488832" cy="438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7EF28F97-4EFD-44AE-8F41-C0AB683A948D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28_1|0|#||">
            <a:extLst>
              <a:ext uri="{FF2B5EF4-FFF2-40B4-BE49-F238E27FC236}">
                <a16:creationId xmlns:a16="http://schemas.microsoft.com/office/drawing/2014/main" id="{43B28F43-0CD8-436D-B68A-BAFD03BBF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895891"/>
              </p:ext>
            </p:extLst>
          </p:nvPr>
        </p:nvGraphicFramePr>
        <p:xfrm>
          <a:off x="8388424" y="144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300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Chart1">
            <a:extLst>
              <a:ext uri="{FF2B5EF4-FFF2-40B4-BE49-F238E27FC236}">
                <a16:creationId xmlns:a16="http://schemas.microsoft.com/office/drawing/2014/main" id="{7B8083B0-58A8-4F87-B371-5FF33636EF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008877"/>
              </p:ext>
            </p:extLst>
          </p:nvPr>
        </p:nvGraphicFramePr>
        <p:xfrm>
          <a:off x="467544" y="2132856"/>
          <a:ext cx="8496622" cy="4463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35238983"/>
      </p:ext>
    </p:extLst>
  </p:cSld>
  <p:clrMapOvr>
    <a:masterClrMapping/>
  </p:clrMapOvr>
  <p:transition advClick="0" advTm="13375"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0702075"/>
              </p:ext>
            </p:extLst>
          </p:nvPr>
        </p:nvGraphicFramePr>
        <p:xfrm>
          <a:off x="196268" y="2132857"/>
          <a:ext cx="8767898" cy="4341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771800" y="1408082"/>
            <a:ext cx="278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Vilket resultat gav ansökan?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31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31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81932" y="6105056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2707159"/>
              </p:ext>
            </p:extLst>
          </p:nvPr>
        </p:nvGraphicFramePr>
        <p:xfrm>
          <a:off x="2555776" y="1777415"/>
          <a:ext cx="6192688" cy="897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0952DE88-6382-4911-896B-F170D5FFF20F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29|0|#||">
            <a:extLst>
              <a:ext uri="{FF2B5EF4-FFF2-40B4-BE49-F238E27FC236}">
                <a16:creationId xmlns:a16="http://schemas.microsoft.com/office/drawing/2014/main" id="{951D5AEA-FFB5-49DB-94A1-E71ED25682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625940"/>
              </p:ext>
            </p:extLst>
          </p:nvPr>
        </p:nvGraphicFramePr>
        <p:xfrm>
          <a:off x="8388424" y="144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289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022402"/>
      </p:ext>
    </p:extLst>
  </p:cSld>
  <p:clrMapOvr>
    <a:masterClrMapping/>
  </p:clrMapOvr>
  <p:transition advClick="0" advTm="13375"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653255"/>
              </p:ext>
            </p:extLst>
          </p:nvPr>
        </p:nvGraphicFramePr>
        <p:xfrm>
          <a:off x="107504" y="2132857"/>
          <a:ext cx="885666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915816" y="1392328"/>
            <a:ext cx="3921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Hur tycker du att det är att bo i Sverige?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32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32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7396247"/>
              </p:ext>
            </p:extLst>
          </p:nvPr>
        </p:nvGraphicFramePr>
        <p:xfrm>
          <a:off x="3203848" y="1777415"/>
          <a:ext cx="4536504" cy="75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ruta 9">
            <a:extLst>
              <a:ext uri="{FF2B5EF4-FFF2-40B4-BE49-F238E27FC236}">
                <a16:creationId xmlns:a16="http://schemas.microsoft.com/office/drawing/2014/main" id="{809C78C6-7047-4CAA-8B8C-8467AED6921C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5" name="Response|ACCESSLEVEL|q31|0|#||">
            <a:extLst>
              <a:ext uri="{FF2B5EF4-FFF2-40B4-BE49-F238E27FC236}">
                <a16:creationId xmlns:a16="http://schemas.microsoft.com/office/drawing/2014/main" id="{A3FD8659-9FE8-4560-9B9E-6FF3ED9513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027966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983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2184106"/>
      </p:ext>
    </p:extLst>
  </p:cSld>
  <p:clrMapOvr>
    <a:masterClrMapping/>
  </p:clrMapOvr>
  <p:transition advClick="0" advTm="13375"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260540"/>
              </p:ext>
            </p:extLst>
          </p:nvPr>
        </p:nvGraphicFramePr>
        <p:xfrm>
          <a:off x="107504" y="2132857"/>
          <a:ext cx="885666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729301" y="1248229"/>
            <a:ext cx="295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Känner du dig trygg i Sverige?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33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33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83858" y="6105056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0952691"/>
              </p:ext>
            </p:extLst>
          </p:nvPr>
        </p:nvGraphicFramePr>
        <p:xfrm>
          <a:off x="3059832" y="1725292"/>
          <a:ext cx="4968552" cy="462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5DCBDF81-1FEE-413F-9B9F-692D9E8FA14B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32|0|#||">
            <a:extLst>
              <a:ext uri="{FF2B5EF4-FFF2-40B4-BE49-F238E27FC236}">
                <a16:creationId xmlns:a16="http://schemas.microsoft.com/office/drawing/2014/main" id="{DAD4FF39-23D7-49D6-ADA6-B05FA7603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645160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983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6814098"/>
      </p:ext>
    </p:extLst>
  </p:cSld>
  <p:clrMapOvr>
    <a:masterClrMapping/>
  </p:clrMapOvr>
  <p:transition advClick="0" advTm="13375"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5742909"/>
              </p:ext>
            </p:extLst>
          </p:nvPr>
        </p:nvGraphicFramePr>
        <p:xfrm>
          <a:off x="179190" y="2132857"/>
          <a:ext cx="8784976" cy="435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699792" y="1294278"/>
            <a:ext cx="462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Tror du att du kommer att bo i Sverige om 5 år?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34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34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93556" y="6117324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595444"/>
              </p:ext>
            </p:extLst>
          </p:nvPr>
        </p:nvGraphicFramePr>
        <p:xfrm>
          <a:off x="3155504" y="1723767"/>
          <a:ext cx="4464496" cy="462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938C2584-8851-4A1F-A46C-3C52D3370B13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33|0|#||">
            <a:extLst>
              <a:ext uri="{FF2B5EF4-FFF2-40B4-BE49-F238E27FC236}">
                <a16:creationId xmlns:a16="http://schemas.microsoft.com/office/drawing/2014/main" id="{F9D25E3F-DFF0-4058-A823-C81C71559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8593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979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2126880"/>
      </p:ext>
    </p:extLst>
  </p:cSld>
  <p:clrMapOvr>
    <a:masterClrMapping/>
  </p:clrMapOvr>
  <p:transition advClick="0" advTm="13375"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4194547"/>
              </p:ext>
            </p:extLst>
          </p:nvPr>
        </p:nvGraphicFramePr>
        <p:xfrm>
          <a:off x="179190" y="2132857"/>
          <a:ext cx="8784976" cy="4321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328595" y="1443154"/>
            <a:ext cx="4198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Tycker du att det är lätt att träffa svenskar?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35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35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52259" y="6084940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8241888"/>
              </p:ext>
            </p:extLst>
          </p:nvPr>
        </p:nvGraphicFramePr>
        <p:xfrm>
          <a:off x="2148166" y="1555586"/>
          <a:ext cx="5760640" cy="862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B61DB055-1B36-4A37-A33C-A08AED99AB7E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34|0|#||">
            <a:extLst>
              <a:ext uri="{FF2B5EF4-FFF2-40B4-BE49-F238E27FC236}">
                <a16:creationId xmlns:a16="http://schemas.microsoft.com/office/drawing/2014/main" id="{F6C228DA-ADD6-4406-8B5B-D2F069D472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636099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979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688316"/>
      </p:ext>
    </p:extLst>
  </p:cSld>
  <p:clrMapOvr>
    <a:masterClrMapping/>
  </p:clrMapOvr>
  <p:transition advClick="0" advTm="13375"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0154853"/>
              </p:ext>
            </p:extLst>
          </p:nvPr>
        </p:nvGraphicFramePr>
        <p:xfrm>
          <a:off x="107504" y="2132857"/>
          <a:ext cx="8856662" cy="4223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793306" y="1452018"/>
            <a:ext cx="3485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Skickar du pengar till andra länder?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36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36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84987" y="6130616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3315997"/>
              </p:ext>
            </p:extLst>
          </p:nvPr>
        </p:nvGraphicFramePr>
        <p:xfrm>
          <a:off x="2915816" y="1815660"/>
          <a:ext cx="4608512" cy="462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1E4F7C42-BB59-4FC1-8BF5-39AB278BA82C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35|0|#||">
            <a:extLst>
              <a:ext uri="{FF2B5EF4-FFF2-40B4-BE49-F238E27FC236}">
                <a16:creationId xmlns:a16="http://schemas.microsoft.com/office/drawing/2014/main" id="{8AC6B3A5-1512-4CCF-8BDA-0A9328DAC5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27329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974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269229"/>
      </p:ext>
    </p:extLst>
  </p:cSld>
  <p:clrMapOvr>
    <a:masterClrMapping/>
  </p:clrMapOvr>
  <p:transition advClick="0" advTm="13375"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1002845"/>
              </p:ext>
            </p:extLst>
          </p:nvPr>
        </p:nvGraphicFramePr>
        <p:xfrm>
          <a:off x="179190" y="2132857"/>
          <a:ext cx="878497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548512" y="1408083"/>
            <a:ext cx="5092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Har du en smartphone? (mobiltelefon med Internet)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37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37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93556" y="6130616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6767337"/>
              </p:ext>
            </p:extLst>
          </p:nvPr>
        </p:nvGraphicFramePr>
        <p:xfrm>
          <a:off x="2915816" y="1854822"/>
          <a:ext cx="4606604" cy="462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6444DE22-72CF-4BB7-97FC-249956E0B81B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36|0|#||">
            <a:extLst>
              <a:ext uri="{FF2B5EF4-FFF2-40B4-BE49-F238E27FC236}">
                <a16:creationId xmlns:a16="http://schemas.microsoft.com/office/drawing/2014/main" id="{C73E6989-AE5A-41BF-88C6-FD5591FCE7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759244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974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1095441"/>
      </p:ext>
    </p:extLst>
  </p:cSld>
  <p:clrMapOvr>
    <a:masterClrMapping/>
  </p:clrMapOvr>
  <p:transition advClick="0" advTm="13375"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897720"/>
              </p:ext>
            </p:extLst>
          </p:nvPr>
        </p:nvGraphicFramePr>
        <p:xfrm>
          <a:off x="107504" y="2132856"/>
          <a:ext cx="8856662" cy="4306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475584" y="1269903"/>
            <a:ext cx="3040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Vad tycker du om kommunen?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38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38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93556" y="6070061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9430312"/>
              </p:ext>
            </p:extLst>
          </p:nvPr>
        </p:nvGraphicFramePr>
        <p:xfrm>
          <a:off x="3180063" y="1741097"/>
          <a:ext cx="4968552" cy="507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96AD7C36-2B8A-498F-82AF-3E2337B6B378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58|0|#||">
            <a:extLst>
              <a:ext uri="{FF2B5EF4-FFF2-40B4-BE49-F238E27FC236}">
                <a16:creationId xmlns:a16="http://schemas.microsoft.com/office/drawing/2014/main" id="{C86192F1-C453-42EA-912F-188D4999C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686640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2391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093112"/>
      </p:ext>
    </p:extLst>
  </p:cSld>
  <p:clrMapOvr>
    <a:masterClrMapping/>
  </p:clrMapOvr>
  <p:transition advClick="0" advTm="13375"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9584997"/>
              </p:ext>
            </p:extLst>
          </p:nvPr>
        </p:nvGraphicFramePr>
        <p:xfrm>
          <a:off x="179190" y="2132857"/>
          <a:ext cx="878497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339752" y="1448272"/>
            <a:ext cx="2850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Vill du bo kvar i kommunen?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39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39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80803" y="6153982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7005605"/>
              </p:ext>
            </p:extLst>
          </p:nvPr>
        </p:nvGraphicFramePr>
        <p:xfrm>
          <a:off x="3174213" y="1792711"/>
          <a:ext cx="4032448" cy="582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272D0D5C-7EED-4799-A0FF-A1B7D96C1AF1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60|0|#||">
            <a:extLst>
              <a:ext uri="{FF2B5EF4-FFF2-40B4-BE49-F238E27FC236}">
                <a16:creationId xmlns:a16="http://schemas.microsoft.com/office/drawing/2014/main" id="{C3EB9888-30C0-4690-8996-CE712665B8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606502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2379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095743"/>
      </p:ext>
    </p:extLst>
  </p:cSld>
  <p:clrMapOvr>
    <a:masterClrMapping/>
  </p:clrMapOvr>
  <p:transition advClick="0" advTm="13375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-19551" y="-1318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6840867"/>
              </p:ext>
            </p:extLst>
          </p:nvPr>
        </p:nvGraphicFramePr>
        <p:xfrm>
          <a:off x="467544" y="2276872"/>
          <a:ext cx="8496622" cy="4352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467544" y="845423"/>
            <a:ext cx="272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Vilket land växte du upp i?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4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50617" y="6113038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204658"/>
              </p:ext>
            </p:extLst>
          </p:nvPr>
        </p:nvGraphicFramePr>
        <p:xfrm>
          <a:off x="728549" y="1163139"/>
          <a:ext cx="8496622" cy="1257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ruta 9">
            <a:extLst>
              <a:ext uri="{FF2B5EF4-FFF2-40B4-BE49-F238E27FC236}">
                <a16:creationId xmlns:a16="http://schemas.microsoft.com/office/drawing/2014/main" id="{EBF2DCEB-A821-4F77-B267-4A7EDF13FB3A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20" name="Response|ACCESSLEVEL|q03|0|#||">
            <a:extLst>
              <a:ext uri="{FF2B5EF4-FFF2-40B4-BE49-F238E27FC236}">
                <a16:creationId xmlns:a16="http://schemas.microsoft.com/office/drawing/2014/main" id="{939760B9-6B16-4258-B703-6770F92271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562944"/>
              </p:ext>
            </p:extLst>
          </p:nvPr>
        </p:nvGraphicFramePr>
        <p:xfrm>
          <a:off x="8388424" y="144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2453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372613"/>
      </p:ext>
    </p:extLst>
  </p:cSld>
  <p:clrMapOvr>
    <a:masterClrMapping/>
  </p:clrMapOvr>
  <p:transition advClick="0" advTm="13375"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162788"/>
              </p:ext>
            </p:extLst>
          </p:nvPr>
        </p:nvGraphicFramePr>
        <p:xfrm>
          <a:off x="179512" y="2492895"/>
          <a:ext cx="8784654" cy="3960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683568" y="865883"/>
            <a:ext cx="2226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Varför vill du bo kvar?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40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40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93556" y="6117324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3502331"/>
              </p:ext>
            </p:extLst>
          </p:nvPr>
        </p:nvGraphicFramePr>
        <p:xfrm>
          <a:off x="2195736" y="1269904"/>
          <a:ext cx="6840760" cy="1727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56E5A43E-8B64-4C5D-9962-62DD18D55679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61_1|0|#||">
            <a:extLst>
              <a:ext uri="{FF2B5EF4-FFF2-40B4-BE49-F238E27FC236}">
                <a16:creationId xmlns:a16="http://schemas.microsoft.com/office/drawing/2014/main" id="{B2BF39F1-D535-457A-9561-FF0C7AA387D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287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541535"/>
      </p:ext>
    </p:extLst>
  </p:cSld>
  <p:clrMapOvr>
    <a:masterClrMapping/>
  </p:clrMapOvr>
  <p:transition advClick="0" advTm="13375"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215630"/>
              </p:ext>
            </p:extLst>
          </p:nvPr>
        </p:nvGraphicFramePr>
        <p:xfrm>
          <a:off x="179512" y="2708919"/>
          <a:ext cx="8784654" cy="3744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683568" y="865883"/>
            <a:ext cx="202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Varför vill du flytta?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41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41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93556" y="6117324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3685107"/>
              </p:ext>
            </p:extLst>
          </p:nvPr>
        </p:nvGraphicFramePr>
        <p:xfrm>
          <a:off x="2195736" y="1269904"/>
          <a:ext cx="6840760" cy="1727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56E5A43E-8B64-4C5D-9962-62DD18D55679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61_1|0|#||">
            <a:extLst>
              <a:ext uri="{FF2B5EF4-FFF2-40B4-BE49-F238E27FC236}">
                <a16:creationId xmlns:a16="http://schemas.microsoft.com/office/drawing/2014/main" id="{B2BF39F1-D535-457A-9561-FF0C7AA387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242636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287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438446"/>
      </p:ext>
    </p:extLst>
  </p:cSld>
  <p:clrMapOvr>
    <a:masterClrMapping/>
  </p:clrMapOvr>
  <p:transition advClick="0" advTm="13375"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9010292"/>
              </p:ext>
            </p:extLst>
          </p:nvPr>
        </p:nvGraphicFramePr>
        <p:xfrm>
          <a:off x="107504" y="2780928"/>
          <a:ext cx="8856662" cy="3815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411760" y="1235215"/>
            <a:ext cx="3201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Vad saknar du här i kommunen?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42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42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93556" y="6158274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6575572"/>
              </p:ext>
            </p:extLst>
          </p:nvPr>
        </p:nvGraphicFramePr>
        <p:xfrm>
          <a:off x="467544" y="1705733"/>
          <a:ext cx="8934000" cy="1635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B89B93F7-C000-4A7E-839D-2E748AB7D6C8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62_1|0|#||">
            <a:extLst>
              <a:ext uri="{FF2B5EF4-FFF2-40B4-BE49-F238E27FC236}">
                <a16:creationId xmlns:a16="http://schemas.microsoft.com/office/drawing/2014/main" id="{E021BAA4-BAF1-4D93-8344-56E8DA1CF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904511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2303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216780"/>
      </p:ext>
    </p:extLst>
  </p:cSld>
  <p:clrMapOvr>
    <a:masterClrMapping/>
  </p:clrMapOvr>
  <p:transition advClick="0" advTm="13375"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925726"/>
              </p:ext>
            </p:extLst>
          </p:nvPr>
        </p:nvGraphicFramePr>
        <p:xfrm>
          <a:off x="107504" y="2132856"/>
          <a:ext cx="8856662" cy="4362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483768" y="1354841"/>
            <a:ext cx="5627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Hur många år har du gått i skola innan du kom till Sverige?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43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43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81932" y="6125883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994398"/>
              </p:ext>
            </p:extLst>
          </p:nvPr>
        </p:nvGraphicFramePr>
        <p:xfrm>
          <a:off x="1475656" y="1854116"/>
          <a:ext cx="7992888" cy="821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F2FFE0D8-E19C-4600-9344-68AF98486AD6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64|0|#||">
            <a:extLst>
              <a:ext uri="{FF2B5EF4-FFF2-40B4-BE49-F238E27FC236}">
                <a16:creationId xmlns:a16="http://schemas.microsoft.com/office/drawing/2014/main" id="{84B18724-7334-4807-81C4-ABD9ACA958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514130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958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811506"/>
      </p:ext>
    </p:extLst>
  </p:cSld>
  <p:clrMapOvr>
    <a:masterClrMapping/>
  </p:clrMapOvr>
  <p:transition advClick="0" advTm="13375"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5957085"/>
              </p:ext>
            </p:extLst>
          </p:nvPr>
        </p:nvGraphicFramePr>
        <p:xfrm>
          <a:off x="35496" y="2132857"/>
          <a:ext cx="8928670" cy="4341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699792" y="1354842"/>
            <a:ext cx="4034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Har du läst vid universitet eller högskola?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44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44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403900" y="6105056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2323552"/>
              </p:ext>
            </p:extLst>
          </p:nvPr>
        </p:nvGraphicFramePr>
        <p:xfrm>
          <a:off x="3147580" y="1628800"/>
          <a:ext cx="3600400" cy="823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F0DFB8DD-8F90-4F92-90DC-389B6DE716B4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65|0|#||">
            <a:extLst>
              <a:ext uri="{FF2B5EF4-FFF2-40B4-BE49-F238E27FC236}">
                <a16:creationId xmlns:a16="http://schemas.microsoft.com/office/drawing/2014/main" id="{F9CB3642-E192-473A-98DF-04E489BAC0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136850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642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701860"/>
      </p:ext>
    </p:extLst>
  </p:cSld>
  <p:clrMapOvr>
    <a:masterClrMapping/>
  </p:clrMapOvr>
  <p:transition advClick="0" advTm="13375"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 flipH="1">
            <a:off x="9124448" y="873577"/>
            <a:ext cx="5606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7507619"/>
              </p:ext>
            </p:extLst>
          </p:nvPr>
        </p:nvGraphicFramePr>
        <p:xfrm>
          <a:off x="107504" y="2132857"/>
          <a:ext cx="885666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1566473" y="306422"/>
            <a:ext cx="6247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Inom vilket område har du utbildat dig innan du kom till Sverige?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45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45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8381932" y="6137796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483156"/>
              </p:ext>
            </p:extLst>
          </p:nvPr>
        </p:nvGraphicFramePr>
        <p:xfrm>
          <a:off x="179512" y="741715"/>
          <a:ext cx="10225136" cy="2069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A94BBF45-E443-4113-806E-2FE9168FB582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66_1|0|#||">
            <a:extLst>
              <a:ext uri="{FF2B5EF4-FFF2-40B4-BE49-F238E27FC236}">
                <a16:creationId xmlns:a16="http://schemas.microsoft.com/office/drawing/2014/main" id="{469C2349-2EAE-4FD5-998C-FE377854F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481526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940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2779995"/>
      </p:ext>
    </p:extLst>
  </p:cSld>
  <p:clrMapOvr>
    <a:masterClrMapping/>
  </p:clrMapOvr>
  <p:transition advClick="0" advTm="13375">
    <p:rand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590141"/>
              </p:ext>
            </p:extLst>
          </p:nvPr>
        </p:nvGraphicFramePr>
        <p:xfrm>
          <a:off x="107504" y="2132857"/>
          <a:ext cx="8856662" cy="422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1264169" y="197822"/>
            <a:ext cx="6327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Inom vilket område har du arbetat mest innan du kom till Sverige?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46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46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8393556" y="6079703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1766358"/>
              </p:ext>
            </p:extLst>
          </p:nvPr>
        </p:nvGraphicFramePr>
        <p:xfrm>
          <a:off x="0" y="567155"/>
          <a:ext cx="9756576" cy="2069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6F2490EC-1516-4F91-9BC7-B63C11375E6A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67_1|0|#||">
            <a:extLst>
              <a:ext uri="{FF2B5EF4-FFF2-40B4-BE49-F238E27FC236}">
                <a16:creationId xmlns:a16="http://schemas.microsoft.com/office/drawing/2014/main" id="{9F922515-CF1C-4FE4-80FD-175F49912C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299518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928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909674"/>
      </p:ext>
    </p:extLst>
  </p:cSld>
  <p:clrMapOvr>
    <a:masterClrMapping/>
  </p:clrMapOvr>
  <p:transition advClick="0" advTm="13375">
    <p:rand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9059726"/>
              </p:ext>
            </p:extLst>
          </p:nvPr>
        </p:nvGraphicFramePr>
        <p:xfrm>
          <a:off x="107504" y="2132857"/>
          <a:ext cx="885666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555776" y="1460716"/>
            <a:ext cx="4624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Hade du eget företag innan du kom till Sverige?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47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47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93556" y="6185225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1777823"/>
              </p:ext>
            </p:extLst>
          </p:nvPr>
        </p:nvGraphicFramePr>
        <p:xfrm>
          <a:off x="3000017" y="1777415"/>
          <a:ext cx="3976207" cy="779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F9B13353-E855-417E-94B4-7107CE6CCFD2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68|0|#||">
            <a:extLst>
              <a:ext uri="{FF2B5EF4-FFF2-40B4-BE49-F238E27FC236}">
                <a16:creationId xmlns:a16="http://schemas.microsoft.com/office/drawing/2014/main" id="{F696F512-3D7D-4AEC-902C-CCCCAE2937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124525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928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860293"/>
      </p:ext>
    </p:extLst>
  </p:cSld>
  <p:clrMapOvr>
    <a:masterClrMapping/>
  </p:clrMapOvr>
  <p:transition advClick="0" advTm="13375">
    <p:rand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6311742"/>
              </p:ext>
            </p:extLst>
          </p:nvPr>
        </p:nvGraphicFramePr>
        <p:xfrm>
          <a:off x="35496" y="2132857"/>
          <a:ext cx="8928670" cy="4341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713751" y="1321514"/>
            <a:ext cx="5876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Hur många år hade du eget företag innan du kom till Sverige?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48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48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93556" y="6105056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5027206"/>
              </p:ext>
            </p:extLst>
          </p:nvPr>
        </p:nvGraphicFramePr>
        <p:xfrm>
          <a:off x="2871727" y="1586440"/>
          <a:ext cx="5876737" cy="898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38035DF3-2B26-4850-95F3-56AAD3C4D345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69|0|#||">
            <a:extLst>
              <a:ext uri="{FF2B5EF4-FFF2-40B4-BE49-F238E27FC236}">
                <a16:creationId xmlns:a16="http://schemas.microsoft.com/office/drawing/2014/main" id="{94E11167-7A41-4306-ADF3-59E224393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114050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211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317830"/>
      </p:ext>
    </p:extLst>
  </p:cSld>
  <p:clrMapOvr>
    <a:masterClrMapping/>
  </p:clrMapOvr>
  <p:transition advClick="0" advTm="13375">
    <p:rand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334202"/>
              </p:ext>
            </p:extLst>
          </p:nvPr>
        </p:nvGraphicFramePr>
        <p:xfrm>
          <a:off x="107504" y="2133575"/>
          <a:ext cx="8851852" cy="4340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3059832" y="1397288"/>
            <a:ext cx="4567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Arbetade ditt företag med export eller import?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49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49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93556" y="6105056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9258432"/>
              </p:ext>
            </p:extLst>
          </p:nvPr>
        </p:nvGraphicFramePr>
        <p:xfrm>
          <a:off x="3203848" y="1623499"/>
          <a:ext cx="4104456" cy="788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60DDF40E-2917-42F3-9894-27DB6D9425BE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70|0|#||">
            <a:extLst>
              <a:ext uri="{FF2B5EF4-FFF2-40B4-BE49-F238E27FC236}">
                <a16:creationId xmlns:a16="http://schemas.microsoft.com/office/drawing/2014/main" id="{BDE483D8-F74B-44F9-9BEF-13186BF19D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107812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211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18826"/>
      </p:ext>
    </p:extLst>
  </p:cSld>
  <p:clrMapOvr>
    <a:masterClrMapping/>
  </p:clrMapOvr>
  <p:transition advClick="0" advTm="13375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-19551" y="-1318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676530"/>
              </p:ext>
            </p:extLst>
          </p:nvPr>
        </p:nvGraphicFramePr>
        <p:xfrm>
          <a:off x="467544" y="2165201"/>
          <a:ext cx="8496622" cy="4463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1989161" y="1314009"/>
            <a:ext cx="272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Vilken nivå läser du sfi?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5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50617" y="6113038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9235405"/>
              </p:ext>
            </p:extLst>
          </p:nvPr>
        </p:nvGraphicFramePr>
        <p:xfrm>
          <a:off x="728549" y="1163139"/>
          <a:ext cx="171043" cy="1329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ruta 9">
            <a:extLst>
              <a:ext uri="{FF2B5EF4-FFF2-40B4-BE49-F238E27FC236}">
                <a16:creationId xmlns:a16="http://schemas.microsoft.com/office/drawing/2014/main" id="{EBF2DCEB-A821-4F77-B267-4A7EDF13FB3A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20" name="Response|ACCESSLEVEL|q03|0|#||">
            <a:extLst>
              <a:ext uri="{FF2B5EF4-FFF2-40B4-BE49-F238E27FC236}">
                <a16:creationId xmlns:a16="http://schemas.microsoft.com/office/drawing/2014/main" id="{939760B9-6B16-4258-B703-6770F922716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88424" y="144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2453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legend">
            <a:extLst>
              <a:ext uri="{FF2B5EF4-FFF2-40B4-BE49-F238E27FC236}">
                <a16:creationId xmlns:a16="http://schemas.microsoft.com/office/drawing/2014/main" id="{CB6D806D-CA49-478D-8381-4FE36D59FD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1264992"/>
              </p:ext>
            </p:extLst>
          </p:nvPr>
        </p:nvGraphicFramePr>
        <p:xfrm>
          <a:off x="1259632" y="1607263"/>
          <a:ext cx="6418976" cy="638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25216416"/>
      </p:ext>
    </p:extLst>
  </p:cSld>
  <p:clrMapOvr>
    <a:masterClrMapping/>
  </p:clrMapOvr>
  <p:transition advClick="0" advTm="13375">
    <p:rand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646974"/>
              </p:ext>
            </p:extLst>
          </p:nvPr>
        </p:nvGraphicFramePr>
        <p:xfrm>
          <a:off x="107504" y="2636911"/>
          <a:ext cx="8856662" cy="3837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595753" y="1354842"/>
            <a:ext cx="1976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Hade du anställda?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50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50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88055" y="6105056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3061401"/>
              </p:ext>
            </p:extLst>
          </p:nvPr>
        </p:nvGraphicFramePr>
        <p:xfrm>
          <a:off x="3131840" y="1727956"/>
          <a:ext cx="4248472" cy="699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133E0957-1914-478A-B620-EFCF58119266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72|0|#||">
            <a:extLst>
              <a:ext uri="{FF2B5EF4-FFF2-40B4-BE49-F238E27FC236}">
                <a16:creationId xmlns:a16="http://schemas.microsoft.com/office/drawing/2014/main" id="{8968324D-D467-40C3-8065-263E709B0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220968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208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5648264"/>
      </p:ext>
    </p:extLst>
  </p:cSld>
  <p:clrMapOvr>
    <a:masterClrMapping/>
  </p:clrMapOvr>
  <p:transition advClick="0" advTm="13375">
    <p:rand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639108"/>
              </p:ext>
            </p:extLst>
          </p:nvPr>
        </p:nvGraphicFramePr>
        <p:xfrm>
          <a:off x="35496" y="2393479"/>
          <a:ext cx="8928670" cy="4059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411760" y="1333191"/>
            <a:ext cx="2218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Hur många anställda?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51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51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93556" y="6130616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8677291"/>
              </p:ext>
            </p:extLst>
          </p:nvPr>
        </p:nvGraphicFramePr>
        <p:xfrm>
          <a:off x="2848453" y="1779011"/>
          <a:ext cx="6048672" cy="614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DF42C1AF-7104-472C-B316-D00D48399546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73|0|#||">
            <a:extLst>
              <a:ext uri="{FF2B5EF4-FFF2-40B4-BE49-F238E27FC236}">
                <a16:creationId xmlns:a16="http://schemas.microsoft.com/office/drawing/2014/main" id="{80C54AD9-BE16-4B7B-AA27-CC61B4C74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881133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069566"/>
      </p:ext>
    </p:extLst>
  </p:cSld>
  <p:clrMapOvr>
    <a:masterClrMapping/>
  </p:clrMapOvr>
  <p:transition advClick="0" advTm="13375">
    <p:rand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372732"/>
              </p:ext>
            </p:extLst>
          </p:nvPr>
        </p:nvGraphicFramePr>
        <p:xfrm>
          <a:off x="35496" y="2638313"/>
          <a:ext cx="8928670" cy="374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411760" y="1423379"/>
            <a:ext cx="2769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Vill du starta eget i Sverige?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52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52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93556" y="6105056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528534"/>
              </p:ext>
            </p:extLst>
          </p:nvPr>
        </p:nvGraphicFramePr>
        <p:xfrm>
          <a:off x="2868246" y="1692577"/>
          <a:ext cx="5040560" cy="694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91AE8E47-E306-46C1-B33D-AE412649BF2C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74|0|#||">
            <a:extLst>
              <a:ext uri="{FF2B5EF4-FFF2-40B4-BE49-F238E27FC236}">
                <a16:creationId xmlns:a16="http://schemas.microsoft.com/office/drawing/2014/main" id="{EBED1657-FCBB-4D29-9E08-7AC4C2EDB9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673366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920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347752"/>
      </p:ext>
    </p:extLst>
  </p:cSld>
  <p:clrMapOvr>
    <a:masterClrMapping/>
  </p:clrMapOvr>
  <p:transition advClick="0" advTm="13375">
    <p:random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30523"/>
              </p:ext>
            </p:extLst>
          </p:nvPr>
        </p:nvGraphicFramePr>
        <p:xfrm>
          <a:off x="107504" y="2132857"/>
          <a:ext cx="885666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483768" y="1423379"/>
            <a:ext cx="5484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Har du tillräckligt med pengar för att starta eget företag?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53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53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93556" y="6105056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7679499"/>
              </p:ext>
            </p:extLst>
          </p:nvPr>
        </p:nvGraphicFramePr>
        <p:xfrm>
          <a:off x="3203848" y="1628800"/>
          <a:ext cx="4248472" cy="830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67924D2B-65EC-4586-9E6B-A4E50AF52253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75|0|#||">
            <a:extLst>
              <a:ext uri="{FF2B5EF4-FFF2-40B4-BE49-F238E27FC236}">
                <a16:creationId xmlns:a16="http://schemas.microsoft.com/office/drawing/2014/main" id="{C907484A-78EB-4E12-9E96-55E8589DA6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415075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363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585429"/>
      </p:ext>
    </p:extLst>
  </p:cSld>
  <p:clrMapOvr>
    <a:masterClrMapping/>
  </p:clrMapOvr>
  <p:transition advClick="0" advTm="13375">
    <p:rand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2451691"/>
              </p:ext>
            </p:extLst>
          </p:nvPr>
        </p:nvGraphicFramePr>
        <p:xfrm>
          <a:off x="107504" y="2132857"/>
          <a:ext cx="885666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1749797" y="1354842"/>
            <a:ext cx="6971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Om du skulle låna pengar till att starta eget, skulle du då vända dig till ....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54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54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88756" y="6169580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0803880"/>
              </p:ext>
            </p:extLst>
          </p:nvPr>
        </p:nvGraphicFramePr>
        <p:xfrm>
          <a:off x="539552" y="1777415"/>
          <a:ext cx="7632848" cy="1291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C99DC60F-791B-4B55-BD16-8F296962E462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76|0|#||">
            <a:extLst>
              <a:ext uri="{FF2B5EF4-FFF2-40B4-BE49-F238E27FC236}">
                <a16:creationId xmlns:a16="http://schemas.microsoft.com/office/drawing/2014/main" id="{4A9347AD-5BE9-40D0-BDD5-42B6D2C6FB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855419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363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3864725"/>
      </p:ext>
    </p:extLst>
  </p:cSld>
  <p:clrMapOvr>
    <a:masterClrMapping/>
  </p:clrMapOvr>
  <p:transition advClick="0" advTm="13375">
    <p:rand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0752718"/>
              </p:ext>
            </p:extLst>
          </p:nvPr>
        </p:nvGraphicFramePr>
        <p:xfrm>
          <a:off x="107504" y="2636911"/>
          <a:ext cx="8856662" cy="3837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627784" y="1453212"/>
            <a:ext cx="4024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Har du släkt som driver företag i Sverige?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55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55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93556" y="6105056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4249658"/>
              </p:ext>
            </p:extLst>
          </p:nvPr>
        </p:nvGraphicFramePr>
        <p:xfrm>
          <a:off x="3203848" y="1789618"/>
          <a:ext cx="3600400" cy="686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E2BB22F4-9D4B-434D-8234-4241D386C701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77|0|#||">
            <a:extLst>
              <a:ext uri="{FF2B5EF4-FFF2-40B4-BE49-F238E27FC236}">
                <a16:creationId xmlns:a16="http://schemas.microsoft.com/office/drawing/2014/main" id="{ABEC610B-89E6-4D17-B28C-7DF35D69AE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833988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358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434331"/>
      </p:ext>
    </p:extLst>
  </p:cSld>
  <p:clrMapOvr>
    <a:masterClrMapping/>
  </p:clrMapOvr>
  <p:transition advClick="0" advTm="13375">
    <p:rand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543804"/>
              </p:ext>
            </p:extLst>
          </p:nvPr>
        </p:nvGraphicFramePr>
        <p:xfrm>
          <a:off x="107504" y="2828787"/>
          <a:ext cx="8856662" cy="3625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915816" y="1338039"/>
            <a:ext cx="4797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Vilken hjälp skulle du behöva om du startar eget?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56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56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75108" y="6084940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838257"/>
              </p:ext>
            </p:extLst>
          </p:nvPr>
        </p:nvGraphicFramePr>
        <p:xfrm>
          <a:off x="1007184" y="1505399"/>
          <a:ext cx="7632848" cy="897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61C17386-A4C6-4A92-90A2-F5BF1656EA0B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78_1|0|#||">
            <a:extLst>
              <a:ext uri="{FF2B5EF4-FFF2-40B4-BE49-F238E27FC236}">
                <a16:creationId xmlns:a16="http://schemas.microsoft.com/office/drawing/2014/main" id="{D72CD373-2B68-4A03-A7EF-8814C9C9B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295143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349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07BD25B-0FCB-47AC-9034-55F35712BF0C}"/>
              </a:ext>
            </a:extLst>
          </p:cNvPr>
          <p:cNvSpPr txBox="1"/>
          <p:nvPr/>
        </p:nvSpPr>
        <p:spPr>
          <a:xfrm>
            <a:off x="5108963" y="2459455"/>
            <a:ext cx="3628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Obs! Tvingande i riksundersökningen</a:t>
            </a:r>
          </a:p>
        </p:txBody>
      </p:sp>
    </p:spTree>
    <p:extLst>
      <p:ext uri="{BB962C8B-B14F-4D97-AF65-F5344CB8AC3E}">
        <p14:creationId xmlns:p14="http://schemas.microsoft.com/office/powerpoint/2010/main" val="3724758798"/>
      </p:ext>
    </p:extLst>
  </p:cSld>
  <p:clrMapOvr>
    <a:masterClrMapping/>
  </p:clrMapOvr>
  <p:transition advClick="0" advTm="13375">
    <p:rand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694690"/>
              </p:ext>
            </p:extLst>
          </p:nvPr>
        </p:nvGraphicFramePr>
        <p:xfrm>
          <a:off x="174380" y="2492896"/>
          <a:ext cx="878497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1187624" y="1278267"/>
            <a:ext cx="5800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Hur fick du jobb? (Om flera jobb, svara för det första jobbet)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57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57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93556" y="6130616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5446070"/>
              </p:ext>
            </p:extLst>
          </p:nvPr>
        </p:nvGraphicFramePr>
        <p:xfrm>
          <a:off x="1059553" y="1690066"/>
          <a:ext cx="8064896" cy="1483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449EC784-AC1B-4C44-8269-EB4452907309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81|0|#||">
            <a:extLst>
              <a:ext uri="{FF2B5EF4-FFF2-40B4-BE49-F238E27FC236}">
                <a16:creationId xmlns:a16="http://schemas.microsoft.com/office/drawing/2014/main" id="{101100C1-B4A4-4883-A4BA-935661BE5E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749200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313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509490"/>
      </p:ext>
    </p:extLst>
  </p:cSld>
  <p:clrMapOvr>
    <a:masterClrMapping/>
  </p:clrMapOvr>
  <p:transition advClick="0" advTm="13375">
    <p:rand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949534"/>
              </p:ext>
            </p:extLst>
          </p:nvPr>
        </p:nvGraphicFramePr>
        <p:xfrm>
          <a:off x="107504" y="2132857"/>
          <a:ext cx="8856662" cy="4341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699792" y="1376975"/>
            <a:ext cx="4560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Arbetet, är det som arbetare eller tjänsteman?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58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58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93556" y="6105056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8060756"/>
              </p:ext>
            </p:extLst>
          </p:nvPr>
        </p:nvGraphicFramePr>
        <p:xfrm>
          <a:off x="2429425" y="1590338"/>
          <a:ext cx="6480720" cy="819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D9514137-73CB-49CA-A9B8-7F2DB6712D22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82|0|#||">
            <a:extLst>
              <a:ext uri="{FF2B5EF4-FFF2-40B4-BE49-F238E27FC236}">
                <a16:creationId xmlns:a16="http://schemas.microsoft.com/office/drawing/2014/main" id="{5C09204F-C428-4EF6-9340-4F479407C6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273207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140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681377"/>
      </p:ext>
    </p:extLst>
  </p:cSld>
  <p:clrMapOvr>
    <a:masterClrMapping/>
  </p:clrMapOvr>
  <p:transition advClick="0" advTm="13375">
    <p:random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653107"/>
              </p:ext>
            </p:extLst>
          </p:nvPr>
        </p:nvGraphicFramePr>
        <p:xfrm>
          <a:off x="107504" y="2132857"/>
          <a:ext cx="8856662" cy="4341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699792" y="1354842"/>
            <a:ext cx="3920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Vad är ditt intryck av att arbeta i Sverie?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59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59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78163" y="6105056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7097104"/>
              </p:ext>
            </p:extLst>
          </p:nvPr>
        </p:nvGraphicFramePr>
        <p:xfrm>
          <a:off x="683568" y="1777415"/>
          <a:ext cx="8352928" cy="715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A643F36E-16A5-4F6F-B042-A7D30D7C0F31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83_01|0|#||">
            <a:extLst>
              <a:ext uri="{FF2B5EF4-FFF2-40B4-BE49-F238E27FC236}">
                <a16:creationId xmlns:a16="http://schemas.microsoft.com/office/drawing/2014/main" id="{5D884F20-BD65-4ED6-93E9-46D0E6FB45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414698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165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177550"/>
      </p:ext>
    </p:extLst>
  </p:cSld>
  <p:clrMapOvr>
    <a:masterClrMapping/>
  </p:clrMapOvr>
  <p:transition advClick="0" advTm="13375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4071" y="731013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670848"/>
              </p:ext>
            </p:extLst>
          </p:nvPr>
        </p:nvGraphicFramePr>
        <p:xfrm>
          <a:off x="107504" y="2445865"/>
          <a:ext cx="8856662" cy="3910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1838222" y="1440164"/>
            <a:ext cx="2830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Vilket år kom du till Sverige?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6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68024" y="6126987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5" name="legend">
            <a:extLst>
              <a:ext uri="{FF2B5EF4-FFF2-40B4-BE49-F238E27FC236}">
                <a16:creationId xmlns:a16="http://schemas.microsoft.com/office/drawing/2014/main" id="{7EBE1061-B506-4736-A31F-5F3A82D8E7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1466595"/>
              </p:ext>
            </p:extLst>
          </p:nvPr>
        </p:nvGraphicFramePr>
        <p:xfrm>
          <a:off x="395536" y="2038858"/>
          <a:ext cx="8568630" cy="886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ruta 9">
            <a:extLst>
              <a:ext uri="{FF2B5EF4-FFF2-40B4-BE49-F238E27FC236}">
                <a16:creationId xmlns:a16="http://schemas.microsoft.com/office/drawing/2014/main" id="{044EB3EE-2439-4E72-A189-E2B3C1747D6C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20" name="Response|ACCESSLEVEL|q05|0|#||">
            <a:extLst>
              <a:ext uri="{FF2B5EF4-FFF2-40B4-BE49-F238E27FC236}">
                <a16:creationId xmlns:a16="http://schemas.microsoft.com/office/drawing/2014/main" id="{E9C5AE4F-95A3-4C0A-9DC2-592B578D5B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85062"/>
              </p:ext>
            </p:extLst>
          </p:nvPr>
        </p:nvGraphicFramePr>
        <p:xfrm>
          <a:off x="8388424" y="144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2235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532585"/>
      </p:ext>
    </p:extLst>
  </p:cSld>
  <p:clrMapOvr>
    <a:masterClrMapping/>
  </p:clrMapOvr>
  <p:transition advClick="0" advTm="13375">
    <p:random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3722659"/>
              </p:ext>
            </p:extLst>
          </p:nvPr>
        </p:nvGraphicFramePr>
        <p:xfrm>
          <a:off x="35496" y="2132857"/>
          <a:ext cx="892867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107504" y="1009734"/>
            <a:ext cx="2846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Vad vill du göra i Sverige?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60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60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81932" y="6105056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8948567"/>
              </p:ext>
            </p:extLst>
          </p:nvPr>
        </p:nvGraphicFramePr>
        <p:xfrm>
          <a:off x="-612576" y="1354843"/>
          <a:ext cx="10441160" cy="200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4A6F0BE6-D2A0-44AF-95D3-7C9A3D56EBF8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84|0|#||">
            <a:extLst>
              <a:ext uri="{FF2B5EF4-FFF2-40B4-BE49-F238E27FC236}">
                <a16:creationId xmlns:a16="http://schemas.microsoft.com/office/drawing/2014/main" id="{CFA2E996-07BF-41C6-8D14-39E4FC48C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865234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1783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0385867"/>
      </p:ext>
    </p:extLst>
  </p:cSld>
  <p:clrMapOvr>
    <a:masterClrMapping/>
  </p:clrMapOvr>
  <p:transition advClick="0" advTm="13375">
    <p:random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481297"/>
              </p:ext>
            </p:extLst>
          </p:nvPr>
        </p:nvGraphicFramePr>
        <p:xfrm>
          <a:off x="70366" y="2770224"/>
          <a:ext cx="8964166" cy="3644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755576" y="929918"/>
            <a:ext cx="1968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Har du ett körkort?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61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61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93556" y="6169059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sp>
        <p:nvSpPr>
          <p:cNvPr id="15" name="textruta 9">
            <a:extLst>
              <a:ext uri="{FF2B5EF4-FFF2-40B4-BE49-F238E27FC236}">
                <a16:creationId xmlns:a16="http://schemas.microsoft.com/office/drawing/2014/main" id="{DD9E7AAB-8319-48AD-BED2-940EDCA617DA}"/>
              </a:ext>
            </a:extLst>
          </p:cNvPr>
          <p:cNvSpPr txBox="1"/>
          <p:nvPr/>
        </p:nvSpPr>
        <p:spPr>
          <a:xfrm>
            <a:off x="7908806" y="107921"/>
            <a:ext cx="793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r>
              <a:rPr lang="sv-SE" sz="1400" dirty="0">
                <a:solidFill>
                  <a:srgbClr val="0070C0"/>
                </a:solidFill>
              </a:rPr>
              <a:t>Bas  287</a:t>
            </a:r>
          </a:p>
        </p:txBody>
      </p:sp>
      <p:graphicFrame>
        <p:nvGraphicFramePr>
          <p:cNvPr id="16" name="Response|ACCESSLEVEL|q86|0|#||">
            <a:extLst>
              <a:ext uri="{FF2B5EF4-FFF2-40B4-BE49-F238E27FC236}">
                <a16:creationId xmlns:a16="http://schemas.microsoft.com/office/drawing/2014/main" id="{19616FEF-7DFE-47AA-B0A5-591B7BF287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911507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1766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legend">
            <a:extLst>
              <a:ext uri="{FF2B5EF4-FFF2-40B4-BE49-F238E27FC236}">
                <a16:creationId xmlns:a16="http://schemas.microsoft.com/office/drawing/2014/main" id="{20D9E219-7647-4562-840D-8FAE281FD3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2810333"/>
              </p:ext>
            </p:extLst>
          </p:nvPr>
        </p:nvGraphicFramePr>
        <p:xfrm>
          <a:off x="529209" y="1360103"/>
          <a:ext cx="8147247" cy="1412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30927525"/>
      </p:ext>
    </p:extLst>
  </p:cSld>
  <p:clrMapOvr>
    <a:masterClrMapping/>
  </p:clrMapOvr>
  <p:transition advClick="0" advTm="13375">
    <p:random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9760687"/>
              </p:ext>
            </p:extLst>
          </p:nvPr>
        </p:nvGraphicFramePr>
        <p:xfrm>
          <a:off x="107504" y="2780928"/>
          <a:ext cx="885666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699792" y="92569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Hur utbildade du dig i Sverige för att ta körkort?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62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62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93556" y="6124148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2640893"/>
              </p:ext>
            </p:extLst>
          </p:nvPr>
        </p:nvGraphicFramePr>
        <p:xfrm>
          <a:off x="134837" y="1295028"/>
          <a:ext cx="8147247" cy="148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6CAA0281-3FF3-4D65-AC4A-6AF930589911}"/>
              </a:ext>
            </a:extLst>
          </p:cNvPr>
          <p:cNvSpPr txBox="1"/>
          <p:nvPr/>
        </p:nvSpPr>
        <p:spPr>
          <a:xfrm>
            <a:off x="7908806" y="107921"/>
            <a:ext cx="8851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1766 </a:t>
            </a:r>
          </a:p>
          <a:p>
            <a:r>
              <a:rPr lang="sv-SE" sz="1400" dirty="0">
                <a:solidFill>
                  <a:srgbClr val="0070C0"/>
                </a:solidFill>
              </a:rPr>
              <a:t>Bas 50</a:t>
            </a:r>
          </a:p>
          <a:p>
            <a:endParaRPr lang="sv-SE" sz="1400" dirty="0">
              <a:solidFill>
                <a:srgbClr val="0070C0"/>
              </a:solidFill>
            </a:endParaRPr>
          </a:p>
          <a:p>
            <a:endParaRPr lang="sv-SE" dirty="0"/>
          </a:p>
        </p:txBody>
      </p:sp>
      <p:graphicFrame>
        <p:nvGraphicFramePr>
          <p:cNvPr id="16" name="Response|ACCESSLEVEL|q87|0|#||">
            <a:extLst>
              <a:ext uri="{FF2B5EF4-FFF2-40B4-BE49-F238E27FC236}">
                <a16:creationId xmlns:a16="http://schemas.microsoft.com/office/drawing/2014/main" id="{CB2B45A7-3490-466A-A032-AFBD10417B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608503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endParaRPr lang="fr-FR" sz="1400" b="0" dirty="0">
                        <a:solidFill>
                          <a:srgbClr val="0B76C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548179"/>
      </p:ext>
    </p:extLst>
  </p:cSld>
  <p:clrMapOvr>
    <a:masterClrMapping/>
  </p:clrMapOvr>
  <p:transition advClick="0" advTm="13375">
    <p:random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094503"/>
              </p:ext>
            </p:extLst>
          </p:nvPr>
        </p:nvGraphicFramePr>
        <p:xfrm>
          <a:off x="107504" y="2636911"/>
          <a:ext cx="8856662" cy="3837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987824" y="1449767"/>
            <a:ext cx="3933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Tänker du skaffa dig ett svenskt körkort?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63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63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634812" y="6171684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1810709"/>
              </p:ext>
            </p:extLst>
          </p:nvPr>
        </p:nvGraphicFramePr>
        <p:xfrm>
          <a:off x="3203848" y="1819099"/>
          <a:ext cx="4896544" cy="6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1F63BE79-6410-4AB9-B9D9-B35BE8DC36C6}"/>
              </a:ext>
            </a:extLst>
          </p:cNvPr>
          <p:cNvSpPr txBox="1"/>
          <p:nvPr/>
        </p:nvSpPr>
        <p:spPr>
          <a:xfrm>
            <a:off x="7908806" y="107921"/>
            <a:ext cx="833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r>
              <a:rPr lang="sv-SE" sz="1400" dirty="0">
                <a:solidFill>
                  <a:srgbClr val="0070C0"/>
                </a:solidFill>
              </a:rPr>
              <a:t>Bas   225</a:t>
            </a:r>
          </a:p>
        </p:txBody>
      </p:sp>
      <p:graphicFrame>
        <p:nvGraphicFramePr>
          <p:cNvPr id="16" name="Response|ACCESSLEVEL|q88|0|#||">
            <a:extLst>
              <a:ext uri="{FF2B5EF4-FFF2-40B4-BE49-F238E27FC236}">
                <a16:creationId xmlns:a16="http://schemas.microsoft.com/office/drawing/2014/main" id="{FB4DBB56-F387-4474-BF34-FC3ACC594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60064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1681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107051"/>
      </p:ext>
    </p:extLst>
  </p:cSld>
  <p:clrMapOvr>
    <a:masterClrMapping/>
  </p:clrMapOvr>
  <p:transition advClick="0" advTm="13375">
    <p:random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8188381"/>
              </p:ext>
            </p:extLst>
          </p:nvPr>
        </p:nvGraphicFramePr>
        <p:xfrm>
          <a:off x="107504" y="2132857"/>
          <a:ext cx="885666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971600" y="1235543"/>
            <a:ext cx="564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Hur tänker du utbilda dig och öva för att kunna ta körkort?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64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64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89179" y="6130616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2621933"/>
              </p:ext>
            </p:extLst>
          </p:nvPr>
        </p:nvGraphicFramePr>
        <p:xfrm>
          <a:off x="611561" y="1604876"/>
          <a:ext cx="5328591" cy="160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14E75D68-EDFF-496D-9C08-0CEFFA341F2B}"/>
              </a:ext>
            </a:extLst>
          </p:cNvPr>
          <p:cNvSpPr txBox="1"/>
          <p:nvPr/>
        </p:nvSpPr>
        <p:spPr>
          <a:xfrm>
            <a:off x="7908806" y="107921"/>
            <a:ext cx="833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r>
              <a:rPr lang="sv-SE" sz="1400" dirty="0">
                <a:solidFill>
                  <a:srgbClr val="0070C0"/>
                </a:solidFill>
              </a:rPr>
              <a:t>Bas   230</a:t>
            </a:r>
          </a:p>
        </p:txBody>
      </p:sp>
      <p:graphicFrame>
        <p:nvGraphicFramePr>
          <p:cNvPr id="16" name="Response|ACCESSLEVEL|q89|0|#||">
            <a:extLst>
              <a:ext uri="{FF2B5EF4-FFF2-40B4-BE49-F238E27FC236}">
                <a16:creationId xmlns:a16="http://schemas.microsoft.com/office/drawing/2014/main" id="{3D397C8F-2314-4BC3-9AD0-05888DB3BA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370182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1431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832741"/>
      </p:ext>
    </p:extLst>
  </p:cSld>
  <p:clrMapOvr>
    <a:masterClrMapping/>
  </p:clrMapOvr>
  <p:transition advClick="0" advTm="13375">
    <p:random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5199746"/>
              </p:ext>
            </p:extLst>
          </p:nvPr>
        </p:nvGraphicFramePr>
        <p:xfrm>
          <a:off x="107504" y="2132857"/>
          <a:ext cx="885666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971600" y="1235543"/>
            <a:ext cx="4908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Vad tror du blir svårast med att ta svenskt körkort?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65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65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89179" y="6130616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11561" y="1604876"/>
          <a:ext cx="8208911" cy="2256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14E75D68-EDFF-496D-9C08-0CEFFA341F2B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89|0|#||">
            <a:extLst>
              <a:ext uri="{FF2B5EF4-FFF2-40B4-BE49-F238E27FC236}">
                <a16:creationId xmlns:a16="http://schemas.microsoft.com/office/drawing/2014/main" id="{3D397C8F-2314-4BC3-9AD0-05888DB3BA1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1431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089586"/>
      </p:ext>
    </p:extLst>
  </p:cSld>
  <p:clrMapOvr>
    <a:masterClrMapping/>
  </p:clrMapOvr>
  <p:transition advClick="0" advTm="13375">
    <p:random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99803" y="96992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97058" y="703827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925365"/>
              </p:ext>
            </p:extLst>
          </p:nvPr>
        </p:nvGraphicFramePr>
        <p:xfrm>
          <a:off x="107504" y="2132857"/>
          <a:ext cx="885666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3203848" y="1475978"/>
            <a:ext cx="4639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Har du varit i kontakt med Arbetsförmedlingen?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66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66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89179" y="6150587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048757"/>
              </p:ext>
            </p:extLst>
          </p:nvPr>
        </p:nvGraphicFramePr>
        <p:xfrm>
          <a:off x="3203848" y="1777415"/>
          <a:ext cx="4896544" cy="656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3993F5A2-7FE8-433C-81B6-DC29D996D10F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90|0|#||">
            <a:extLst>
              <a:ext uri="{FF2B5EF4-FFF2-40B4-BE49-F238E27FC236}">
                <a16:creationId xmlns:a16="http://schemas.microsoft.com/office/drawing/2014/main" id="{30E091F2-47A4-4F9D-A36E-53C12057E8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381390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1746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979237"/>
      </p:ext>
    </p:extLst>
  </p:cSld>
  <p:clrMapOvr>
    <a:masterClrMapping/>
  </p:clrMapOvr>
  <p:transition advClick="0" advTm="13375">
    <p:random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1532558"/>
              </p:ext>
            </p:extLst>
          </p:nvPr>
        </p:nvGraphicFramePr>
        <p:xfrm>
          <a:off x="107504" y="2132857"/>
          <a:ext cx="885666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699792" y="243909"/>
            <a:ext cx="4222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Inom vilket område vill du arbeta i Sverige?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67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67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8393556" y="6156288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052679"/>
              </p:ext>
            </p:extLst>
          </p:nvPr>
        </p:nvGraphicFramePr>
        <p:xfrm>
          <a:off x="107504" y="622762"/>
          <a:ext cx="10081120" cy="2565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F6D72837-7EEA-42C3-97BD-05ED17550532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85_1|0|#||">
            <a:extLst>
              <a:ext uri="{FF2B5EF4-FFF2-40B4-BE49-F238E27FC236}">
                <a16:creationId xmlns:a16="http://schemas.microsoft.com/office/drawing/2014/main" id="{D3CFADBA-0460-4919-B1F7-9C0FD78F36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905297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1231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061473"/>
      </p:ext>
    </p:extLst>
  </p:cSld>
  <p:clrMapOvr>
    <a:masterClrMapping/>
  </p:clrMapOvr>
  <p:transition advClick="0" advTm="13375">
    <p:random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369465"/>
              </p:ext>
            </p:extLst>
          </p:nvPr>
        </p:nvGraphicFramePr>
        <p:xfrm>
          <a:off x="167755" y="2780927"/>
          <a:ext cx="8796411" cy="3600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539552" y="1177785"/>
            <a:ext cx="7533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Vill du jobba inom det yrke du redan har en utbildning /erfarenhet </a:t>
            </a:r>
          </a:p>
          <a:p>
            <a:r>
              <a:rPr lang="sv-SE" dirty="0"/>
              <a:t>inom även om det innebär att du måste: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68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68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410445" y="6130616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5905540"/>
              </p:ext>
            </p:extLst>
          </p:nvPr>
        </p:nvGraphicFramePr>
        <p:xfrm>
          <a:off x="395536" y="1792710"/>
          <a:ext cx="3312368" cy="1276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7470FE07-FB94-4CD4-A95D-8A52608C32D5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91_01|0|#||">
            <a:extLst>
              <a:ext uri="{FF2B5EF4-FFF2-40B4-BE49-F238E27FC236}">
                <a16:creationId xmlns:a16="http://schemas.microsoft.com/office/drawing/2014/main" id="{A9F52E3F-13BA-4D8E-80F3-FB7FE4BD1E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485308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1717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9222282"/>
      </p:ext>
    </p:extLst>
  </p:cSld>
  <p:clrMapOvr>
    <a:masterClrMapping/>
  </p:clrMapOvr>
  <p:transition advClick="0" advTm="13375">
    <p:random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232922"/>
              </p:ext>
            </p:extLst>
          </p:nvPr>
        </p:nvGraphicFramePr>
        <p:xfrm>
          <a:off x="179190" y="2132857"/>
          <a:ext cx="878497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771800" y="1444790"/>
            <a:ext cx="5287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Vet du hur du ska göra för att få arbete inom ditt yrke?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69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69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84545" y="6158267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4181181"/>
              </p:ext>
            </p:extLst>
          </p:nvPr>
        </p:nvGraphicFramePr>
        <p:xfrm>
          <a:off x="3171303" y="1505398"/>
          <a:ext cx="5180697" cy="987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A4D80823-9217-4140-A0CA-8BD39B10FC1D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92|0|#||">
            <a:extLst>
              <a:ext uri="{FF2B5EF4-FFF2-40B4-BE49-F238E27FC236}">
                <a16:creationId xmlns:a16="http://schemas.microsoft.com/office/drawing/2014/main" id="{C6DDEE1F-639D-4B3C-8AC9-5BA6E4F87D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647655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1696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600033"/>
      </p:ext>
    </p:extLst>
  </p:cSld>
  <p:clrMapOvr>
    <a:masterClrMapping/>
  </p:clrMapOvr>
  <p:transition advClick="0" advTm="13375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6608618"/>
              </p:ext>
            </p:extLst>
          </p:nvPr>
        </p:nvGraphicFramePr>
        <p:xfrm>
          <a:off x="179190" y="2461821"/>
          <a:ext cx="8784976" cy="3919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899592" y="79663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Kom du till Sverige ....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7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91811" y="6099391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8424092"/>
              </p:ext>
            </p:extLst>
          </p:nvPr>
        </p:nvGraphicFramePr>
        <p:xfrm flipH="1">
          <a:off x="8686799" y="1815073"/>
          <a:ext cx="45719" cy="485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legend">
            <a:extLst>
              <a:ext uri="{FF2B5EF4-FFF2-40B4-BE49-F238E27FC236}">
                <a16:creationId xmlns:a16="http://schemas.microsoft.com/office/drawing/2014/main" id="{F47B581B-A36C-4A2B-8D81-A48FF6410B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1111174"/>
              </p:ext>
            </p:extLst>
          </p:nvPr>
        </p:nvGraphicFramePr>
        <p:xfrm>
          <a:off x="1187624" y="1269902"/>
          <a:ext cx="6995766" cy="934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textruta 9">
            <a:extLst>
              <a:ext uri="{FF2B5EF4-FFF2-40B4-BE49-F238E27FC236}">
                <a16:creationId xmlns:a16="http://schemas.microsoft.com/office/drawing/2014/main" id="{4BBA19F6-FCFD-4965-96D0-A256CFB6C28C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21" name="Response|ACCESSLEVEL|q07|0|#||">
            <a:extLst>
              <a:ext uri="{FF2B5EF4-FFF2-40B4-BE49-F238E27FC236}">
                <a16:creationId xmlns:a16="http://schemas.microsoft.com/office/drawing/2014/main" id="{A8908187-4097-4F6A-82F6-1D166528D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525305"/>
              </p:ext>
            </p:extLst>
          </p:nvPr>
        </p:nvGraphicFramePr>
        <p:xfrm>
          <a:off x="8388424" y="144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1158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765259"/>
      </p:ext>
    </p:extLst>
  </p:cSld>
  <p:clrMapOvr>
    <a:masterClrMapping/>
  </p:clrMapOvr>
  <p:transition advClick="0" advTm="13375">
    <p:random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621503"/>
              </p:ext>
            </p:extLst>
          </p:nvPr>
        </p:nvGraphicFramePr>
        <p:xfrm>
          <a:off x="607624" y="2325308"/>
          <a:ext cx="8496622" cy="3873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1259632" y="1140876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Har du fått någon information om fackföreningars arbete i Sverige </a:t>
            </a:r>
          </a:p>
          <a:p>
            <a:r>
              <a:rPr lang="sv-SE" dirty="0"/>
              <a:t>(arbetsmarknadens parter) och vad det kan betyda att gå med i </a:t>
            </a:r>
          </a:p>
          <a:p>
            <a:r>
              <a:rPr lang="sv-SE" dirty="0"/>
              <a:t>en fackförening?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70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70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69715" y="6091764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2557672"/>
              </p:ext>
            </p:extLst>
          </p:nvPr>
        </p:nvGraphicFramePr>
        <p:xfrm>
          <a:off x="3203848" y="2064206"/>
          <a:ext cx="4968552" cy="611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FC3A230D-9BF3-4FFC-933B-ADD55FE3F0FD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93|0|#||">
            <a:extLst>
              <a:ext uri="{FF2B5EF4-FFF2-40B4-BE49-F238E27FC236}">
                <a16:creationId xmlns:a16="http://schemas.microsoft.com/office/drawing/2014/main" id="{466B0828-48AD-4390-B27C-6FA12B2D15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146175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1696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001109"/>
      </p:ext>
    </p:extLst>
  </p:cSld>
  <p:clrMapOvr>
    <a:masterClrMapping/>
  </p:clrMapOvr>
  <p:transition advClick="0" advTm="13375">
    <p:random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940062"/>
              </p:ext>
            </p:extLst>
          </p:nvPr>
        </p:nvGraphicFramePr>
        <p:xfrm>
          <a:off x="35496" y="2190043"/>
          <a:ext cx="8951358" cy="4263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1259632" y="1484784"/>
            <a:ext cx="5330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Har du någon utbildning eller yrkeserfarenhet från ditt </a:t>
            </a:r>
          </a:p>
          <a:p>
            <a:r>
              <a:rPr lang="sv-SE" dirty="0"/>
              <a:t>hemland som du kan ha nytta av i Sverige?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71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71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84545" y="6169580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0807762"/>
              </p:ext>
            </p:extLst>
          </p:nvPr>
        </p:nvGraphicFramePr>
        <p:xfrm>
          <a:off x="3180063" y="2157790"/>
          <a:ext cx="4968552" cy="462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3EFF9235-D550-4FB5-8E9F-06AB5692ACA2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94|0|#||">
            <a:extLst>
              <a:ext uri="{FF2B5EF4-FFF2-40B4-BE49-F238E27FC236}">
                <a16:creationId xmlns:a16="http://schemas.microsoft.com/office/drawing/2014/main" id="{3973E95A-5FF4-4090-84E7-F413F42C3E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619714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1673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355399"/>
      </p:ext>
    </p:extLst>
  </p:cSld>
  <p:clrMapOvr>
    <a:masterClrMapping/>
  </p:clrMapOvr>
  <p:transition advClick="0" advTm="13375">
    <p:random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297797"/>
              </p:ext>
            </p:extLst>
          </p:nvPr>
        </p:nvGraphicFramePr>
        <p:xfrm>
          <a:off x="107504" y="2132857"/>
          <a:ext cx="8856662" cy="422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3059832" y="1320851"/>
            <a:ext cx="537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Har du fått din utbildning eller yrkeserfarenhet kartlagd</a:t>
            </a:r>
          </a:p>
          <a:p>
            <a:r>
              <a:rPr lang="sv-SE" dirty="0"/>
              <a:t>och bedömd i Sverige? (Validerad)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72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72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93556" y="6158267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536620"/>
              </p:ext>
            </p:extLst>
          </p:nvPr>
        </p:nvGraphicFramePr>
        <p:xfrm>
          <a:off x="3203848" y="1961609"/>
          <a:ext cx="4536504" cy="462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17181E73-DDBE-4795-A4D2-2AB006BFEC26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95|0|#||">
            <a:extLst>
              <a:ext uri="{FF2B5EF4-FFF2-40B4-BE49-F238E27FC236}">
                <a16:creationId xmlns:a16="http://schemas.microsoft.com/office/drawing/2014/main" id="{C3CDA98F-B8E0-4BB1-BEB0-92ADA481CF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617663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1182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333620"/>
      </p:ext>
    </p:extLst>
  </p:cSld>
  <p:clrMapOvr>
    <a:masterClrMapping/>
  </p:clrMapOvr>
  <p:transition advClick="0" advTm="13375">
    <p:random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88427"/>
              </p:ext>
            </p:extLst>
          </p:nvPr>
        </p:nvGraphicFramePr>
        <p:xfrm>
          <a:off x="107504" y="2132857"/>
          <a:ext cx="8856662" cy="422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3059832" y="1320851"/>
            <a:ext cx="537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Skulle du vilja ha den kartlagd eller bedömd?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73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73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93556" y="6158267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9247659"/>
              </p:ext>
            </p:extLst>
          </p:nvPr>
        </p:nvGraphicFramePr>
        <p:xfrm>
          <a:off x="-1" y="1961609"/>
          <a:ext cx="9124449" cy="462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17181E73-DDBE-4795-A4D2-2AB006BFEC26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96|0|#||">
            <a:extLst>
              <a:ext uri="{FF2B5EF4-FFF2-40B4-BE49-F238E27FC236}">
                <a16:creationId xmlns:a16="http://schemas.microsoft.com/office/drawing/2014/main" id="{C3CDA98F-B8E0-4BB1-BEB0-92ADA481CF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199605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1162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813701"/>
      </p:ext>
    </p:extLst>
  </p:cSld>
  <p:clrMapOvr>
    <a:masterClrMapping/>
  </p:clrMapOvr>
  <p:transition advClick="0" advTm="13375">
    <p:random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 flipH="1">
            <a:off x="9124448" y="647350"/>
            <a:ext cx="45719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8008210"/>
              </p:ext>
            </p:extLst>
          </p:nvPr>
        </p:nvGraphicFramePr>
        <p:xfrm>
          <a:off x="107504" y="2420887"/>
          <a:ext cx="8856662" cy="3960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884116" y="974499"/>
            <a:ext cx="807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Vart skulle du vända dig för att få den kartlagd och bedömd? (Validerad)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74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74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93556" y="6135816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0896900"/>
              </p:ext>
            </p:extLst>
          </p:nvPr>
        </p:nvGraphicFramePr>
        <p:xfrm>
          <a:off x="467544" y="1392488"/>
          <a:ext cx="8352928" cy="1964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4527720E-F1C3-41E3-B40F-ABF473A7B6F6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97|0|#||">
            <a:extLst>
              <a:ext uri="{FF2B5EF4-FFF2-40B4-BE49-F238E27FC236}">
                <a16:creationId xmlns:a16="http://schemas.microsoft.com/office/drawing/2014/main" id="{8C4C2F58-C2C4-42BD-ABA3-7D359B553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488288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1095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415827"/>
      </p:ext>
    </p:extLst>
  </p:cSld>
  <p:clrMapOvr>
    <a:masterClrMapping/>
  </p:clrMapOvr>
  <p:transition advClick="0" advTm="13375">
    <p:random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844748"/>
              </p:ext>
            </p:extLst>
          </p:nvPr>
        </p:nvGraphicFramePr>
        <p:xfrm>
          <a:off x="107504" y="2924944"/>
          <a:ext cx="885666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755576" y="1238201"/>
            <a:ext cx="7397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Vem eller vilka var det som kartlade eller bedömde? (Validerade)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75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75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69522" y="6126785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7006251"/>
              </p:ext>
            </p:extLst>
          </p:nvPr>
        </p:nvGraphicFramePr>
        <p:xfrm>
          <a:off x="395536" y="1641420"/>
          <a:ext cx="8496944" cy="1643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070B1092-8DE1-4636-AC0E-BC6F711F5B8F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98_1|0|#||">
            <a:extLst>
              <a:ext uri="{FF2B5EF4-FFF2-40B4-BE49-F238E27FC236}">
                <a16:creationId xmlns:a16="http://schemas.microsoft.com/office/drawing/2014/main" id="{80D3C215-FE24-4C8B-A2F7-F9C80003F2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459739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993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421311"/>
      </p:ext>
    </p:extLst>
  </p:cSld>
  <p:clrMapOvr>
    <a:masterClrMapping/>
  </p:clrMapOvr>
  <p:transition advClick="0" advTm="13375">
    <p:random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11995"/>
            <a:ext cx="914400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424216"/>
              </p:ext>
            </p:extLst>
          </p:nvPr>
        </p:nvGraphicFramePr>
        <p:xfrm>
          <a:off x="0" y="2708920"/>
          <a:ext cx="896416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656738" y="1030219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Hur fick du veta vart skulle du vända dig för att få din utbildning eller yrkeserfarenhet kartlagd och bedömd? (Validerad)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76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76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98527" y="6130616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3467978"/>
              </p:ext>
            </p:extLst>
          </p:nvPr>
        </p:nvGraphicFramePr>
        <p:xfrm>
          <a:off x="490397" y="1717396"/>
          <a:ext cx="8208912" cy="1179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764E75E6-83EE-4ADF-AA6A-CDB2EF7DC746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99_1|0|#||">
            <a:extLst>
              <a:ext uri="{FF2B5EF4-FFF2-40B4-BE49-F238E27FC236}">
                <a16:creationId xmlns:a16="http://schemas.microsoft.com/office/drawing/2014/main" id="{458E54EF-FE2C-418E-A663-C6E606D466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088791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1063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866451"/>
      </p:ext>
    </p:extLst>
  </p:cSld>
  <p:clrMapOvr>
    <a:masterClrMapping/>
  </p:clrMapOvr>
  <p:transition advClick="0" advTm="13375">
    <p:random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9793185"/>
              </p:ext>
            </p:extLst>
          </p:nvPr>
        </p:nvGraphicFramePr>
        <p:xfrm>
          <a:off x="159961" y="2132855"/>
          <a:ext cx="8784976" cy="422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467544" y="879773"/>
            <a:ext cx="590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Hur bor du i dag?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77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77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79137" y="6130616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6594134"/>
              </p:ext>
            </p:extLst>
          </p:nvPr>
        </p:nvGraphicFramePr>
        <p:xfrm>
          <a:off x="146229" y="1508496"/>
          <a:ext cx="8136904" cy="879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3E12E868-74F9-4A6B-87AD-ECE460C00F2B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0100_1|0|#||">
            <a:extLst>
              <a:ext uri="{FF2B5EF4-FFF2-40B4-BE49-F238E27FC236}">
                <a16:creationId xmlns:a16="http://schemas.microsoft.com/office/drawing/2014/main" id="{D6422415-BD37-4839-9B98-F550B5D49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736769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1633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417983"/>
      </p:ext>
    </p:extLst>
  </p:cSld>
  <p:clrMapOvr>
    <a:masterClrMapping/>
  </p:clrMapOvr>
  <p:transition advClick="0" advTm="13375">
    <p:random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 flipH="1">
            <a:off x="9124448" y="711995"/>
            <a:ext cx="45719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0935703"/>
              </p:ext>
            </p:extLst>
          </p:nvPr>
        </p:nvGraphicFramePr>
        <p:xfrm>
          <a:off x="107504" y="2132857"/>
          <a:ext cx="8856662" cy="422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611560" y="455096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Bor du nu i eget boende eller bor du i Migrationsverkets boende?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78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78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8393556" y="6169580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4511146"/>
              </p:ext>
            </p:extLst>
          </p:nvPr>
        </p:nvGraphicFramePr>
        <p:xfrm>
          <a:off x="-19552" y="801879"/>
          <a:ext cx="7399863" cy="1547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B523E86B-68B9-4F79-B988-AB70B6629A39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0101|0|#||">
            <a:extLst>
              <a:ext uri="{FF2B5EF4-FFF2-40B4-BE49-F238E27FC236}">
                <a16:creationId xmlns:a16="http://schemas.microsoft.com/office/drawing/2014/main" id="{8D9F03A9-ADE4-481B-9ADE-4EB18F8D22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705026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1633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814029"/>
      </p:ext>
    </p:extLst>
  </p:cSld>
  <p:clrMapOvr>
    <a:masterClrMapping/>
  </p:clrMapOvr>
  <p:transition advClick="0" advTm="13375">
    <p:random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3774726"/>
              </p:ext>
            </p:extLst>
          </p:nvPr>
        </p:nvGraphicFramePr>
        <p:xfrm>
          <a:off x="107826" y="2214542"/>
          <a:ext cx="8856662" cy="422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411760" y="1533288"/>
            <a:ext cx="590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Ordnade du själv boende eller gjorde kommunen det?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79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79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85700" y="5892581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9445405"/>
              </p:ext>
            </p:extLst>
          </p:nvPr>
        </p:nvGraphicFramePr>
        <p:xfrm>
          <a:off x="2052185" y="1889630"/>
          <a:ext cx="6983989" cy="806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0C04BE3F-21D5-43E1-A73F-CC9D4F52B6CE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0102|0|#||">
            <a:extLst>
              <a:ext uri="{FF2B5EF4-FFF2-40B4-BE49-F238E27FC236}">
                <a16:creationId xmlns:a16="http://schemas.microsoft.com/office/drawing/2014/main" id="{F3D51703-2F82-4A7B-BD23-7B290EEAB8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358481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1541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650375"/>
      </p:ext>
    </p:extLst>
  </p:cSld>
  <p:clrMapOvr>
    <a:masterClrMapping/>
  </p:clrMapOvr>
  <p:transition advClick="0" advTm="13375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7974097"/>
              </p:ext>
            </p:extLst>
          </p:nvPr>
        </p:nvGraphicFramePr>
        <p:xfrm>
          <a:off x="174274" y="2132857"/>
          <a:ext cx="878989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1763688" y="1354842"/>
            <a:ext cx="1477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Kom du hit ….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8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98366" y="6130616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5414801"/>
              </p:ext>
            </p:extLst>
          </p:nvPr>
        </p:nvGraphicFramePr>
        <p:xfrm>
          <a:off x="3563888" y="1558047"/>
          <a:ext cx="2448272" cy="897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108CCC3D-F5BB-4651-BF02-15BC04F9048B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08|0|#||">
            <a:extLst>
              <a:ext uri="{FF2B5EF4-FFF2-40B4-BE49-F238E27FC236}">
                <a16:creationId xmlns:a16="http://schemas.microsoft.com/office/drawing/2014/main" id="{572D0596-C92B-473E-9337-CEF3BE9D4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810356"/>
              </p:ext>
            </p:extLst>
          </p:nvPr>
        </p:nvGraphicFramePr>
        <p:xfrm>
          <a:off x="8388424" y="144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639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414988"/>
      </p:ext>
    </p:extLst>
  </p:cSld>
  <p:clrMapOvr>
    <a:masterClrMapping/>
  </p:clrMapOvr>
  <p:transition advClick="0" advTm="13375">
    <p:random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7380465"/>
              </p:ext>
            </p:extLst>
          </p:nvPr>
        </p:nvGraphicFramePr>
        <p:xfrm>
          <a:off x="107826" y="2214542"/>
          <a:ext cx="8856662" cy="422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3055488" y="1524581"/>
            <a:ext cx="590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Var det boende för en längre tid eller för en kortare tid?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80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80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475126" y="5888245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2396023"/>
              </p:ext>
            </p:extLst>
          </p:nvPr>
        </p:nvGraphicFramePr>
        <p:xfrm>
          <a:off x="3156278" y="1921865"/>
          <a:ext cx="4752528" cy="710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B0672C9D-6FA4-4D4B-8F6F-3ADEC32F3F57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0103|0|#||">
            <a:extLst>
              <a:ext uri="{FF2B5EF4-FFF2-40B4-BE49-F238E27FC236}">
                <a16:creationId xmlns:a16="http://schemas.microsoft.com/office/drawing/2014/main" id="{85612C0F-0EDC-4206-8134-7B1361E58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825337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1541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920184"/>
      </p:ext>
    </p:extLst>
  </p:cSld>
  <p:clrMapOvr>
    <a:masterClrMapping/>
  </p:clrMapOvr>
  <p:transition advClick="0" advTm="13375">
    <p:random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11995"/>
            <a:ext cx="914400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6808460"/>
              </p:ext>
            </p:extLst>
          </p:nvPr>
        </p:nvGraphicFramePr>
        <p:xfrm>
          <a:off x="-71268" y="2276872"/>
          <a:ext cx="8856662" cy="4017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755576" y="1023924"/>
            <a:ext cx="590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Hur tänker du ordna eller hur ordnade du ditt boende?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81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81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34164" y="5892581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705599"/>
              </p:ext>
            </p:extLst>
          </p:nvPr>
        </p:nvGraphicFramePr>
        <p:xfrm>
          <a:off x="251985" y="1455175"/>
          <a:ext cx="8568487" cy="1541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9C89EC14-4BA1-4DDE-A53E-79E2B077BF35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0104|0|#||">
            <a:extLst>
              <a:ext uri="{FF2B5EF4-FFF2-40B4-BE49-F238E27FC236}">
                <a16:creationId xmlns:a16="http://schemas.microsoft.com/office/drawing/2014/main" id="{7183DEFD-B4D0-49A0-AD3E-2399EA889C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009515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1454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956159"/>
      </p:ext>
    </p:extLst>
  </p:cSld>
  <p:clrMapOvr>
    <a:masterClrMapping/>
  </p:clrMapOvr>
  <p:transition advClick="0" advTm="13375">
    <p:random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0781863"/>
              </p:ext>
            </p:extLst>
          </p:nvPr>
        </p:nvGraphicFramePr>
        <p:xfrm>
          <a:off x="124118" y="2272009"/>
          <a:ext cx="8856662" cy="422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3127428" y="1419972"/>
            <a:ext cx="590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Bor du i lägenhet eller villa?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82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82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75067" y="5892581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4019669"/>
              </p:ext>
            </p:extLst>
          </p:nvPr>
        </p:nvGraphicFramePr>
        <p:xfrm>
          <a:off x="3131840" y="1868701"/>
          <a:ext cx="4824536" cy="806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0D0A1C61-076F-4FB2-9AA7-A3083FE7CA1C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0105|0|#||">
            <a:extLst>
              <a:ext uri="{FF2B5EF4-FFF2-40B4-BE49-F238E27FC236}">
                <a16:creationId xmlns:a16="http://schemas.microsoft.com/office/drawing/2014/main" id="{5626D3D6-00EE-41EA-9520-956456174E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372162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1536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548572"/>
      </p:ext>
    </p:extLst>
  </p:cSld>
  <p:clrMapOvr>
    <a:masterClrMapping/>
  </p:clrMapOvr>
  <p:transition advClick="0" advTm="13375">
    <p:random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2828762"/>
              </p:ext>
            </p:extLst>
          </p:nvPr>
        </p:nvGraphicFramePr>
        <p:xfrm>
          <a:off x="124118" y="2272009"/>
          <a:ext cx="8856662" cy="422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3076589" y="1479051"/>
            <a:ext cx="590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Fick du den information du behövde när du flyttade in?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83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83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86004" y="5877294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4572428"/>
              </p:ext>
            </p:extLst>
          </p:nvPr>
        </p:nvGraphicFramePr>
        <p:xfrm>
          <a:off x="3076589" y="2022696"/>
          <a:ext cx="5184576" cy="442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5EE4EA59-DA30-4626-95DF-07C37F5C3E94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0106|0|#||">
            <a:extLst>
              <a:ext uri="{FF2B5EF4-FFF2-40B4-BE49-F238E27FC236}">
                <a16:creationId xmlns:a16="http://schemas.microsoft.com/office/drawing/2014/main" id="{7A0C32D4-6DEE-4087-A05A-D77471AC6B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653275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1305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633272"/>
      </p:ext>
    </p:extLst>
  </p:cSld>
  <p:clrMapOvr>
    <a:masterClrMapping/>
  </p:clrMapOvr>
  <p:transition advClick="0" advTm="13375">
    <p:random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9422426"/>
              </p:ext>
            </p:extLst>
          </p:nvPr>
        </p:nvGraphicFramePr>
        <p:xfrm>
          <a:off x="19551" y="2492896"/>
          <a:ext cx="8659068" cy="3863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/>
              <a:pPr/>
              <a:t>84</a:t>
            </a:fld>
            <a:endParaRPr lang="sv-SE" dirty="0"/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84</a:t>
            </a:fld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2321728" y="1328592"/>
            <a:ext cx="590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Hade du behövt veta mer om ....</a:t>
            </a: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475126" y="5888245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4808114"/>
              </p:ext>
            </p:extLst>
          </p:nvPr>
        </p:nvGraphicFramePr>
        <p:xfrm>
          <a:off x="1403648" y="1868700"/>
          <a:ext cx="7740352" cy="156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legend">
            <a:extLst>
              <a:ext uri="{FF2B5EF4-FFF2-40B4-BE49-F238E27FC236}">
                <a16:creationId xmlns:a16="http://schemas.microsoft.com/office/drawing/2014/main" id="{8F408C34-32E2-4712-A08C-CF90EE40A5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672602"/>
              </p:ext>
            </p:extLst>
          </p:nvPr>
        </p:nvGraphicFramePr>
        <p:xfrm flipH="1">
          <a:off x="9180512" y="2214542"/>
          <a:ext cx="432048" cy="710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legend">
            <a:extLst>
              <a:ext uri="{FF2B5EF4-FFF2-40B4-BE49-F238E27FC236}">
                <a16:creationId xmlns:a16="http://schemas.microsoft.com/office/drawing/2014/main" id="{C54952A1-C6E4-4932-88EB-A78873B1F7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672736"/>
              </p:ext>
            </p:extLst>
          </p:nvPr>
        </p:nvGraphicFramePr>
        <p:xfrm>
          <a:off x="10044608" y="1988840"/>
          <a:ext cx="144016" cy="686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legend">
            <a:extLst>
              <a:ext uri="{FF2B5EF4-FFF2-40B4-BE49-F238E27FC236}">
                <a16:creationId xmlns:a16="http://schemas.microsoft.com/office/drawing/2014/main" id="{ADDB364B-43B2-4762-95B6-EDDB821015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6148042"/>
              </p:ext>
            </p:extLst>
          </p:nvPr>
        </p:nvGraphicFramePr>
        <p:xfrm>
          <a:off x="19551" y="1764087"/>
          <a:ext cx="9104898" cy="911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0" name="textruta 9">
            <a:extLst>
              <a:ext uri="{FF2B5EF4-FFF2-40B4-BE49-F238E27FC236}">
                <a16:creationId xmlns:a16="http://schemas.microsoft.com/office/drawing/2014/main" id="{D38EDD8E-7ECE-4F4B-AC03-7CCE32FA7683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21" name="Response|ACCESSLEVEL|q0107_01|0|#||">
            <a:extLst>
              <a:ext uri="{FF2B5EF4-FFF2-40B4-BE49-F238E27FC236}">
                <a16:creationId xmlns:a16="http://schemas.microsoft.com/office/drawing/2014/main" id="{763E3389-D80F-42EF-8F34-A4CD54B56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732917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1305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2210732"/>
      </p:ext>
    </p:extLst>
  </p:cSld>
  <p:clrMapOvr>
    <a:masterClrMapping/>
  </p:clrMapOvr>
  <p:transition advClick="0" advTm="13375">
    <p:random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/>
          </p:nvPr>
        </p:nvGraphicFramePr>
        <p:xfrm>
          <a:off x="124118" y="2272009"/>
          <a:ext cx="8856662" cy="422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3076589" y="1479051"/>
            <a:ext cx="590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Vet du hur du anmäler om det blir något fel i lägenheten?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85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85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86004" y="5877294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076589" y="2022696"/>
          <a:ext cx="5184576" cy="442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5EE4EA59-DA30-4626-95DF-07C37F5C3E94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0108|0|#||">
            <a:extLst>
              <a:ext uri="{FF2B5EF4-FFF2-40B4-BE49-F238E27FC236}">
                <a16:creationId xmlns:a16="http://schemas.microsoft.com/office/drawing/2014/main" id="{7A0C32D4-6DEE-4087-A05A-D77471AC6B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429702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1295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356458"/>
      </p:ext>
    </p:extLst>
  </p:cSld>
  <p:clrMapOvr>
    <a:masterClrMapping/>
  </p:clrMapOvr>
  <p:transition advClick="0" advTm="13375">
    <p:random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3796008"/>
              </p:ext>
            </p:extLst>
          </p:nvPr>
        </p:nvGraphicFramePr>
        <p:xfrm>
          <a:off x="124118" y="2564903"/>
          <a:ext cx="8856662" cy="393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1990288" y="1354155"/>
            <a:ext cx="6696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På vilket sätt vill du helst ha information från ditt bostadsföretag?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86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86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77725" y="5865815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sp>
        <p:nvSpPr>
          <p:cNvPr id="15" name="textruta 9">
            <a:extLst>
              <a:ext uri="{FF2B5EF4-FFF2-40B4-BE49-F238E27FC236}">
                <a16:creationId xmlns:a16="http://schemas.microsoft.com/office/drawing/2014/main" id="{2FED7886-1ECF-45B1-AA1E-0D975EA66097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0109_1|0|#||">
            <a:extLst>
              <a:ext uri="{FF2B5EF4-FFF2-40B4-BE49-F238E27FC236}">
                <a16:creationId xmlns:a16="http://schemas.microsoft.com/office/drawing/2014/main" id="{A562FADD-D940-4F00-B38C-20E56CFEB9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069846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1295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legend">
            <a:extLst>
              <a:ext uri="{FF2B5EF4-FFF2-40B4-BE49-F238E27FC236}">
                <a16:creationId xmlns:a16="http://schemas.microsoft.com/office/drawing/2014/main" id="{757023B1-FDD1-4F32-A6A3-D82D308D9E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593781"/>
              </p:ext>
            </p:extLst>
          </p:nvPr>
        </p:nvGraphicFramePr>
        <p:xfrm>
          <a:off x="1" y="1868700"/>
          <a:ext cx="9124448" cy="1056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67575222"/>
      </p:ext>
    </p:extLst>
  </p:cSld>
  <p:clrMapOvr>
    <a:masterClrMapping/>
  </p:clrMapOvr>
  <p:transition advClick="0" advTm="13375">
    <p:random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1823865"/>
              </p:ext>
            </p:extLst>
          </p:nvPr>
        </p:nvGraphicFramePr>
        <p:xfrm>
          <a:off x="124118" y="1967739"/>
          <a:ext cx="8856662" cy="4527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549106" y="1416811"/>
            <a:ext cx="590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Är det viktigt för dig att få information på ditt eget språk?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87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87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88424" y="5866879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6888262"/>
              </p:ext>
            </p:extLst>
          </p:nvPr>
        </p:nvGraphicFramePr>
        <p:xfrm>
          <a:off x="3491880" y="1967739"/>
          <a:ext cx="3565376" cy="625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33B7C39F-9272-4CB4-952F-BB04BC891E0B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0110|0|#||">
            <a:extLst>
              <a:ext uri="{FF2B5EF4-FFF2-40B4-BE49-F238E27FC236}">
                <a16:creationId xmlns:a16="http://schemas.microsoft.com/office/drawing/2014/main" id="{DB1E1075-813F-49DA-8F00-24EE40C91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800711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1504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9826958"/>
      </p:ext>
    </p:extLst>
  </p:cSld>
  <p:clrMapOvr>
    <a:masterClrMapping/>
  </p:clrMapOvr>
  <p:transition advClick="0" advTm="13375">
    <p:random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1727542"/>
              </p:ext>
            </p:extLst>
          </p:nvPr>
        </p:nvGraphicFramePr>
        <p:xfrm>
          <a:off x="124118" y="1923627"/>
          <a:ext cx="8856662" cy="4571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843808" y="1394755"/>
            <a:ext cx="4680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Har du köpt den bostad du bor i nu eller hyr du din bostad?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88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88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475126" y="5888245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7476983"/>
              </p:ext>
            </p:extLst>
          </p:nvPr>
        </p:nvGraphicFramePr>
        <p:xfrm>
          <a:off x="4139952" y="1579421"/>
          <a:ext cx="2520280" cy="806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33DE5919-26E6-49F5-80D6-A28FBF38F7E4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0111|0|#||">
            <a:extLst>
              <a:ext uri="{FF2B5EF4-FFF2-40B4-BE49-F238E27FC236}">
                <a16:creationId xmlns:a16="http://schemas.microsoft.com/office/drawing/2014/main" id="{D0404F25-05FA-4EFF-9402-0271C600F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944624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1501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784050"/>
      </p:ext>
    </p:extLst>
  </p:cSld>
  <p:clrMapOvr>
    <a:masterClrMapping/>
  </p:clrMapOvr>
  <p:transition advClick="0" advTm="13375">
    <p:random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913939"/>
              </p:ext>
            </p:extLst>
          </p:nvPr>
        </p:nvGraphicFramePr>
        <p:xfrm>
          <a:off x="124118" y="2420887"/>
          <a:ext cx="8856662" cy="4074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563409" y="1395613"/>
            <a:ext cx="7787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Vilka olika sätt skulle du använda för att hitta en bostad om du skulle flytta?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89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89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86317" y="5849171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3741094"/>
              </p:ext>
            </p:extLst>
          </p:nvPr>
        </p:nvGraphicFramePr>
        <p:xfrm>
          <a:off x="179512" y="1868700"/>
          <a:ext cx="8640960" cy="1056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E16C5A7C-6410-44F5-94FB-25F6C9F73A83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0112_1|0|#||">
            <a:extLst>
              <a:ext uri="{FF2B5EF4-FFF2-40B4-BE49-F238E27FC236}">
                <a16:creationId xmlns:a16="http://schemas.microsoft.com/office/drawing/2014/main" id="{93B7313C-5504-4FC5-8A25-F1652F2884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384265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1468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929938"/>
      </p:ext>
    </p:extLst>
  </p:cSld>
  <p:clrMapOvr>
    <a:masterClrMapping/>
  </p:clrMapOvr>
  <p:transition advClick="0" advTm="13375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665736"/>
              </p:ext>
            </p:extLst>
          </p:nvPr>
        </p:nvGraphicFramePr>
        <p:xfrm>
          <a:off x="107504" y="2092854"/>
          <a:ext cx="936001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1763688" y="1354842"/>
            <a:ext cx="5098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Tycker du att det är lätt att få kontakt med svenskar?</a:t>
            </a:r>
            <a:endParaRPr lang="sv-SE" i="1" dirty="0"/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9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98366" y="6130616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63888" y="1558047"/>
          <a:ext cx="2448272" cy="897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108CCC3D-F5BB-4651-BF02-15BC04F9048B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08|0|#||">
            <a:extLst>
              <a:ext uri="{FF2B5EF4-FFF2-40B4-BE49-F238E27FC236}">
                <a16:creationId xmlns:a16="http://schemas.microsoft.com/office/drawing/2014/main" id="{572D0596-C92B-473E-9337-CEF3BE9D4CC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88424" y="144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639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2A8E5A8-CC53-48A4-AA6F-882664DBEFF6}"/>
              </a:ext>
            </a:extLst>
          </p:cNvPr>
          <p:cNvSpPr txBox="1"/>
          <p:nvPr/>
        </p:nvSpPr>
        <p:spPr>
          <a:xfrm>
            <a:off x="2987824" y="1723522"/>
            <a:ext cx="2979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 </a:t>
            </a:r>
            <a:r>
              <a:rPr lang="sv-SE" sz="1600" dirty="0">
                <a:solidFill>
                  <a:srgbClr val="0070C0"/>
                </a:solidFill>
              </a:rPr>
              <a:t>Blå = Ja   </a:t>
            </a:r>
            <a:r>
              <a:rPr lang="sv-SE" sz="1600" dirty="0">
                <a:solidFill>
                  <a:srgbClr val="FF0000"/>
                </a:solidFill>
              </a:rPr>
              <a:t>Röd = Nej  </a:t>
            </a:r>
            <a:r>
              <a:rPr lang="sv-SE" sz="1600" dirty="0">
                <a:solidFill>
                  <a:srgbClr val="92D050"/>
                </a:solidFill>
              </a:rPr>
              <a:t>Grön = Vet ej</a:t>
            </a:r>
            <a:endParaRPr lang="sv-SE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27152"/>
      </p:ext>
    </p:extLst>
  </p:cSld>
  <p:clrMapOvr>
    <a:masterClrMapping/>
  </p:clrMapOvr>
  <p:transition advClick="0" advTm="13375">
    <p:random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527708"/>
              </p:ext>
            </p:extLst>
          </p:nvPr>
        </p:nvGraphicFramePr>
        <p:xfrm>
          <a:off x="124118" y="2272009"/>
          <a:ext cx="8856662" cy="422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606388" y="1419972"/>
            <a:ext cx="7787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Hur nöjd är du med ditt bostadsområde?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90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90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62264" y="5873645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5641736"/>
              </p:ext>
            </p:extLst>
          </p:nvPr>
        </p:nvGraphicFramePr>
        <p:xfrm>
          <a:off x="179512" y="1868701"/>
          <a:ext cx="8640960" cy="806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2EA30D11-57ED-4687-93EC-1ECA9808BB1A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0113_01|0|#||">
            <a:extLst>
              <a:ext uri="{FF2B5EF4-FFF2-40B4-BE49-F238E27FC236}">
                <a16:creationId xmlns:a16="http://schemas.microsoft.com/office/drawing/2014/main" id="{DC35D8D4-FAB1-431B-A752-0420E6724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37633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1444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106C3F7-A564-4838-B060-D7BF2BD80F63}"/>
              </a:ext>
            </a:extLst>
          </p:cNvPr>
          <p:cNvSpPr txBox="1"/>
          <p:nvPr/>
        </p:nvSpPr>
        <p:spPr>
          <a:xfrm>
            <a:off x="6339097" y="6012144"/>
            <a:ext cx="1657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Medelvärde 4,9</a:t>
            </a:r>
          </a:p>
        </p:txBody>
      </p:sp>
    </p:spTree>
    <p:extLst>
      <p:ext uri="{BB962C8B-B14F-4D97-AF65-F5344CB8AC3E}">
        <p14:creationId xmlns:p14="http://schemas.microsoft.com/office/powerpoint/2010/main" val="3593072660"/>
      </p:ext>
    </p:extLst>
  </p:cSld>
  <p:clrMapOvr>
    <a:masterClrMapping/>
  </p:clrMapOvr>
  <p:transition advClick="0" advTm="13375">
    <p:random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5261"/>
              </p:ext>
            </p:extLst>
          </p:nvPr>
        </p:nvGraphicFramePr>
        <p:xfrm>
          <a:off x="124118" y="2272009"/>
          <a:ext cx="8856662" cy="422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915816" y="1447595"/>
            <a:ext cx="7787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Saknar du något av följande i ditt bostadsområde?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91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91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92113" y="5849172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15" name="legend">
            <a:extLst>
              <a:ext uri="{FF2B5EF4-FFF2-40B4-BE49-F238E27FC236}">
                <a16:creationId xmlns:a16="http://schemas.microsoft.com/office/drawing/2014/main" id="{1D52EE7C-118F-41EA-913F-43E6BD0668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8883008"/>
              </p:ext>
            </p:extLst>
          </p:nvPr>
        </p:nvGraphicFramePr>
        <p:xfrm>
          <a:off x="3131840" y="1705696"/>
          <a:ext cx="4752528" cy="1291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ruta 9">
            <a:extLst>
              <a:ext uri="{FF2B5EF4-FFF2-40B4-BE49-F238E27FC236}">
                <a16:creationId xmlns:a16="http://schemas.microsoft.com/office/drawing/2014/main" id="{F8CC4A45-229F-447B-8037-BBB56270ADC2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9" name="Response|ACCESSLEVEL|q0114_01|0|#||">
            <a:extLst>
              <a:ext uri="{FF2B5EF4-FFF2-40B4-BE49-F238E27FC236}">
                <a16:creationId xmlns:a16="http://schemas.microsoft.com/office/drawing/2014/main" id="{A68F2319-CB80-4FBF-9B19-C637EB6D8B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143642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1461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807982"/>
      </p:ext>
    </p:extLst>
  </p:cSld>
  <p:clrMapOvr>
    <a:masterClrMapping/>
  </p:clrMapOvr>
  <p:transition advClick="0" advTm="13375">
    <p:random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745941"/>
              </p:ext>
            </p:extLst>
          </p:nvPr>
        </p:nvGraphicFramePr>
        <p:xfrm>
          <a:off x="124118" y="2272009"/>
          <a:ext cx="8856662" cy="422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1691680" y="1441715"/>
            <a:ext cx="7787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Saknar du något av följande i ditt närområde?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92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92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50617" y="5868622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144751"/>
              </p:ext>
            </p:extLst>
          </p:nvPr>
        </p:nvGraphicFramePr>
        <p:xfrm>
          <a:off x="9612560" y="1868701"/>
          <a:ext cx="288032" cy="806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legend">
            <a:extLst>
              <a:ext uri="{FF2B5EF4-FFF2-40B4-BE49-F238E27FC236}">
                <a16:creationId xmlns:a16="http://schemas.microsoft.com/office/drawing/2014/main" id="{694A077B-669D-4470-9738-C35D04257E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7929406"/>
              </p:ext>
            </p:extLst>
          </p:nvPr>
        </p:nvGraphicFramePr>
        <p:xfrm>
          <a:off x="1" y="1516917"/>
          <a:ext cx="9124448" cy="1291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ruta 9">
            <a:extLst>
              <a:ext uri="{FF2B5EF4-FFF2-40B4-BE49-F238E27FC236}">
                <a16:creationId xmlns:a16="http://schemas.microsoft.com/office/drawing/2014/main" id="{2E857052-6FDF-4E06-BF80-22064F80D824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9" name="Response|ACCESSLEVEL|q0115_01|0|#||">
            <a:extLst>
              <a:ext uri="{FF2B5EF4-FFF2-40B4-BE49-F238E27FC236}">
                <a16:creationId xmlns:a16="http://schemas.microsoft.com/office/drawing/2014/main" id="{0BEF3DEF-5E87-46D5-B032-07AF8F87A7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472671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1447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1055"/>
      </p:ext>
    </p:extLst>
  </p:cSld>
  <p:clrMapOvr>
    <a:masterClrMapping/>
  </p:clrMapOvr>
  <p:transition advClick="0" advTm="13375">
    <p:random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3145587"/>
              </p:ext>
            </p:extLst>
          </p:nvPr>
        </p:nvGraphicFramePr>
        <p:xfrm>
          <a:off x="124118" y="2420887"/>
          <a:ext cx="8856662" cy="4074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987824" y="1547235"/>
            <a:ext cx="590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Har du tillgång till bil?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93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93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475126" y="5888245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552886"/>
              </p:ext>
            </p:extLst>
          </p:nvPr>
        </p:nvGraphicFramePr>
        <p:xfrm>
          <a:off x="3563888" y="1996364"/>
          <a:ext cx="3960440" cy="806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EDCE0D39-460F-4E0F-A2CC-5328FAA6C4D9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0116|0|#||">
            <a:extLst>
              <a:ext uri="{FF2B5EF4-FFF2-40B4-BE49-F238E27FC236}">
                <a16:creationId xmlns:a16="http://schemas.microsoft.com/office/drawing/2014/main" id="{6AAD18CF-5AB7-46E8-9E12-D4BA41A7F0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68708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1431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555839"/>
      </p:ext>
    </p:extLst>
  </p:cSld>
  <p:clrMapOvr>
    <a:masterClrMapping/>
  </p:clrMapOvr>
  <p:transition advClick="0" advTm="13375">
    <p:random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692696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4825501"/>
              </p:ext>
            </p:extLst>
          </p:nvPr>
        </p:nvGraphicFramePr>
        <p:xfrm>
          <a:off x="124118" y="2272009"/>
          <a:ext cx="8856662" cy="422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604537" y="1489908"/>
            <a:ext cx="590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Har ni brandvarnare där du bor?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94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94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95472" y="5882250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3500895"/>
              </p:ext>
            </p:extLst>
          </p:nvPr>
        </p:nvGraphicFramePr>
        <p:xfrm>
          <a:off x="2962181" y="2165877"/>
          <a:ext cx="4032448" cy="806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8564CB7B-C130-4F17-A9AC-CDB895010304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0117|0|#||">
            <a:extLst>
              <a:ext uri="{FF2B5EF4-FFF2-40B4-BE49-F238E27FC236}">
                <a16:creationId xmlns:a16="http://schemas.microsoft.com/office/drawing/2014/main" id="{B26C1FAE-9640-46ED-94AE-AE112E1FDE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565320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1497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214864"/>
      </p:ext>
    </p:extLst>
  </p:cSld>
  <p:clrMapOvr>
    <a:masterClrMapping/>
  </p:clrMapOvr>
  <p:transition advClick="0" advTm="13375">
    <p:random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1048671"/>
              </p:ext>
            </p:extLst>
          </p:nvPr>
        </p:nvGraphicFramePr>
        <p:xfrm>
          <a:off x="124118" y="2272009"/>
          <a:ext cx="8856662" cy="422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411760" y="1460296"/>
            <a:ext cx="590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Känner du till telefonnumret 112?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95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95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52000" y="5849172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530830"/>
              </p:ext>
            </p:extLst>
          </p:nvPr>
        </p:nvGraphicFramePr>
        <p:xfrm>
          <a:off x="2555776" y="2060848"/>
          <a:ext cx="4320480" cy="806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247817F4-206B-4227-8D07-3CF15A8C6D15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0118|0|#||">
            <a:extLst>
              <a:ext uri="{FF2B5EF4-FFF2-40B4-BE49-F238E27FC236}">
                <a16:creationId xmlns:a16="http://schemas.microsoft.com/office/drawing/2014/main" id="{AE53A15B-FB72-49D1-9D18-31F6B7128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583405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1483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0120313"/>
      </p:ext>
    </p:extLst>
  </p:cSld>
  <p:clrMapOvr>
    <a:masterClrMapping/>
  </p:clrMapOvr>
  <p:transition advClick="0" advTm="13375">
    <p:random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349897"/>
              </p:ext>
            </p:extLst>
          </p:nvPr>
        </p:nvGraphicFramePr>
        <p:xfrm>
          <a:off x="124118" y="2272009"/>
          <a:ext cx="8856662" cy="422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411760" y="1460296"/>
            <a:ext cx="590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Känner du till telefonnummret 1177?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96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96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52000" y="5849172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555776" y="2060848"/>
          <a:ext cx="4320480" cy="806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247817F4-206B-4227-8D07-3CF15A8C6D15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0119|0|#||">
            <a:extLst>
              <a:ext uri="{FF2B5EF4-FFF2-40B4-BE49-F238E27FC236}">
                <a16:creationId xmlns:a16="http://schemas.microsoft.com/office/drawing/2014/main" id="{AE53A15B-FB72-49D1-9D18-31F6B7128DC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1483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542566"/>
      </p:ext>
    </p:extLst>
  </p:cSld>
  <p:clrMapOvr>
    <a:masterClrMapping/>
  </p:clrMapOvr>
  <p:transition advClick="0" advTm="13375">
    <p:random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369846"/>
              </p:ext>
            </p:extLst>
          </p:nvPr>
        </p:nvGraphicFramePr>
        <p:xfrm>
          <a:off x="137851" y="2315418"/>
          <a:ext cx="8856662" cy="422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195736" y="1433948"/>
            <a:ext cx="590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Känner du till hemsidan www.1177.se?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97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97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75067" y="5892581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5458141"/>
              </p:ext>
            </p:extLst>
          </p:nvPr>
        </p:nvGraphicFramePr>
        <p:xfrm>
          <a:off x="2699792" y="1905295"/>
          <a:ext cx="3528392" cy="1200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ruta 9">
            <a:extLst>
              <a:ext uri="{FF2B5EF4-FFF2-40B4-BE49-F238E27FC236}">
                <a16:creationId xmlns:a16="http://schemas.microsoft.com/office/drawing/2014/main" id="{C40C3BEC-AFA7-41AB-9E9A-AC9970E9AAFC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6" name="Response|ACCESSLEVEL|q0120|0|#||">
            <a:extLst>
              <a:ext uri="{FF2B5EF4-FFF2-40B4-BE49-F238E27FC236}">
                <a16:creationId xmlns:a16="http://schemas.microsoft.com/office/drawing/2014/main" id="{89E05B3B-2286-41B4-82FD-480DC7133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668347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1483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4564739"/>
      </p:ext>
    </p:extLst>
  </p:cSld>
  <p:clrMapOvr>
    <a:masterClrMapping/>
  </p:clrMapOvr>
  <p:transition advClick="0" advTm="13375">
    <p:random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29677"/>
              </p:ext>
            </p:extLst>
          </p:nvPr>
        </p:nvGraphicFramePr>
        <p:xfrm>
          <a:off x="611560" y="2277838"/>
          <a:ext cx="8512889" cy="422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156867" y="1425801"/>
            <a:ext cx="590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Hur upplever du att din allmänna hälsa är?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98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98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475126" y="5888245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21" name="legend">
            <a:extLst>
              <a:ext uri="{FF2B5EF4-FFF2-40B4-BE49-F238E27FC236}">
                <a16:creationId xmlns:a16="http://schemas.microsoft.com/office/drawing/2014/main" id="{930F6A0F-9440-4A3D-83B6-19F73C0174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0009716"/>
              </p:ext>
            </p:extLst>
          </p:nvPr>
        </p:nvGraphicFramePr>
        <p:xfrm>
          <a:off x="2411760" y="2165877"/>
          <a:ext cx="5976663" cy="806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ruta 9">
            <a:extLst>
              <a:ext uri="{FF2B5EF4-FFF2-40B4-BE49-F238E27FC236}">
                <a16:creationId xmlns:a16="http://schemas.microsoft.com/office/drawing/2014/main" id="{48A86DAC-3AFE-49C6-A193-72A3AFAF7162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22" name="Response|ACCESSLEVEL|q0121_01|0|#||">
            <a:extLst>
              <a:ext uri="{FF2B5EF4-FFF2-40B4-BE49-F238E27FC236}">
                <a16:creationId xmlns:a16="http://schemas.microsoft.com/office/drawing/2014/main" id="{0F224A7F-12A8-4B40-92C8-68A9B0BEF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877918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1483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E3EA559-B870-4F20-9FCC-FB43F9D1DD0C}"/>
              </a:ext>
            </a:extLst>
          </p:cNvPr>
          <p:cNvSpPr txBox="1"/>
          <p:nvPr/>
        </p:nvSpPr>
        <p:spPr>
          <a:xfrm>
            <a:off x="6876256" y="836712"/>
            <a:ext cx="2031325" cy="2100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dirty="0"/>
              <a:t>Medelvärden:</a:t>
            </a:r>
          </a:p>
          <a:p>
            <a:r>
              <a:rPr lang="sv-SE" sz="1050" dirty="0"/>
              <a:t>Sverige	3,5</a:t>
            </a:r>
          </a:p>
          <a:p>
            <a:r>
              <a:rPr lang="sv-SE" sz="1050" dirty="0"/>
              <a:t>Västernorrland	3,8	</a:t>
            </a:r>
          </a:p>
          <a:p>
            <a:r>
              <a:rPr lang="sv-SE" sz="1050" dirty="0"/>
              <a:t>Härnösand	3,8</a:t>
            </a:r>
          </a:p>
          <a:p>
            <a:r>
              <a:rPr lang="sv-SE" sz="1050" dirty="0"/>
              <a:t>Sundsvall	3,7</a:t>
            </a:r>
          </a:p>
          <a:p>
            <a:r>
              <a:rPr lang="sv-SE" sz="1050" dirty="0"/>
              <a:t>Kramfors	3,7</a:t>
            </a:r>
          </a:p>
          <a:p>
            <a:r>
              <a:rPr lang="sv-SE" sz="1050" dirty="0"/>
              <a:t>Sollefteå	4,0</a:t>
            </a:r>
          </a:p>
          <a:p>
            <a:r>
              <a:rPr lang="sv-SE" sz="1050" dirty="0"/>
              <a:t>Örnsköldsvik        4,2        </a:t>
            </a:r>
          </a:p>
          <a:p>
            <a:endParaRPr lang="sv-SE" sz="1050" dirty="0"/>
          </a:p>
          <a:p>
            <a:r>
              <a:rPr lang="sv-SE" sz="1050" dirty="0"/>
              <a:t>	</a:t>
            </a:r>
            <a:r>
              <a:rPr lang="sv-SE" dirty="0"/>
              <a:t>	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12901511"/>
      </p:ext>
    </p:extLst>
  </p:cSld>
  <p:clrMapOvr>
    <a:masterClrMapping/>
  </p:clrMapOvr>
  <p:transition advClick="0" advTm="13375">
    <p:random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419384"/>
              </p:ext>
            </p:extLst>
          </p:nvPr>
        </p:nvGraphicFramePr>
        <p:xfrm>
          <a:off x="124118" y="2272009"/>
          <a:ext cx="8856662" cy="422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349546" y="1440772"/>
            <a:ext cx="640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Blev du erbjuden en hälsoundersökning när du kom till Sverige?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99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99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475126" y="5888245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2903150"/>
              </p:ext>
            </p:extLst>
          </p:nvPr>
        </p:nvGraphicFramePr>
        <p:xfrm flipH="1">
          <a:off x="10116615" y="2020641"/>
          <a:ext cx="360041" cy="806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legend">
            <a:extLst>
              <a:ext uri="{FF2B5EF4-FFF2-40B4-BE49-F238E27FC236}">
                <a16:creationId xmlns:a16="http://schemas.microsoft.com/office/drawing/2014/main" id="{6320A806-DDE4-4C93-9BB2-FE4A0CA7A7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2738091"/>
              </p:ext>
            </p:extLst>
          </p:nvPr>
        </p:nvGraphicFramePr>
        <p:xfrm>
          <a:off x="2699792" y="1916567"/>
          <a:ext cx="3960440" cy="806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ruta 9">
            <a:extLst>
              <a:ext uri="{FF2B5EF4-FFF2-40B4-BE49-F238E27FC236}">
                <a16:creationId xmlns:a16="http://schemas.microsoft.com/office/drawing/2014/main" id="{9708B5FF-714B-40E6-83E6-B94A1FD4E725}"/>
              </a:ext>
            </a:extLst>
          </p:cNvPr>
          <p:cNvSpPr txBox="1"/>
          <p:nvPr/>
        </p:nvSpPr>
        <p:spPr>
          <a:xfrm>
            <a:off x="7908806" y="10792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</a:t>
            </a:r>
          </a:p>
          <a:p>
            <a:endParaRPr lang="sv-SE" dirty="0"/>
          </a:p>
        </p:txBody>
      </p:sp>
      <p:graphicFrame>
        <p:nvGraphicFramePr>
          <p:cNvPr id="19" name="Response|ACCESSLEVEL|q0122|0|#||">
            <a:extLst>
              <a:ext uri="{FF2B5EF4-FFF2-40B4-BE49-F238E27FC236}">
                <a16:creationId xmlns:a16="http://schemas.microsoft.com/office/drawing/2014/main" id="{9EBE2E8A-E036-4FE7-B365-3FF632091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891036"/>
              </p:ext>
            </p:extLst>
          </p:nvPr>
        </p:nvGraphicFramePr>
        <p:xfrm>
          <a:off x="8352000" y="1404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1472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247899"/>
      </p:ext>
    </p:extLst>
  </p:cSld>
  <p:clrMapOvr>
    <a:masterClrMapping/>
  </p:clrMapOvr>
  <p:transition advClick="0" advTm="13375">
    <p:random/>
  </p:transition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14034</TotalTime>
  <Words>3375</Words>
  <Application>Microsoft Office PowerPoint</Application>
  <PresentationFormat>Bildspel på skärmen (4:3)</PresentationFormat>
  <Paragraphs>1247</Paragraphs>
  <Slides>132</Slides>
  <Notes>132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132</vt:i4>
      </vt:variant>
    </vt:vector>
  </HeadingPairs>
  <TitlesOfParts>
    <vt:vector size="136" baseType="lpstr">
      <vt:lpstr>Arial</vt:lpstr>
      <vt:lpstr>Calibri</vt:lpstr>
      <vt:lpstr>Times New Roman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ProBook 4510s</dc:creator>
  <cp:lastModifiedBy>Frida Bergman de Flores</cp:lastModifiedBy>
  <cp:revision>1084</cp:revision>
  <dcterms:created xsi:type="dcterms:W3CDTF">2014-05-27T09:20:22Z</dcterms:created>
  <dcterms:modified xsi:type="dcterms:W3CDTF">2018-09-03T05:49:44Z</dcterms:modified>
</cp:coreProperties>
</file>