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0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3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4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5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6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17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8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9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20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1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2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23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24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25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26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27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28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29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30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31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notesSlides/notesSlide32.xml" ContentType="application/vnd.openxmlformats-officedocument.presentationml.notesSl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notesSlides/notesSlide33.xml" ContentType="application/vnd.openxmlformats-officedocument.presentationml.notesSl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notesSlides/notesSlide34.xml" ContentType="application/vnd.openxmlformats-officedocument.presentationml.notesSlide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notesSlides/notesSlide35.xml" ContentType="application/vnd.openxmlformats-officedocument.presentationml.notesSlide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notesSlides/notesSlide36.xml" ContentType="application/vnd.openxmlformats-officedocument.presentationml.notesSlid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notesSlides/notesSlide37.xml" ContentType="application/vnd.openxmlformats-officedocument.presentationml.notesSlid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notesSlides/notesSlide38.xml" ContentType="application/vnd.openxmlformats-officedocument.presentationml.notesSl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39.xml" ContentType="application/vnd.openxmlformats-officedocument.presentationml.notesSlid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notesSlides/notesSlide40.xml" ContentType="application/vnd.openxmlformats-officedocument.presentationml.notesSlide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notesSlides/notesSlide41.xml" ContentType="application/vnd.openxmlformats-officedocument.presentationml.notesSlide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notesSlides/notesSlide42.xml" ContentType="application/vnd.openxmlformats-officedocument.presentationml.notesSlide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notesSlides/notesSlide43.xml" ContentType="application/vnd.openxmlformats-officedocument.presentationml.notesSlid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notesSlides/notesSlide44.xml" ContentType="application/vnd.openxmlformats-officedocument.presentationml.notesSlide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notesSlides/notesSlide45.xml" ContentType="application/vnd.openxmlformats-officedocument.presentationml.notesSlide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notesSlides/notesSlide46.xml" ContentType="application/vnd.openxmlformats-officedocument.presentationml.notesSlide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notesSlides/notesSlide47.xml" ContentType="application/vnd.openxmlformats-officedocument.presentationml.notesSlide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notesSlides/notesSlide48.xml" ContentType="application/vnd.openxmlformats-officedocument.presentationml.notesSlide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notesSlides/notesSlide49.xml" ContentType="application/vnd.openxmlformats-officedocument.presentationml.notesSlide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notesSlides/notesSlide50.xml" ContentType="application/vnd.openxmlformats-officedocument.presentationml.notesSlide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notesSlides/notesSlide51.xml" ContentType="application/vnd.openxmlformats-officedocument.presentationml.notesSlide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notesSlides/notesSlide52.xml" ContentType="application/vnd.openxmlformats-officedocument.presentationml.notesSlide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notesSlides/notesSlide53.xml" ContentType="application/vnd.openxmlformats-officedocument.presentationml.notesSlide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notesSlides/notesSlide54.xml" ContentType="application/vnd.openxmlformats-officedocument.presentationml.notesSlide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notesSlides/notesSlide55.xml" ContentType="application/vnd.openxmlformats-officedocument.presentationml.notesSlide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78" r:id="rId2"/>
    <p:sldId id="288" r:id="rId3"/>
    <p:sldId id="500" r:id="rId4"/>
    <p:sldId id="574" r:id="rId5"/>
    <p:sldId id="630" r:id="rId6"/>
    <p:sldId id="631" r:id="rId7"/>
    <p:sldId id="632" r:id="rId8"/>
    <p:sldId id="257" r:id="rId9"/>
    <p:sldId id="505" r:id="rId10"/>
    <p:sldId id="633" r:id="rId11"/>
    <p:sldId id="634" r:id="rId12"/>
    <p:sldId id="635" r:id="rId13"/>
    <p:sldId id="636" r:id="rId14"/>
    <p:sldId id="506" r:id="rId15"/>
    <p:sldId id="637" r:id="rId16"/>
    <p:sldId id="638" r:id="rId17"/>
    <p:sldId id="639" r:id="rId18"/>
    <p:sldId id="517" r:id="rId19"/>
    <p:sldId id="519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3" r:id="rId28"/>
    <p:sldId id="534" r:id="rId29"/>
    <p:sldId id="535" r:id="rId30"/>
    <p:sldId id="536" r:id="rId31"/>
    <p:sldId id="640" r:id="rId32"/>
    <p:sldId id="641" r:id="rId33"/>
    <p:sldId id="547" r:id="rId34"/>
    <p:sldId id="643" r:id="rId35"/>
    <p:sldId id="642" r:id="rId36"/>
    <p:sldId id="571" r:id="rId37"/>
    <p:sldId id="644" r:id="rId38"/>
    <p:sldId id="645" r:id="rId39"/>
    <p:sldId id="646" r:id="rId40"/>
    <p:sldId id="602" r:id="rId41"/>
    <p:sldId id="647" r:id="rId42"/>
    <p:sldId id="593" r:id="rId43"/>
    <p:sldId id="606" r:id="rId44"/>
    <p:sldId id="607" r:id="rId45"/>
    <p:sldId id="608" r:id="rId46"/>
    <p:sldId id="651" r:id="rId47"/>
    <p:sldId id="610" r:id="rId48"/>
    <p:sldId id="648" r:id="rId49"/>
    <p:sldId id="649" r:id="rId50"/>
    <p:sldId id="620" r:id="rId51"/>
    <p:sldId id="650" r:id="rId52"/>
    <p:sldId id="622" r:id="rId53"/>
    <p:sldId id="623" r:id="rId54"/>
    <p:sldId id="629" r:id="rId55"/>
    <p:sldId id="628" r:id="rId5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BB329-4002-4210-BF96-14F70B2B05D1}" v="53" dt="2018-08-30T06:54:40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2" autoAdjust="0"/>
    <p:restoredTop sz="94658" autoAdjust="0"/>
  </p:normalViewPr>
  <p:slideViewPr>
    <p:cSldViewPr>
      <p:cViewPr varScale="1">
        <p:scale>
          <a:sx n="68" d="100"/>
          <a:sy n="68" d="100"/>
        </p:scale>
        <p:origin x="14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Lundvall" userId="e41d2c46527c7a38" providerId="LiveId" clId="{CCA2EDB0-556E-465A-834F-568BCA79B104}"/>
    <pc:docChg chg="addSld delSld modSld">
      <pc:chgData name="Fredrik Lundvall" userId="e41d2c46527c7a38" providerId="LiveId" clId="{CCA2EDB0-556E-465A-834F-568BCA79B104}" dt="2018-08-30T06:54:40.234" v="52" actId="27918"/>
      <pc:docMkLst>
        <pc:docMk/>
      </pc:docMkLst>
      <pc:sldChg chg="del">
        <pc:chgData name="Fredrik Lundvall" userId="e41d2c46527c7a38" providerId="LiveId" clId="{CCA2EDB0-556E-465A-834F-568BCA79B104}" dt="2018-08-30T05:23:25.268" v="1" actId="2696"/>
        <pc:sldMkLst>
          <pc:docMk/>
          <pc:sldMk cId="3579339293" sldId="609"/>
        </pc:sldMkLst>
      </pc:sldChg>
      <pc:sldChg chg="mod">
        <pc:chgData name="Fredrik Lundvall" userId="e41d2c46527c7a38" providerId="LiveId" clId="{CCA2EDB0-556E-465A-834F-568BCA79B104}" dt="2018-08-30T06:54:40.234" v="52" actId="27918"/>
        <pc:sldMkLst>
          <pc:docMk/>
          <pc:sldMk cId="520699349" sldId="649"/>
        </pc:sldMkLst>
      </pc:sldChg>
      <pc:sldChg chg="add del">
        <pc:chgData name="Fredrik Lundvall" userId="e41d2c46527c7a38" providerId="LiveId" clId="{CCA2EDB0-556E-465A-834F-568BCA79B104}" dt="2018-08-30T05:23:33.137" v="2" actId="2696"/>
        <pc:sldMkLst>
          <pc:docMk/>
          <pc:sldMk cId="476420496" sldId="65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7957545951792"/>
          <c:y val="3.1296451291925154E-2"/>
          <c:w val="0.7882204245404820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19.040590405904101</c:v>
                </c:pt>
                <c:pt idx="1">
                  <c:v>20</c:v>
                </c:pt>
                <c:pt idx="2">
                  <c:v>24</c:v>
                </c:pt>
                <c:pt idx="3">
                  <c:v>20</c:v>
                </c:pt>
                <c:pt idx="4">
                  <c:v>0</c:v>
                </c:pt>
                <c:pt idx="5">
                  <c:v>29</c:v>
                </c:pt>
                <c:pt idx="6">
                  <c:v>14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3.1734317343173402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17.564575645756499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0</c:v>
                </c:pt>
                <c:pt idx="5">
                  <c:v>22</c:v>
                </c:pt>
                <c:pt idx="6">
                  <c:v>14</c:v>
                </c:pt>
                <c:pt idx="7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04E-4BBB-AFC1-B3D7E69DC9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22.509225092250901</c:v>
                </c:pt>
                <c:pt idx="1">
                  <c:v>19</c:v>
                </c:pt>
                <c:pt idx="2">
                  <c:v>11</c:v>
                </c:pt>
                <c:pt idx="3">
                  <c:v>22</c:v>
                </c:pt>
                <c:pt idx="4">
                  <c:v>17</c:v>
                </c:pt>
                <c:pt idx="5">
                  <c:v>11</c:v>
                </c:pt>
                <c:pt idx="6">
                  <c:v>21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04E-4BBB-AFC1-B3D7E69DC9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1.9188191881918799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17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04E-4BBB-AFC1-B3D7E69DC96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0.81180811808118103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C04E-4BBB-AFC1-B3D7E69DC96F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13.210332103321001</c:v>
                </c:pt>
                <c:pt idx="1">
                  <c:v>7</c:v>
                </c:pt>
                <c:pt idx="2">
                  <c:v>15</c:v>
                </c:pt>
                <c:pt idx="3">
                  <c:v>4</c:v>
                </c:pt>
                <c:pt idx="4">
                  <c:v>17</c:v>
                </c:pt>
                <c:pt idx="5">
                  <c:v>4</c:v>
                </c:pt>
                <c:pt idx="6">
                  <c:v>8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C04E-4BBB-AFC1-B3D7E69DC96F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Blad1!$I$2:$I$9</c:f>
              <c:numCache>
                <c:formatCode>General</c:formatCode>
                <c:ptCount val="8"/>
                <c:pt idx="0">
                  <c:v>5.8302583025830303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33</c:v>
                </c:pt>
                <c:pt idx="5">
                  <c:v>11</c:v>
                </c:pt>
                <c:pt idx="6">
                  <c:v>9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C04E-4BBB-AFC1-B3D7E69DC96F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Blad1!$J$2:$J$9</c:f>
              <c:numCache>
                <c:formatCode>General</c:formatCode>
                <c:ptCount val="8"/>
                <c:pt idx="0">
                  <c:v>9.0036900369003696</c:v>
                </c:pt>
                <c:pt idx="1">
                  <c:v>5</c:v>
                </c:pt>
                <c:pt idx="2">
                  <c:v>2</c:v>
                </c:pt>
                <c:pt idx="3">
                  <c:v>9</c:v>
                </c:pt>
                <c:pt idx="4">
                  <c:v>17</c:v>
                </c:pt>
                <c:pt idx="5">
                  <c:v>2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C04E-4BBB-AFC1-B3D7E69DC96F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Blad1!$K$2:$K$9</c:f>
              <c:numCache>
                <c:formatCode>General</c:formatCode>
                <c:ptCount val="8"/>
                <c:pt idx="0">
                  <c:v>5.2398523985239898</c:v>
                </c:pt>
                <c:pt idx="1">
                  <c:v>12</c:v>
                </c:pt>
                <c:pt idx="2">
                  <c:v>15</c:v>
                </c:pt>
                <c:pt idx="3">
                  <c:v>8</c:v>
                </c:pt>
                <c:pt idx="4">
                  <c:v>0</c:v>
                </c:pt>
                <c:pt idx="5">
                  <c:v>13</c:v>
                </c:pt>
                <c:pt idx="6">
                  <c:v>18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7-C04E-4BBB-AFC1-B3D7E69DC96F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Blad1!$L$2:$L$9</c:f>
              <c:numCache>
                <c:formatCode>General</c:formatCode>
                <c:ptCount val="8"/>
                <c:pt idx="0">
                  <c:v>1.69741697416974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8-C04E-4BBB-AFC1-B3D7E69DC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Rädsla att bli dåligt bemött och behandlad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Dyrt att delta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47122177064678566"/>
          <c:w val="0.96944444444444444"/>
          <c:h val="4.1457791411503825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Rädsla att bli dåligt bemött och behandlad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576-490B-93D1-D2B93A4C53E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Dyrt att delta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576-490B-93D1-D2B93A4C53E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Svårt att ta sig till och från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576-490B-93D1-D2B93A4C53E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Svårt att göra mig förstådd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576-490B-93D1-D2B93A4C53E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inte till vad som finns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576-490B-93D1-D2B93A4C5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7530457130358705"/>
          <c:h val="0.887916064269742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5485233601554"/>
          <c:y val="6.6153784703043991E-2"/>
          <c:w val="0.7394717106738407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66.127292340884594</c:v>
                </c:pt>
                <c:pt idx="1">
                  <c:v>64</c:v>
                </c:pt>
                <c:pt idx="2">
                  <c:v>62</c:v>
                </c:pt>
                <c:pt idx="3">
                  <c:v>63</c:v>
                </c:pt>
                <c:pt idx="4">
                  <c:v>40</c:v>
                </c:pt>
                <c:pt idx="5">
                  <c:v>66</c:v>
                </c:pt>
                <c:pt idx="6">
                  <c:v>69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33.872707659115399</c:v>
                </c:pt>
                <c:pt idx="1">
                  <c:v>36</c:v>
                </c:pt>
                <c:pt idx="2">
                  <c:v>38</c:v>
                </c:pt>
                <c:pt idx="3">
                  <c:v>37</c:v>
                </c:pt>
                <c:pt idx="4">
                  <c:v>60</c:v>
                </c:pt>
                <c:pt idx="5">
                  <c:v>34</c:v>
                </c:pt>
                <c:pt idx="6">
                  <c:v>31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Hade inte tid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Hade inte pengar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ACE-452A-A2CA-9BB00FB38B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ACE-452A-A2CA-9BB00FB38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har provat att idrotta, men endast en eller ett fåtal gånger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28</c:v>
                </c:pt>
                <c:pt idx="1">
                  <c:v>32</c:v>
                </c:pt>
                <c:pt idx="2">
                  <c:v>23</c:v>
                </c:pt>
                <c:pt idx="3">
                  <c:v>60</c:v>
                </c:pt>
                <c:pt idx="4">
                  <c:v>32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jag har idrottat flera gånger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52</c:v>
                </c:pt>
                <c:pt idx="3">
                  <c:v>0</c:v>
                </c:pt>
                <c:pt idx="4">
                  <c:v>44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Nej, men jag är intresserad av att idrotta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17</c:v>
                </c:pt>
                <c:pt idx="1">
                  <c:v>9</c:v>
                </c:pt>
                <c:pt idx="2">
                  <c:v>18</c:v>
                </c:pt>
                <c:pt idx="3">
                  <c:v>40</c:v>
                </c:pt>
                <c:pt idx="4">
                  <c:v>22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7-4E1F-A4B7-F822B34CA8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Nej, och jag är inte intresserad av att idrotta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8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7-4E1F-A4B7-F822B34C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har provat att idrotta, men endast en eller ett fåtal gånger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jag har idrottat flera gånger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20466666118481E-2"/>
          <c:y val="0.43116199668017813"/>
          <c:w val="0.97555906666776304"/>
          <c:h val="0.139450764294258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har provat att idrotta, men endast en eller ett fåtal gånger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D00-4005-82A8-6DE0C82F7AF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jag har idrottat flera gånger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D00-4005-82A8-6DE0C82F7AF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Nej, men jag är intresserad av att idrotta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D00-4005-82A8-6DE0C82F7AF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Nej, och jag är inte intresserad av att idrotta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D00-4005-82A8-6DE0C82F7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4726244926144463E-2"/>
          <c:y val="5.5245888733909697E-2"/>
          <c:w val="0.58224901574803134"/>
          <c:h val="0.655296010383699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19.256017505470499</c:v>
                </c:pt>
                <c:pt idx="1">
                  <c:v>17</c:v>
                </c:pt>
                <c:pt idx="2">
                  <c:v>22</c:v>
                </c:pt>
                <c:pt idx="3">
                  <c:v>15</c:v>
                </c:pt>
                <c:pt idx="4">
                  <c:v>40</c:v>
                </c:pt>
                <c:pt idx="5">
                  <c:v>5</c:v>
                </c:pt>
                <c:pt idx="6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6.8927789934354502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0</c:v>
                </c:pt>
                <c:pt idx="5">
                  <c:v>12</c:v>
                </c:pt>
                <c:pt idx="6">
                  <c:v>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41.356673960612703</c:v>
                </c:pt>
                <c:pt idx="1">
                  <c:v>44</c:v>
                </c:pt>
                <c:pt idx="2">
                  <c:v>39</c:v>
                </c:pt>
                <c:pt idx="3">
                  <c:v>50</c:v>
                </c:pt>
                <c:pt idx="4">
                  <c:v>20</c:v>
                </c:pt>
                <c:pt idx="5">
                  <c:v>51</c:v>
                </c:pt>
                <c:pt idx="6">
                  <c:v>34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787-4E1F-A4B7-F822B34CA8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32.494529540481402</c:v>
                </c:pt>
                <c:pt idx="1">
                  <c:v>31</c:v>
                </c:pt>
                <c:pt idx="2">
                  <c:v>28</c:v>
                </c:pt>
                <c:pt idx="3">
                  <c:v>29</c:v>
                </c:pt>
                <c:pt idx="4">
                  <c:v>40</c:v>
                </c:pt>
                <c:pt idx="5">
                  <c:v>32</c:v>
                </c:pt>
                <c:pt idx="6">
                  <c:v>36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787-4E1F-A4B7-F822B34C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20466666118481E-2"/>
          <c:y val="0.43116199668017813"/>
          <c:w val="0.97555906666776304"/>
          <c:h val="0.129227258603173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vid ett eller ett fåtal tillfällen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3F3-4B46-883C-45FDC415CE0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jag är regelbundet aktiv ledare, tränare eller styrelseledamot inom idrott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3F3-4B46-883C-45FDC415CE0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Nej, men jag är intresserad av att vara det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3F3-4B46-883C-45FDC415CE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Nej, och jag är inte intresserad att vara det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3F3-4B46-883C-45FDC415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6949584320432707E-2"/>
          <c:y val="0.35888862137936145"/>
          <c:w val="0.7211179286405226"/>
          <c:h val="0.609277539076968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4C4-4A9E-B1C6-757739B7F20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4C4-4A9E-B1C6-757739B7F20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4C4-4A9E-B1C6-757739B7F20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4C4-4A9E-B1C6-757739B7F20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4C4-4A9E-B1C6-757739B7F20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4C4-4A9E-B1C6-757739B7F20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4C4-4A9E-B1C6-757739B7F20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4C4-4A9E-B1C6-757739B7F203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4C4-4A9E-B1C6-757739B7F203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4C4-4A9E-B1C6-757739B7F203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4C4-4A9E-B1C6-757739B7F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Någon har hotat mig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12</c:v>
                </c:pt>
                <c:pt idx="3">
                  <c:v>50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Någon har stulit från mig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13</c:v>
                </c:pt>
                <c:pt idx="5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blivit utsatt för misshandel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11</c:v>
                </c:pt>
                <c:pt idx="3">
                  <c:v>50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787-4E1F-A4B7-F822B34CA8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Jag har blivit utsatt för sexuellt våld/utnyttjade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50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787-4E1F-A4B7-F822B34C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20466666118481E-2"/>
          <c:y val="0.43116199668017813"/>
          <c:w val="0.97555906666776304"/>
          <c:h val="0.129227258603173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Någon har hotat mig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3F3-4B46-883C-45FDC415CE0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Någon har stulit från mig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3F3-4B46-883C-45FDC415CE0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blivit utsatt för misshandel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63F3-4B46-883C-45FDC415CE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Jag har blivit utsatt för sexuellt våld/utnyttjande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63F3-4B46-883C-45FDC415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6949584320432703E-2"/>
          <c:y val="4.0654324177729989E-2"/>
          <c:w val="0.7211179286405226"/>
          <c:h val="0.600997385776107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05142415870004"/>
          <c:y val="3.7750577251012142E-2"/>
          <c:w val="0.7422082883322618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 hemmet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3.6504854368931601</c:v>
                </c:pt>
                <c:pt idx="1">
                  <c:v>3.5</c:v>
                </c:pt>
                <c:pt idx="2">
                  <c:v>3.7</c:v>
                </c:pt>
                <c:pt idx="3">
                  <c:v>3.4</c:v>
                </c:pt>
                <c:pt idx="4">
                  <c:v>3</c:v>
                </c:pt>
                <c:pt idx="5">
                  <c:v>3.4</c:v>
                </c:pt>
                <c:pt idx="6">
                  <c:v>3.8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 mitt bostadsområde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3.46437659033076</c:v>
                </c:pt>
                <c:pt idx="1">
                  <c:v>3.3</c:v>
                </c:pt>
                <c:pt idx="2">
                  <c:v>3.4</c:v>
                </c:pt>
                <c:pt idx="3">
                  <c:v>3.2</c:v>
                </c:pt>
                <c:pt idx="4">
                  <c:v>2.2999999999999998</c:v>
                </c:pt>
                <c:pt idx="5">
                  <c:v>3.1</c:v>
                </c:pt>
                <c:pt idx="6">
                  <c:v>3.5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På stan eller i centrum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3.2451861360718701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2.6</c:v>
                </c:pt>
                <c:pt idx="5">
                  <c:v>3.1</c:v>
                </c:pt>
                <c:pt idx="6">
                  <c:v>3.4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På buss, tåg, eller liknande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3.2684478371501</c:v>
                </c:pt>
                <c:pt idx="1">
                  <c:v>3.2</c:v>
                </c:pt>
                <c:pt idx="2">
                  <c:v>3.2</c:v>
                </c:pt>
                <c:pt idx="3">
                  <c:v>3</c:v>
                </c:pt>
                <c:pt idx="4">
                  <c:v>3</c:v>
                </c:pt>
                <c:pt idx="5">
                  <c:v>3.2</c:v>
                </c:pt>
                <c:pt idx="6">
                  <c:v>3.5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På internet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3.1124338624338401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2.2999999999999998</c:v>
                </c:pt>
                <c:pt idx="5">
                  <c:v>2.8</c:v>
                </c:pt>
                <c:pt idx="6">
                  <c:v>3.2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A89-41FE-ADB3-0A8A927B9812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På väg till eller ifrån arbetet eller skola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0">
                  <c:v>3.3920099875155798</c:v>
                </c:pt>
                <c:pt idx="1">
                  <c:v>3.3</c:v>
                </c:pt>
                <c:pt idx="2">
                  <c:v>3.3</c:v>
                </c:pt>
                <c:pt idx="3">
                  <c:v>3.2</c:v>
                </c:pt>
                <c:pt idx="4">
                  <c:v>2.5</c:v>
                </c:pt>
                <c:pt idx="5">
                  <c:v>3.3</c:v>
                </c:pt>
                <c:pt idx="6">
                  <c:v>3.7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9A89-41FE-ADB3-0A8A927B9812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På arbetet eller i skolan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Blad1!$H$2:$H$8</c:f>
              <c:numCache>
                <c:formatCode>General</c:formatCode>
                <c:ptCount val="7"/>
                <c:pt idx="0">
                  <c:v>3.5153452685421702</c:v>
                </c:pt>
                <c:pt idx="1">
                  <c:v>3.4</c:v>
                </c:pt>
                <c:pt idx="2">
                  <c:v>3.3</c:v>
                </c:pt>
                <c:pt idx="3">
                  <c:v>3.3</c:v>
                </c:pt>
                <c:pt idx="4">
                  <c:v>2.6</c:v>
                </c:pt>
                <c:pt idx="5">
                  <c:v>3.4</c:v>
                </c:pt>
                <c:pt idx="6">
                  <c:v>3.5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9A89-41FE-ADB3-0A8A927B9812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På träningen eller annan organiserad fritidsaktivitet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Blad1!$I$2:$I$8</c:f>
              <c:numCache>
                <c:formatCode>General</c:formatCode>
                <c:ptCount val="7"/>
                <c:pt idx="0">
                  <c:v>3.4197218710492798</c:v>
                </c:pt>
                <c:pt idx="1">
                  <c:v>3.2</c:v>
                </c:pt>
                <c:pt idx="2">
                  <c:v>3.3</c:v>
                </c:pt>
                <c:pt idx="3">
                  <c:v>3.2</c:v>
                </c:pt>
                <c:pt idx="4">
                  <c:v>2.6</c:v>
                </c:pt>
                <c:pt idx="5">
                  <c:v>3.2</c:v>
                </c:pt>
                <c:pt idx="6">
                  <c:v>3.4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9A89-41FE-ADB3-0A8A927B9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32995324523144E-2"/>
          <c:y val="0.66193331619605056"/>
          <c:w val="0.97653400935095369"/>
          <c:h val="3.9853245537715208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 hemmet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 mitt bostadsområde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På stan eller i centrum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05E-4310-97B0-FD470D71334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På buss, tåg eller liknande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05E-4310-97B0-FD470D71334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På Internet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0DE-493E-816E-DE3316E8FAFB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På väg till eller från arbetet eller skola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0DE-493E-816E-DE3316E8FAFB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På arbetet eller i skolan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0DE-493E-816E-DE3316E8FAFB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På träningen eller annan org. fritidsaktivitet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0DE-493E-816E-DE3316E8F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691212281322747E-2"/>
          <c:y val="3.9212211238343246E-3"/>
          <c:w val="0.70371436442462465"/>
          <c:h val="0.60976239595809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49064760515871"/>
          <c:y val="0.21922505085863228"/>
          <c:w val="0.73373591540469763"/>
          <c:h val="0.747697944972614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Politiker som inte tror på gud är olämpliga som politiker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2.6562500000000102</c:v>
                </c:pt>
                <c:pt idx="1">
                  <c:v>2.7</c:v>
                </c:pt>
                <c:pt idx="2">
                  <c:v>2.9</c:v>
                </c:pt>
                <c:pt idx="3">
                  <c:v>2.4</c:v>
                </c:pt>
                <c:pt idx="4">
                  <c:v>1.8</c:v>
                </c:pt>
                <c:pt idx="5">
                  <c:v>3.2</c:v>
                </c:pt>
                <c:pt idx="6">
                  <c:v>2.9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Folk som tror på andra religioner är lika bra människor som jag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4.6670673076923102</c:v>
                </c:pt>
                <c:pt idx="1">
                  <c:v>5</c:v>
                </c:pt>
                <c:pt idx="2">
                  <c:v>4.5999999999999996</c:v>
                </c:pt>
                <c:pt idx="3">
                  <c:v>5</c:v>
                </c:pt>
                <c:pt idx="4">
                  <c:v>4.5</c:v>
                </c:pt>
                <c:pt idx="5">
                  <c:v>5.2</c:v>
                </c:pt>
                <c:pt idx="6">
                  <c:v>5.0999999999999996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När det är ont om jobb skall män få företräde till jobben före kvinnor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2.6286057692307798</c:v>
                </c:pt>
                <c:pt idx="1">
                  <c:v>2.6</c:v>
                </c:pt>
                <c:pt idx="2">
                  <c:v>2.7</c:v>
                </c:pt>
                <c:pt idx="3">
                  <c:v>2.4</c:v>
                </c:pt>
                <c:pt idx="4">
                  <c:v>2</c:v>
                </c:pt>
                <c:pt idx="5">
                  <c:v>3.3</c:v>
                </c:pt>
                <c:pt idx="6">
                  <c:v>2.6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588-44C7-890B-3176B801E8D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På det hela taget är män bättre politiska ledare än kvinnor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2.6526442307692402</c:v>
                </c:pt>
                <c:pt idx="1">
                  <c:v>2.4</c:v>
                </c:pt>
                <c:pt idx="2">
                  <c:v>2.5</c:v>
                </c:pt>
                <c:pt idx="3">
                  <c:v>2.2000000000000002</c:v>
                </c:pt>
                <c:pt idx="4">
                  <c:v>1.5</c:v>
                </c:pt>
                <c:pt idx="5">
                  <c:v>3.3</c:v>
                </c:pt>
                <c:pt idx="6">
                  <c:v>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588-44C7-890B-3176B801E8D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En universitetsutbildning är viktigare för en pojke än för en flicka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2.0829326923076801</c:v>
                </c:pt>
                <c:pt idx="1">
                  <c:v>2</c:v>
                </c:pt>
                <c:pt idx="2">
                  <c:v>2</c:v>
                </c:pt>
                <c:pt idx="3">
                  <c:v>1.9</c:v>
                </c:pt>
                <c:pt idx="4">
                  <c:v>2</c:v>
                </c:pt>
                <c:pt idx="5">
                  <c:v>2.9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9DE-4404-8D18-B0DDC4760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5613185836494E-2"/>
          <c:y val="0.52898241519929301"/>
          <c:w val="0.94960877362832696"/>
          <c:h val="1.9841863501778804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Politiker som inte tror på gud är olämpliga som politiker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EB4-45A9-A128-4892CA54C97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Folk som tror på andra religioner är lika bra människor som jag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EB4-45A9-A128-4892CA54C97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När det är ont om jobb skall män få företräde till jobben före kvinnor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EB4-45A9-A128-4892CA54C97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På det hela tagetär män politiska ledare än kvinnor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EB4-45A9-A128-4892CA54C97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En universitetsutbildning är viktigare för en pojke än för en flicka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2B0-4C1C-820D-3D1B03D3A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15305012412492E-3"/>
          <c:w val="0.95622335146701709"/>
          <c:h val="0.462250406520487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412144891608"/>
          <c:y val="6.6153758002260685E-2"/>
          <c:w val="0.69358534852069553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Svenska seder och bruk?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4.92364532019704</c:v>
                </c:pt>
                <c:pt idx="1">
                  <c:v>5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5.5</c:v>
                </c:pt>
                <c:pt idx="5">
                  <c:v>5.2</c:v>
                </c:pt>
                <c:pt idx="6">
                  <c:v>5.3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Relationen mellan män och kvinnor i Sverige?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5.2807881773399004</c:v>
                </c:pt>
                <c:pt idx="1">
                  <c:v>5.4</c:v>
                </c:pt>
                <c:pt idx="2">
                  <c:v>5</c:v>
                </c:pt>
                <c:pt idx="3">
                  <c:v>5.5</c:v>
                </c:pt>
                <c:pt idx="4">
                  <c:v>4.3</c:v>
                </c:pt>
                <c:pt idx="5">
                  <c:v>5.2</c:v>
                </c:pt>
                <c:pt idx="6">
                  <c:v>5.7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Svenskarnas moraluppfattningar?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5.22167487684729</c:v>
                </c:pt>
                <c:pt idx="1">
                  <c:v>5</c:v>
                </c:pt>
                <c:pt idx="2">
                  <c:v>4.8</c:v>
                </c:pt>
                <c:pt idx="3">
                  <c:v>5</c:v>
                </c:pt>
                <c:pt idx="4">
                  <c:v>5.5</c:v>
                </c:pt>
                <c:pt idx="5">
                  <c:v>5.0999999999999996</c:v>
                </c:pt>
                <c:pt idx="6">
                  <c:v>5.0999999999999996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588-44C7-890B-3176B801E8D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Svenskarnas syn på religion?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4.6687192118226601</c:v>
                </c:pt>
                <c:pt idx="1">
                  <c:v>4.5999999999999996</c:v>
                </c:pt>
                <c:pt idx="2">
                  <c:v>4.4000000000000004</c:v>
                </c:pt>
                <c:pt idx="3">
                  <c:v>4.5</c:v>
                </c:pt>
                <c:pt idx="4">
                  <c:v>5.3</c:v>
                </c:pt>
                <c:pt idx="5">
                  <c:v>4.4000000000000004</c:v>
                </c:pt>
                <c:pt idx="6">
                  <c:v>5.0999999999999996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6588-44C7-890B-3176B801E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5613185836494E-2"/>
          <c:y val="0.52898241519929301"/>
          <c:w val="0.94960877362832696"/>
          <c:h val="1.9841863501778804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Svenska seder och bruk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EB4-45A9-A128-4892CA54C97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Relationen mellan män och kvinnor i Sverige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EB4-45A9-A128-4892CA54C97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Svenskarnas moraluppfattningar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EB4-45A9-A128-4892CA54C97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Svenskarnas syn på religion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EB4-45A9-A128-4892CA54C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15305012412492E-3"/>
          <c:w val="0.86223013460264863"/>
          <c:h val="0.9864833730128251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6962395087447"/>
          <c:y val="6.6153758002260685E-2"/>
          <c:w val="0.70505693905898181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Invandrare bör få stöd för att bevara sin kultur i Sverige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5.0188205771643597</c:v>
                </c:pt>
                <c:pt idx="1">
                  <c:v>5</c:v>
                </c:pt>
                <c:pt idx="2">
                  <c:v>4.9000000000000004</c:v>
                </c:pt>
                <c:pt idx="3">
                  <c:v>5</c:v>
                </c:pt>
                <c:pt idx="4">
                  <c:v>6.3</c:v>
                </c:pt>
                <c:pt idx="5">
                  <c:v>5.2</c:v>
                </c:pt>
                <c:pt idx="6">
                  <c:v>4.7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Invandrare som kommer för att leva i Sverige bör anpassa sig till den svenska kulturen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5.3764115432873298</c:v>
                </c:pt>
                <c:pt idx="1">
                  <c:v>5.0999999999999996</c:v>
                </c:pt>
                <c:pt idx="2">
                  <c:v>4.8</c:v>
                </c:pt>
                <c:pt idx="3">
                  <c:v>5.0999999999999996</c:v>
                </c:pt>
                <c:pt idx="4">
                  <c:v>4</c:v>
                </c:pt>
                <c:pt idx="5">
                  <c:v>5.3</c:v>
                </c:pt>
                <c:pt idx="6">
                  <c:v>5.4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29963368953796E-2"/>
          <c:y val="0.53395679879482971"/>
          <c:w val="0.96737003663104626"/>
          <c:h val="8.5254127477225744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Invandrare bör få stöd för att bevara sin kultur i Sverige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870-4671-9D1F-C737D3D13CB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Invandrare som kommer för att leva i Sverige bör anpassa sig till den svenska kulturen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870-4671-9D1F-C737D3D13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15305012412492E-3"/>
          <c:w val="1"/>
          <c:h val="0.81218082158034122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61C-48B8-A187-3E9423BF4DF3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61C-48B8-A187-3E9423BF4DF3}"/>
            </c:ext>
          </c:extLst>
        </c:ser>
        <c:ser>
          <c:idx val="2"/>
          <c:order val="2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61C-48B8-A187-3E9423BF4DF3}"/>
            </c:ext>
          </c:extLst>
        </c:ser>
        <c:ser>
          <c:idx val="3"/>
          <c:order val="3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161C-48B8-A187-3E9423BF4DF3}"/>
            </c:ext>
          </c:extLst>
        </c:ser>
        <c:ser>
          <c:idx val="4"/>
          <c:order val="4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61C-48B8-A187-3E9423BF4DF3}"/>
            </c:ext>
          </c:extLst>
        </c:ser>
        <c:ser>
          <c:idx val="5"/>
          <c:order val="5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61C-48B8-A187-3E9423BF4DF3}"/>
            </c:ext>
          </c:extLst>
        </c:ser>
        <c:ser>
          <c:idx val="6"/>
          <c:order val="6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161C-48B8-A187-3E9423BF4DF3}"/>
            </c:ext>
          </c:extLst>
        </c:ser>
        <c:ser>
          <c:idx val="7"/>
          <c:order val="7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161C-48B8-A187-3E9423BF4DF3}"/>
            </c:ext>
          </c:extLst>
        </c:ser>
        <c:ser>
          <c:idx val="8"/>
          <c:order val="8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161C-48B8-A187-3E9423BF4DF3}"/>
            </c:ext>
          </c:extLst>
        </c:ser>
        <c:ser>
          <c:idx val="9"/>
          <c:order val="9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161C-48B8-A187-3E9423BF4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41465147930458"/>
          <c:y val="6.6153758002260685E-2"/>
          <c:w val="0.67781191153055176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Den svenska regeringen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5.0645569620253097</c:v>
                </c:pt>
                <c:pt idx="1">
                  <c:v>4.9000000000000004</c:v>
                </c:pt>
                <c:pt idx="2">
                  <c:v>5</c:v>
                </c:pt>
                <c:pt idx="3">
                  <c:v>4.5999999999999996</c:v>
                </c:pt>
                <c:pt idx="4">
                  <c:v>6</c:v>
                </c:pt>
                <c:pt idx="5">
                  <c:v>4.9000000000000004</c:v>
                </c:pt>
                <c:pt idx="6">
                  <c:v>5.0999999999999996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svenska myndigheterna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5.0065019505851698</c:v>
                </c:pt>
                <c:pt idx="1">
                  <c:v>4.9000000000000004</c:v>
                </c:pt>
                <c:pt idx="2">
                  <c:v>4.7</c:v>
                </c:pt>
                <c:pt idx="3">
                  <c:v>4.7</c:v>
                </c:pt>
                <c:pt idx="4">
                  <c:v>7</c:v>
                </c:pt>
                <c:pt idx="5">
                  <c:v>4.9000000000000004</c:v>
                </c:pt>
                <c:pt idx="6">
                  <c:v>5.0999999999999996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 i allmänhet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5.1979823455233198</c:v>
                </c:pt>
                <c:pt idx="1">
                  <c:v>5.0999999999999996</c:v>
                </c:pt>
                <c:pt idx="2">
                  <c:v>4.7</c:v>
                </c:pt>
                <c:pt idx="3">
                  <c:v>4.9000000000000004</c:v>
                </c:pt>
                <c:pt idx="4">
                  <c:v>7</c:v>
                </c:pt>
                <c:pt idx="5">
                  <c:v>5.4</c:v>
                </c:pt>
                <c:pt idx="6">
                  <c:v>5.3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8DE-48C4-BB0B-8E26D623C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14981684476898E-2"/>
          <c:y val="0.19599142230854932"/>
          <c:w val="0.96737003663104626"/>
          <c:h val="0.331056270497272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Den svenska regeringen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C02-45B1-8DB7-51B5CB20B85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svenska myndigheterna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C02-45B1-8DB7-51B5CB20B85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Svenskarna i allmänhet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C02-45B1-8DB7-51B5CB20B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6315305012412492E-3"/>
          <c:w val="0.98121055996240425"/>
          <c:h val="0.1215452258057619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4008072115656"/>
          <c:y val="0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Idrottsförening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31.170483460559801</c:v>
                </c:pt>
                <c:pt idx="1">
                  <c:v>24</c:v>
                </c:pt>
                <c:pt idx="2">
                  <c:v>27</c:v>
                </c:pt>
                <c:pt idx="3">
                  <c:v>29</c:v>
                </c:pt>
                <c:pt idx="4">
                  <c:v>0</c:v>
                </c:pt>
                <c:pt idx="5">
                  <c:v>16</c:v>
                </c:pt>
                <c:pt idx="6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Religiös förening ( kyrka, moské, etc)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16.5394402035623</c:v>
                </c:pt>
                <c:pt idx="1">
                  <c:v>18</c:v>
                </c:pt>
                <c:pt idx="2">
                  <c:v>22</c:v>
                </c:pt>
                <c:pt idx="3">
                  <c:v>16</c:v>
                </c:pt>
                <c:pt idx="4">
                  <c:v>0</c:v>
                </c:pt>
                <c:pt idx="5">
                  <c:v>21</c:v>
                </c:pt>
                <c:pt idx="6">
                  <c:v>22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Humanitär förening (Röda korset, FN etc)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8.1424936386768394</c:v>
                </c:pt>
                <c:pt idx="1">
                  <c:v>8</c:v>
                </c:pt>
                <c:pt idx="2">
                  <c:v>14</c:v>
                </c:pt>
                <c:pt idx="3">
                  <c:v>7</c:v>
                </c:pt>
                <c:pt idx="4">
                  <c:v>25</c:v>
                </c:pt>
                <c:pt idx="5">
                  <c:v>3</c:v>
                </c:pt>
                <c:pt idx="6">
                  <c:v>11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8DE-48C4-BB0B-8E26D623CEA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Invandrarförening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12.9770992366412</c:v>
                </c:pt>
                <c:pt idx="1">
                  <c:v>14</c:v>
                </c:pt>
                <c:pt idx="2">
                  <c:v>14</c:v>
                </c:pt>
                <c:pt idx="3">
                  <c:v>12</c:v>
                </c:pt>
                <c:pt idx="4">
                  <c:v>25</c:v>
                </c:pt>
                <c:pt idx="5">
                  <c:v>11</c:v>
                </c:pt>
                <c:pt idx="6">
                  <c:v>18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F08-44C6-BA03-A932D62E5B0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Politisk förening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5.3435114503816799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0</c:v>
                </c:pt>
                <c:pt idx="5">
                  <c:v>3</c:v>
                </c:pt>
                <c:pt idx="6">
                  <c:v>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0F08-44C6-BA03-A932D62E5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Idrottsförening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Idrott, vill bli medlem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61829652721255335"/>
          <c:w val="0.94456965099115975"/>
          <c:h val="8.294619807599625E-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Blad1!$B$1</c:f>
              <c:strCache>
                <c:ptCount val="1"/>
                <c:pt idx="0">
                  <c:v>Idrottsförening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DC0-4EDA-9E19-53853574946B}"/>
            </c:ext>
          </c:extLst>
        </c:ser>
        <c:ser>
          <c:idx val="0"/>
          <c:order val="1"/>
          <c:tx>
            <c:strRef>
              <c:f>Blad1!$C$1</c:f>
              <c:strCache>
                <c:ptCount val="1"/>
                <c:pt idx="0">
                  <c:v>Religiös förening ( kyrka, moské, etc)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EDC0-4EDA-9E19-53853574946B}"/>
            </c:ext>
          </c:extLst>
        </c:ser>
        <c:ser>
          <c:idx val="1"/>
          <c:order val="2"/>
          <c:tx>
            <c:strRef>
              <c:f>Blad1!$D$1</c:f>
              <c:strCache>
                <c:ptCount val="1"/>
                <c:pt idx="0">
                  <c:v>Humanitär förening (Röda korset, FN etc)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EDC0-4EDA-9E19-53853574946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Invandrarförening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EDC0-4EDA-9E19-53853574946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Politisk förening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EDC0-4EDA-9E19-538535749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0005862012600015E-2"/>
          <c:y val="0"/>
          <c:w val="0.85539993149933236"/>
          <c:h val="0.7697708035711636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4008072115656"/>
          <c:y val="9.5233321944059923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56.987788331071897</c:v>
                </c:pt>
                <c:pt idx="1">
                  <c:v>52</c:v>
                </c:pt>
                <c:pt idx="2">
                  <c:v>54</c:v>
                </c:pt>
                <c:pt idx="3">
                  <c:v>56</c:v>
                </c:pt>
                <c:pt idx="4">
                  <c:v>75</c:v>
                </c:pt>
                <c:pt idx="5">
                  <c:v>45</c:v>
                </c:pt>
                <c:pt idx="6">
                  <c:v>45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43.012211668928103</c:v>
                </c:pt>
                <c:pt idx="1">
                  <c:v>48</c:v>
                </c:pt>
                <c:pt idx="2">
                  <c:v>46</c:v>
                </c:pt>
                <c:pt idx="3">
                  <c:v>44</c:v>
                </c:pt>
                <c:pt idx="4">
                  <c:v>25</c:v>
                </c:pt>
                <c:pt idx="5">
                  <c:v>55</c:v>
                </c:pt>
                <c:pt idx="6">
                  <c:v>55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Ja, jag kan tänka mig att vara med i forskarnas frågeundersökningar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493-4C33-9E5C-12695AFBFB5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Nej, jag vill inte vara med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493-4C33-9E5C-12695AFBF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774-47E0-8B7A-88E22635B9D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774-47E0-8B7A-88E22635B9D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774-47E0-8B7A-88E22635B9D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774-47E0-8B7A-88E22635B9D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774-47E0-8B7A-88E22635B9D5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774-47E0-8B7A-88E22635B9D5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774-47E0-8B7A-88E22635B9D5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774-47E0-8B7A-88E22635B9D5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774-47E0-8B7A-88E22635B9D5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774-47E0-8B7A-88E22635B9D5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774-47E0-8B7A-88E22635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"/>
          <c:w val="0.98797763396393423"/>
          <c:h val="0.7827941981252855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3774716587371"/>
          <c:y val="3.129636628353074E-2"/>
          <c:w val="0.7882204245404820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10.9682299546142</c:v>
                </c:pt>
                <c:pt idx="1">
                  <c:v>13</c:v>
                </c:pt>
                <c:pt idx="2">
                  <c:v>7</c:v>
                </c:pt>
                <c:pt idx="3">
                  <c:v>13</c:v>
                </c:pt>
                <c:pt idx="4">
                  <c:v>17</c:v>
                </c:pt>
                <c:pt idx="5">
                  <c:v>18</c:v>
                </c:pt>
                <c:pt idx="6">
                  <c:v>12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4.6142208774583997</c:v>
                </c:pt>
                <c:pt idx="1">
                  <c:v>4</c:v>
                </c:pt>
                <c:pt idx="2">
                  <c:v>0</c:v>
                </c:pt>
                <c:pt idx="3">
                  <c:v>5</c:v>
                </c:pt>
                <c:pt idx="4">
                  <c:v>33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24.962178517397899</c:v>
                </c:pt>
                <c:pt idx="1">
                  <c:v>27</c:v>
                </c:pt>
                <c:pt idx="2">
                  <c:v>15</c:v>
                </c:pt>
                <c:pt idx="3">
                  <c:v>39</c:v>
                </c:pt>
                <c:pt idx="4">
                  <c:v>0</c:v>
                </c:pt>
                <c:pt idx="5">
                  <c:v>24</c:v>
                </c:pt>
                <c:pt idx="6">
                  <c:v>21</c:v>
                </c:pt>
                <c:pt idx="7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04E-4BBB-AFC1-B3D7E69DC9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39.788199697428098</c:v>
                </c:pt>
                <c:pt idx="1">
                  <c:v>39</c:v>
                </c:pt>
                <c:pt idx="2">
                  <c:v>56</c:v>
                </c:pt>
                <c:pt idx="3">
                  <c:v>34</c:v>
                </c:pt>
                <c:pt idx="4">
                  <c:v>33</c:v>
                </c:pt>
                <c:pt idx="5">
                  <c:v>36</c:v>
                </c:pt>
                <c:pt idx="6">
                  <c:v>42</c:v>
                </c:pt>
                <c:pt idx="7">
                  <c:v>50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04E-4BBB-AFC1-B3D7E69DC9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19.667170953101401</c:v>
                </c:pt>
                <c:pt idx="1">
                  <c:v>17</c:v>
                </c:pt>
                <c:pt idx="2">
                  <c:v>22</c:v>
                </c:pt>
                <c:pt idx="3">
                  <c:v>10</c:v>
                </c:pt>
                <c:pt idx="4">
                  <c:v>17</c:v>
                </c:pt>
                <c:pt idx="5">
                  <c:v>18</c:v>
                </c:pt>
                <c:pt idx="6">
                  <c:v>23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80A9-45E3-9037-BA7F5D396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0596159009216"/>
          <c:y val="0.1233211252971764"/>
          <c:w val="0.73016875558929251"/>
          <c:h val="0.773911270288509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4C4-4A9E-B1C6-757739B7F20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4C4-4A9E-B1C6-757739B7F20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4C4-4A9E-B1C6-757739B7F20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4C4-4A9E-B1C6-757739B7F20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4C4-4A9E-B1C6-757739B7F20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4C4-4A9E-B1C6-757739B7F20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4C4-4A9E-B1C6-757739B7F20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4C4-4A9E-B1C6-757739B7F203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4C4-4A9E-B1C6-757739B7F203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4C4-4A9E-B1C6-757739B7F203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4C4-4A9E-B1C6-757739B7F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61C-48B8-A187-3E9423BF4DF3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61C-48B8-A187-3E9423BF4DF3}"/>
            </c:ext>
          </c:extLst>
        </c:ser>
        <c:ser>
          <c:idx val="2"/>
          <c:order val="2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61C-48B8-A187-3E9423BF4DF3}"/>
            </c:ext>
          </c:extLst>
        </c:ser>
        <c:ser>
          <c:idx val="3"/>
          <c:order val="3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161C-48B8-A187-3E9423BF4DF3}"/>
            </c:ext>
          </c:extLst>
        </c:ser>
        <c:ser>
          <c:idx val="4"/>
          <c:order val="4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61C-48B8-A187-3E9423BF4DF3}"/>
            </c:ext>
          </c:extLst>
        </c:ser>
        <c:ser>
          <c:idx val="5"/>
          <c:order val="5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61C-48B8-A187-3E9423BF4DF3}"/>
            </c:ext>
          </c:extLst>
        </c:ser>
        <c:ser>
          <c:idx val="6"/>
          <c:order val="6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161C-48B8-A187-3E9423BF4DF3}"/>
            </c:ext>
          </c:extLst>
        </c:ser>
        <c:ser>
          <c:idx val="7"/>
          <c:order val="7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161C-48B8-A187-3E9423BF4DF3}"/>
            </c:ext>
          </c:extLst>
        </c:ser>
        <c:ser>
          <c:idx val="8"/>
          <c:order val="8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161C-48B8-A187-3E9423BF4DF3}"/>
            </c:ext>
          </c:extLst>
        </c:ser>
        <c:ser>
          <c:idx val="9"/>
          <c:order val="9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161C-48B8-A187-3E9423BF4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Ingen skola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774-47E0-8B7A-88E22635B9D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774-47E0-8B7A-88E22635B9D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 till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774-47E0-8B7A-88E22635B9D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6 till 9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774-47E0-8B7A-88E22635B9D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10 eller fler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774-47E0-8B7A-88E22635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1.0552412252953072E-2"/>
          <c:y val="6.5430879441739268E-2"/>
          <c:w val="0.88839726069348701"/>
          <c:h val="0.5611459154327811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3774716587371"/>
          <c:y val="3.129636628353074E-2"/>
          <c:w val="0.7882204245404820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32.030075187969899</c:v>
                </c:pt>
                <c:pt idx="1">
                  <c:v>18</c:v>
                </c:pt>
                <c:pt idx="2">
                  <c:v>9</c:v>
                </c:pt>
                <c:pt idx="3">
                  <c:v>13</c:v>
                </c:pt>
                <c:pt idx="4">
                  <c:v>67</c:v>
                </c:pt>
                <c:pt idx="5">
                  <c:v>13</c:v>
                </c:pt>
                <c:pt idx="6">
                  <c:v>32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23.533834586466199</c:v>
                </c:pt>
                <c:pt idx="1">
                  <c:v>19</c:v>
                </c:pt>
                <c:pt idx="2">
                  <c:v>16</c:v>
                </c:pt>
                <c:pt idx="3">
                  <c:v>13</c:v>
                </c:pt>
                <c:pt idx="4">
                  <c:v>17</c:v>
                </c:pt>
                <c:pt idx="5">
                  <c:v>27</c:v>
                </c:pt>
                <c:pt idx="6">
                  <c:v>29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38.571428571428598</c:v>
                </c:pt>
                <c:pt idx="1">
                  <c:v>40</c:v>
                </c:pt>
                <c:pt idx="2">
                  <c:v>45</c:v>
                </c:pt>
                <c:pt idx="3">
                  <c:v>44</c:v>
                </c:pt>
                <c:pt idx="4">
                  <c:v>17</c:v>
                </c:pt>
                <c:pt idx="5">
                  <c:v>44</c:v>
                </c:pt>
                <c:pt idx="6">
                  <c:v>29</c:v>
                </c:pt>
                <c:pt idx="7">
                  <c:v>50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04E-4BBB-AFC1-B3D7E69DC9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4.28571428571429</c:v>
                </c:pt>
                <c:pt idx="1">
                  <c:v>23</c:v>
                </c:pt>
                <c:pt idx="2">
                  <c:v>27</c:v>
                </c:pt>
                <c:pt idx="3">
                  <c:v>30</c:v>
                </c:pt>
                <c:pt idx="4">
                  <c:v>0</c:v>
                </c:pt>
                <c:pt idx="5">
                  <c:v>16</c:v>
                </c:pt>
                <c:pt idx="6">
                  <c:v>11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04E-4BBB-AFC1-B3D7E69DC9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1.57894736842105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80A9-45E3-9037-BA7F5D396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4C4-4A9E-B1C6-757739B7F20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4C4-4A9E-B1C6-757739B7F20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4C4-4A9E-B1C6-757739B7F20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4C4-4A9E-B1C6-757739B7F20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4C4-4A9E-B1C6-757739B7F20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4C4-4A9E-B1C6-757739B7F20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4C4-4A9E-B1C6-757739B7F20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4C4-4A9E-B1C6-757739B7F203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4C4-4A9E-B1C6-757739B7F203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4C4-4A9E-B1C6-757739B7F203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4C4-4A9E-B1C6-757739B7F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2140375316216"/>
          <c:y val="3.129636628353074E-2"/>
          <c:w val="0.75533676795319349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24.803431022158701</c:v>
                </c:pt>
                <c:pt idx="1">
                  <c:v>69</c:v>
                </c:pt>
                <c:pt idx="2">
                  <c:v>62</c:v>
                </c:pt>
                <c:pt idx="3">
                  <c:v>69</c:v>
                </c:pt>
                <c:pt idx="4">
                  <c:v>67</c:v>
                </c:pt>
                <c:pt idx="5">
                  <c:v>80</c:v>
                </c:pt>
                <c:pt idx="6">
                  <c:v>65</c:v>
                </c:pt>
                <c:pt idx="7">
                  <c:v>75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75.196568977841295</c:v>
                </c:pt>
                <c:pt idx="1">
                  <c:v>31</c:v>
                </c:pt>
                <c:pt idx="2">
                  <c:v>38</c:v>
                </c:pt>
                <c:pt idx="3">
                  <c:v>31</c:v>
                </c:pt>
                <c:pt idx="4">
                  <c:v>33</c:v>
                </c:pt>
                <c:pt idx="5">
                  <c:v>20</c:v>
                </c:pt>
                <c:pt idx="6">
                  <c:v>35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61C-48B8-A187-3E9423BF4DF3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61C-48B8-A187-3E9423BF4DF3}"/>
            </c:ext>
          </c:extLst>
        </c:ser>
        <c:ser>
          <c:idx val="2"/>
          <c:order val="2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61C-48B8-A187-3E9423BF4DF3}"/>
            </c:ext>
          </c:extLst>
        </c:ser>
        <c:ser>
          <c:idx val="3"/>
          <c:order val="3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161C-48B8-A187-3E9423BF4DF3}"/>
            </c:ext>
          </c:extLst>
        </c:ser>
        <c:ser>
          <c:idx val="4"/>
          <c:order val="4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61C-48B8-A187-3E9423BF4DF3}"/>
            </c:ext>
          </c:extLst>
        </c:ser>
        <c:ser>
          <c:idx val="5"/>
          <c:order val="5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61C-48B8-A187-3E9423BF4DF3}"/>
            </c:ext>
          </c:extLst>
        </c:ser>
        <c:ser>
          <c:idx val="6"/>
          <c:order val="6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161C-48B8-A187-3E9423BF4DF3}"/>
            </c:ext>
          </c:extLst>
        </c:ser>
        <c:ser>
          <c:idx val="7"/>
          <c:order val="7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161C-48B8-A187-3E9423BF4DF3}"/>
            </c:ext>
          </c:extLst>
        </c:ser>
        <c:ser>
          <c:idx val="8"/>
          <c:order val="8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161C-48B8-A187-3E9423BF4DF3}"/>
            </c:ext>
          </c:extLst>
        </c:ser>
        <c:ser>
          <c:idx val="9"/>
          <c:order val="9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161C-48B8-A187-3E9423BF4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Kortare än 1 år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774-47E0-8B7A-88E22635B9D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 år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774-47E0-8B7A-88E22635B9D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 år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774-47E0-8B7A-88E22635B9D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 år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774-47E0-8B7A-88E22635B9D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 år eller längre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774-47E0-8B7A-88E22635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.17185357097666434"/>
          <c:y val="0"/>
          <c:w val="0.81302288745810791"/>
          <c:h val="0.6228064780813692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Västernorrland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 eller tidigare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3</c:v>
                </c:pt>
                <c:pt idx="1">
                  <c:v>12</c:v>
                </c:pt>
                <c:pt idx="2">
                  <c:v>11</c:v>
                </c:pt>
                <c:pt idx="3">
                  <c:v>59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3-4A98-935D-6F119AC07A6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Härnösand</c:v>
                </c:pt>
              </c:strCache>
            </c:strRef>
          </c:tx>
          <c:invertIfNegative val="0"/>
          <c:cat>
            <c:strRef>
              <c:f>Blad1!$A$2:$A$7</c:f>
              <c:strCach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 eller tidigare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18</c:v>
                </c:pt>
                <c:pt idx="3">
                  <c:v>60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5-4169-BAE1-6CDB3C22DCD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Sundsvall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 eller tidigare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65</c:v>
                </c:pt>
                <c:pt idx="4">
                  <c:v>14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5-4169-BAE1-6CDB3C22DCD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Kramfors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 eller tidigare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  <c:pt idx="0">
                  <c:v>17</c:v>
                </c:pt>
                <c:pt idx="1">
                  <c:v>33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5-4169-BAE1-6CDB3C22DCD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Sollefteå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 eller tidigare</c:v>
                </c:pt>
              </c:strCache>
            </c:strRef>
          </c:cat>
          <c:val>
            <c:numRef>
              <c:f>Blad1!$F$2:$F$7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22</c:v>
                </c:pt>
                <c:pt idx="3">
                  <c:v>58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75-4169-BAE1-6CDB3C22DCD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Örnsköldsvik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 eller tidigare</c:v>
                </c:pt>
              </c:strCache>
            </c:strRef>
          </c:cat>
          <c:val>
            <c:numRef>
              <c:f>Blad1!$G$2:$G$7</c:f>
              <c:numCache>
                <c:formatCode>General</c:formatCode>
                <c:ptCount val="6"/>
                <c:pt idx="0">
                  <c:v>14</c:v>
                </c:pt>
                <c:pt idx="1">
                  <c:v>24</c:v>
                </c:pt>
                <c:pt idx="2">
                  <c:v>9</c:v>
                </c:pt>
                <c:pt idx="3">
                  <c:v>50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75-4169-BAE1-6CDB3C22D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203072"/>
        <c:axId val="137208960"/>
        <c:axId val="0"/>
      </c:bar3DChart>
      <c:catAx>
        <c:axId val="1372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208960"/>
        <c:crosses val="autoZero"/>
        <c:auto val="1"/>
        <c:lblAlgn val="ctr"/>
        <c:lblOffset val="100"/>
        <c:noMultiLvlLbl val="0"/>
      </c:catAx>
      <c:valAx>
        <c:axId val="13720896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3720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53501432445576"/>
          <c:y val="3.1296428457101753E-2"/>
          <c:w val="0.77690388681767597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35.572519083969503</c:v>
                </c:pt>
                <c:pt idx="1">
                  <c:v>39</c:v>
                </c:pt>
                <c:pt idx="2">
                  <c:v>53</c:v>
                </c:pt>
                <c:pt idx="3">
                  <c:v>28</c:v>
                </c:pt>
                <c:pt idx="4">
                  <c:v>33</c:v>
                </c:pt>
                <c:pt idx="5">
                  <c:v>31</c:v>
                </c:pt>
                <c:pt idx="6">
                  <c:v>50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7.3282442748091601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0</c:v>
                </c:pt>
                <c:pt idx="5">
                  <c:v>13</c:v>
                </c:pt>
                <c:pt idx="6">
                  <c:v>5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4.19847328244275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20E5-430E-9C06-33DB47E0551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50.076335877862597</c:v>
                </c:pt>
                <c:pt idx="1">
                  <c:v>48</c:v>
                </c:pt>
                <c:pt idx="2">
                  <c:v>31</c:v>
                </c:pt>
                <c:pt idx="3">
                  <c:v>57</c:v>
                </c:pt>
                <c:pt idx="4">
                  <c:v>50</c:v>
                </c:pt>
                <c:pt idx="5">
                  <c:v>53</c:v>
                </c:pt>
                <c:pt idx="6">
                  <c:v>41</c:v>
                </c:pt>
                <c:pt idx="7">
                  <c:v>50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0E5-430E-9C06-33DB47E0551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17</c:v>
                </c:pt>
                <c:pt idx="5">
                  <c:v>2</c:v>
                </c:pt>
                <c:pt idx="6">
                  <c:v>0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2234-484D-BF86-E855FC970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som flykting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bo med min partner/barn/andra släktingar (anknytning)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7CF-496F-93C2-06765060A0D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F-496F-93C2-06765060A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Tillsammans med pappa och/eller mamma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F0F-4F1F-9CA3-8DA14548BF7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Tillsammans medmin bror/syster utan föräldrar eller släkt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F0F-4F1F-9CA3-8DA14548BF7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Tillsammans med andra släktingar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F0F-4F1F-9CA3-8DA14548BF7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ensam utan pappa, mamma, bror/syster eller släkt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F0F-4F1F-9CA3-8DA14548BF7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förstår inte frågan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B84-4C99-B052-0B1CAC615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sv-SE"/>
          </a:p>
        </c:txPr>
      </c:legendEntry>
      <c:layout>
        <c:manualLayout>
          <c:xMode val="edge"/>
          <c:yMode val="edge"/>
          <c:x val="2.633541415938058E-2"/>
          <c:y val="0"/>
          <c:w val="0.68730622669244568"/>
          <c:h val="0.77581871069509489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803182160088"/>
          <c:y val="3.3449348539817417E-2"/>
          <c:w val="0.73011753247817635"/>
          <c:h val="0.93310130292036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17.553191489361701</c:v>
                </c:pt>
                <c:pt idx="1">
                  <c:v>19</c:v>
                </c:pt>
                <c:pt idx="2">
                  <c:v>17</c:v>
                </c:pt>
                <c:pt idx="3">
                  <c:v>21</c:v>
                </c:pt>
                <c:pt idx="4">
                  <c:v>0</c:v>
                </c:pt>
                <c:pt idx="5">
                  <c:v>21</c:v>
                </c:pt>
                <c:pt idx="6">
                  <c:v>21</c:v>
                </c:pt>
                <c:pt idx="7">
                  <c:v>20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0-52D8-458E-97D5-5E796B532A6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8.1117021276595693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7.7127659574468099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0</c:v>
                </c:pt>
                <c:pt idx="5">
                  <c:v>4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20.611702127659601</c:v>
                </c:pt>
                <c:pt idx="1">
                  <c:v>22</c:v>
                </c:pt>
                <c:pt idx="2">
                  <c:v>17</c:v>
                </c:pt>
                <c:pt idx="3">
                  <c:v>25</c:v>
                </c:pt>
                <c:pt idx="4">
                  <c:v>67</c:v>
                </c:pt>
                <c:pt idx="5">
                  <c:v>13</c:v>
                </c:pt>
                <c:pt idx="6">
                  <c:v>18</c:v>
                </c:pt>
                <c:pt idx="7">
                  <c:v>60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10.9042553191489</c:v>
                </c:pt>
                <c:pt idx="1">
                  <c:v>18</c:v>
                </c:pt>
                <c:pt idx="2">
                  <c:v>11</c:v>
                </c:pt>
                <c:pt idx="3">
                  <c:v>23</c:v>
                </c:pt>
                <c:pt idx="4">
                  <c:v>0</c:v>
                </c:pt>
                <c:pt idx="5">
                  <c:v>21</c:v>
                </c:pt>
                <c:pt idx="6">
                  <c:v>14</c:v>
                </c:pt>
                <c:pt idx="7">
                  <c:v>20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10.372340425531901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0</c:v>
                </c:pt>
                <c:pt idx="5">
                  <c:v>8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6DA8-4946-AAE2-6700BE66F4C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24.7340425531915</c:v>
                </c:pt>
                <c:pt idx="1">
                  <c:v>20</c:v>
                </c:pt>
                <c:pt idx="2">
                  <c:v>39</c:v>
                </c:pt>
                <c:pt idx="3">
                  <c:v>10</c:v>
                </c:pt>
                <c:pt idx="4">
                  <c:v>33</c:v>
                </c:pt>
                <c:pt idx="5">
                  <c:v>25</c:v>
                </c:pt>
                <c:pt idx="6">
                  <c:v>21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DA8-4946-AAE2-6700BE66F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Inte alls bra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01D-42EB-9EF6-765F31934C3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01D-42EB-9EF6-765F31934C3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01D-42EB-9EF6-765F31934C3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01D-42EB-9EF6-765F31934C3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Fantastiskt bra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01D-42EB-9EF6-765F31934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27578513500420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Den svenska regeringen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 svenska myndigheterna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14981684476898E-2"/>
          <c:y val="7.0480265945553316E-2"/>
          <c:w val="0.96737003663104626"/>
          <c:h val="0.7546563325752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Personal på boendet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C02-45B1-8DB7-51B5CB20B85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Gode man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C02-45B1-8DB7-51B5CB20B85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Särskilt förordnad vårdnadshavare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C02-45B1-8DB7-51B5CB20B85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Socialsekreteraren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602-423B-84DA-C29DC4751DF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Skolan och lärarna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602-423B-84DA-C29DC4751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9663603062685267E-2"/>
          <c:y val="0.11945437183210644"/>
          <c:w val="0.96916252148485893"/>
          <c:h val="0.81624209841023165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Kvinna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803182160088"/>
          <c:y val="3.3449348539817417E-2"/>
          <c:w val="0.73011753247817635"/>
          <c:h val="0.93310130292036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Personal på boendet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4.2</c:v>
                </c:pt>
                <c:pt idx="1">
                  <c:v>4.8</c:v>
                </c:pt>
                <c:pt idx="2">
                  <c:v>3.9</c:v>
                </c:pt>
                <c:pt idx="3">
                  <c:v>5</c:v>
                </c:pt>
                <c:pt idx="4">
                  <c:v>4.2</c:v>
                </c:pt>
                <c:pt idx="5">
                  <c:v>4.5999999999999996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7BE-49ED-963A-16D58331D3A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Gode man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6.6</c:v>
                </c:pt>
                <c:pt idx="2">
                  <c:v>4.4000000000000004</c:v>
                </c:pt>
                <c:pt idx="3">
                  <c:v>5</c:v>
                </c:pt>
                <c:pt idx="4">
                  <c:v>4.3</c:v>
                </c:pt>
                <c:pt idx="5">
                  <c:v>5.2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F7BE-49ED-963A-16D58331D3A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Särskilt förordnad vårdnadshavare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4.9000000000000004</c:v>
                </c:pt>
                <c:pt idx="2">
                  <c:v>4</c:v>
                </c:pt>
                <c:pt idx="3">
                  <c:v>6</c:v>
                </c:pt>
                <c:pt idx="4">
                  <c:v>3.5</c:v>
                </c:pt>
                <c:pt idx="5">
                  <c:v>4.4000000000000004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F7BE-49ED-963A-16D58331D3A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Socialsekreteraren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  <c:pt idx="0">
                  <c:v>4.3</c:v>
                </c:pt>
                <c:pt idx="1">
                  <c:v>5.0999999999999996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</c:v>
                </c:pt>
                <c:pt idx="5">
                  <c:v>4.5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F7BE-49ED-963A-16D58331D3A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Skolan och lärarna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Blad1!$F$2:$F$7</c:f>
              <c:numCache>
                <c:formatCode>General</c:formatCode>
                <c:ptCount val="6"/>
                <c:pt idx="0">
                  <c:v>5.4</c:v>
                </c:pt>
                <c:pt idx="1">
                  <c:v>5.9</c:v>
                </c:pt>
                <c:pt idx="2">
                  <c:v>5.2</c:v>
                </c:pt>
                <c:pt idx="3">
                  <c:v>4</c:v>
                </c:pt>
                <c:pt idx="4">
                  <c:v>5.6</c:v>
                </c:pt>
                <c:pt idx="5">
                  <c:v>5.7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7BE-49ED-963A-16D58331D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2140375316216"/>
          <c:y val="3.129636628353074E-2"/>
          <c:w val="0.75533676795319349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62.225274725274701</c:v>
                </c:pt>
                <c:pt idx="1">
                  <c:v>59</c:v>
                </c:pt>
                <c:pt idx="2">
                  <c:v>71</c:v>
                </c:pt>
                <c:pt idx="3">
                  <c:v>53</c:v>
                </c:pt>
                <c:pt idx="4">
                  <c:v>100</c:v>
                </c:pt>
                <c:pt idx="5">
                  <c:v>58</c:v>
                </c:pt>
                <c:pt idx="6">
                  <c:v>63</c:v>
                </c:pt>
                <c:pt idx="7">
                  <c:v>20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37.774725274725299</c:v>
                </c:pt>
                <c:pt idx="1">
                  <c:v>41</c:v>
                </c:pt>
                <c:pt idx="2">
                  <c:v>29</c:v>
                </c:pt>
                <c:pt idx="3">
                  <c:v>47</c:v>
                </c:pt>
                <c:pt idx="4">
                  <c:v>0</c:v>
                </c:pt>
                <c:pt idx="5">
                  <c:v>42</c:v>
                </c:pt>
                <c:pt idx="6">
                  <c:v>37</c:v>
                </c:pt>
                <c:pt idx="7">
                  <c:v>80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2140375316216"/>
          <c:y val="3.129636628353074E-2"/>
          <c:w val="0.75533676795319349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85.603112840466906</c:v>
                </c:pt>
                <c:pt idx="1">
                  <c:v>87</c:v>
                </c:pt>
                <c:pt idx="2">
                  <c:v>91</c:v>
                </c:pt>
                <c:pt idx="3">
                  <c:v>87</c:v>
                </c:pt>
                <c:pt idx="4">
                  <c:v>83</c:v>
                </c:pt>
                <c:pt idx="5">
                  <c:v>91</c:v>
                </c:pt>
                <c:pt idx="6">
                  <c:v>82</c:v>
                </c:pt>
                <c:pt idx="7">
                  <c:v>88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14.396887159533099</c:v>
                </c:pt>
                <c:pt idx="1">
                  <c:v>13</c:v>
                </c:pt>
                <c:pt idx="2">
                  <c:v>9</c:v>
                </c:pt>
                <c:pt idx="3">
                  <c:v>13</c:v>
                </c:pt>
                <c:pt idx="4">
                  <c:v>17</c:v>
                </c:pt>
                <c:pt idx="5">
                  <c:v>9</c:v>
                </c:pt>
                <c:pt idx="6">
                  <c:v>18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8945720834796"/>
          <c:y val="3.2334370255156834E-2"/>
          <c:w val="0.78661728722036628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13.2783882783883</c:v>
                </c:pt>
                <c:pt idx="1">
                  <c:v>19</c:v>
                </c:pt>
                <c:pt idx="2">
                  <c:v>12</c:v>
                </c:pt>
                <c:pt idx="3">
                  <c:v>17</c:v>
                </c:pt>
                <c:pt idx="4">
                  <c:v>40</c:v>
                </c:pt>
                <c:pt idx="5">
                  <c:v>14</c:v>
                </c:pt>
                <c:pt idx="6">
                  <c:v>31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86.721611721611694</c:v>
                </c:pt>
                <c:pt idx="1">
                  <c:v>81</c:v>
                </c:pt>
                <c:pt idx="2">
                  <c:v>88</c:v>
                </c:pt>
                <c:pt idx="3">
                  <c:v>83</c:v>
                </c:pt>
                <c:pt idx="4">
                  <c:v>60</c:v>
                </c:pt>
                <c:pt idx="5">
                  <c:v>86</c:v>
                </c:pt>
                <c:pt idx="6">
                  <c:v>69</c:v>
                </c:pt>
                <c:pt idx="7">
                  <c:v>100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Med hjälp av UNHCR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På annat sätt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99821985798773194"/>
          <c:h val="0.56244942083689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8945720834796"/>
          <c:y val="3.2334370255156834E-2"/>
          <c:w val="0.78661728722036628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30.078740157480301</c:v>
                </c:pt>
                <c:pt idx="1">
                  <c:v>23</c:v>
                </c:pt>
                <c:pt idx="2">
                  <c:v>16</c:v>
                </c:pt>
                <c:pt idx="3">
                  <c:v>23</c:v>
                </c:pt>
                <c:pt idx="4">
                  <c:v>20</c:v>
                </c:pt>
                <c:pt idx="5">
                  <c:v>32</c:v>
                </c:pt>
                <c:pt idx="6">
                  <c:v>20</c:v>
                </c:pt>
                <c:pt idx="7">
                  <c:v>50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48.031496062992098</c:v>
                </c:pt>
                <c:pt idx="1">
                  <c:v>46</c:v>
                </c:pt>
                <c:pt idx="2">
                  <c:v>46</c:v>
                </c:pt>
                <c:pt idx="3">
                  <c:v>53</c:v>
                </c:pt>
                <c:pt idx="4">
                  <c:v>20</c:v>
                </c:pt>
                <c:pt idx="5">
                  <c:v>24</c:v>
                </c:pt>
                <c:pt idx="6">
                  <c:v>50</c:v>
                </c:pt>
                <c:pt idx="7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13.3858267716535</c:v>
                </c:pt>
                <c:pt idx="1">
                  <c:v>21</c:v>
                </c:pt>
                <c:pt idx="2">
                  <c:v>28</c:v>
                </c:pt>
                <c:pt idx="3">
                  <c:v>15</c:v>
                </c:pt>
                <c:pt idx="4">
                  <c:v>60</c:v>
                </c:pt>
                <c:pt idx="5">
                  <c:v>29</c:v>
                </c:pt>
                <c:pt idx="6">
                  <c:v>20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86EB-4A14-914C-10D7139859D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8.5039370078740095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0</c:v>
                </c:pt>
                <c:pt idx="5">
                  <c:v>15</c:v>
                </c:pt>
                <c:pt idx="6">
                  <c:v>9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1-86EB-4A14-914C-10D713985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Ja, permanent uppehållstillstånd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Ja, tillfälligt uppehållstillstånd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271-444C-952A-C1B0ACB6E45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271-444C-952A-C1B0ACB6E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189775449432E-2"/>
          <c:w val="1"/>
          <c:h val="0.974625810224550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92459642244447"/>
          <c:y val="4.8100703936758561E-2"/>
          <c:w val="0.74807540357755542"/>
          <c:h val="0.92945230089275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Mina föräldrar eller släkt valde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17</c:v>
                </c:pt>
                <c:pt idx="1">
                  <c:v>20</c:v>
                </c:pt>
                <c:pt idx="2">
                  <c:v>21</c:v>
                </c:pt>
                <c:pt idx="3">
                  <c:v>0</c:v>
                </c:pt>
                <c:pt idx="4">
                  <c:v>7</c:v>
                </c:pt>
                <c:pt idx="5">
                  <c:v>17</c:v>
                </c:pt>
                <c:pt idx="6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9</c:v>
                </c:pt>
                <c:pt idx="1">
                  <c:v>13</c:v>
                </c:pt>
                <c:pt idx="2">
                  <c:v>9</c:v>
                </c:pt>
                <c:pt idx="3">
                  <c:v>17</c:v>
                </c:pt>
                <c:pt idx="4">
                  <c:v>9</c:v>
                </c:pt>
                <c:pt idx="5">
                  <c:v>6</c:v>
                </c:pt>
                <c:pt idx="6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Studier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38</c:v>
                </c:pt>
                <c:pt idx="1">
                  <c:v>49</c:v>
                </c:pt>
                <c:pt idx="2">
                  <c:v>35</c:v>
                </c:pt>
                <c:pt idx="3">
                  <c:v>83</c:v>
                </c:pt>
                <c:pt idx="4">
                  <c:v>36</c:v>
                </c:pt>
                <c:pt idx="5">
                  <c:v>35</c:v>
                </c:pt>
                <c:pt idx="6">
                  <c:v>63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C95-4C42-ABB1-D9E0A12EC0D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Hade familj/släkt/vänner här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0</c:v>
                </c:pt>
                <c:pt idx="4">
                  <c:v>11</c:v>
                </c:pt>
                <c:pt idx="5">
                  <c:v>6</c:v>
                </c:pt>
                <c:pt idx="6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FC95-4C42-ABB1-D9E0A12EC0D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Det är lättare att få asyl/uppehållstillstånd här än i andra länder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8</c:v>
                </c:pt>
                <c:pt idx="3">
                  <c:v>0</c:v>
                </c:pt>
                <c:pt idx="4">
                  <c:v>4</c:v>
                </c:pt>
                <c:pt idx="5">
                  <c:v>5</c:v>
                </c:pt>
                <c:pt idx="6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FC95-4C42-ABB1-D9E0A12EC0D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Bättre chanser till ett bra liv än i andra länder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0">
                  <c:v>28</c:v>
                </c:pt>
                <c:pt idx="1">
                  <c:v>35</c:v>
                </c:pt>
                <c:pt idx="2">
                  <c:v>27</c:v>
                </c:pt>
                <c:pt idx="3">
                  <c:v>33</c:v>
                </c:pt>
                <c:pt idx="4">
                  <c:v>24</c:v>
                </c:pt>
                <c:pt idx="5">
                  <c:v>26</c:v>
                </c:pt>
                <c:pt idx="6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FC95-4C42-ABB1-D9E0A12EC0D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Hade hört bra saker om Sverige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Blad1!$H$2:$H$8</c:f>
              <c:numCache>
                <c:formatCode>General</c:formatCode>
                <c:ptCount val="7"/>
                <c:pt idx="0">
                  <c:v>18</c:v>
                </c:pt>
                <c:pt idx="1">
                  <c:v>20</c:v>
                </c:pt>
                <c:pt idx="2">
                  <c:v>17</c:v>
                </c:pt>
                <c:pt idx="3">
                  <c:v>17</c:v>
                </c:pt>
                <c:pt idx="4">
                  <c:v>27</c:v>
                </c:pt>
                <c:pt idx="5">
                  <c:v>17</c:v>
                </c:pt>
                <c:pt idx="6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FC95-4C42-ABB1-D9E0A12EC0D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Trygghet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Blad1!$I$2:$I$8</c:f>
              <c:numCache>
                <c:formatCode>General</c:formatCode>
                <c:ptCount val="7"/>
                <c:pt idx="0">
                  <c:v>42</c:v>
                </c:pt>
                <c:pt idx="1">
                  <c:v>35</c:v>
                </c:pt>
                <c:pt idx="2">
                  <c:v>46</c:v>
                </c:pt>
                <c:pt idx="3">
                  <c:v>67</c:v>
                </c:pt>
                <c:pt idx="4">
                  <c:v>42</c:v>
                </c:pt>
                <c:pt idx="5">
                  <c:v>33</c:v>
                </c:pt>
                <c:pt idx="6">
                  <c:v>50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C95-4C42-ABB1-D9E0A12EC0DC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Slump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Blad1!$J$2:$J$8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  <c:pt idx="4">
                  <c:v>11</c:v>
                </c:pt>
                <c:pt idx="5">
                  <c:v>8</c:v>
                </c:pt>
                <c:pt idx="6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FC95-4C42-ABB1-D9E0A12EC0DC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Blad1!$K$2:$K$8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17</c:v>
                </c:pt>
                <c:pt idx="4">
                  <c:v>4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7-FC95-4C42-ABB1-D9E0A12EC0DC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Hade inget val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Blad1!$L$2:$L$8</c:f>
              <c:numCache>
                <c:formatCode>General</c:formatCode>
                <c:ptCount val="7"/>
                <c:pt idx="0">
                  <c:v>10</c:v>
                </c:pt>
                <c:pt idx="1">
                  <c:v>5</c:v>
                </c:pt>
                <c:pt idx="2">
                  <c:v>14</c:v>
                </c:pt>
                <c:pt idx="3">
                  <c:v>0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2-4864-B60B-2225C1ED7162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Blad1!$M$2:$M$8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2-4864-B60B-2225C1ED7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28673336477645"/>
          <c:y val="4.5061813666082307E-2"/>
          <c:w val="0.77482723836976974"/>
          <c:h val="0.933991450073651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0.35739814152966398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1.4295925661186599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14.796283059328101</c:v>
                </c:pt>
                <c:pt idx="1">
                  <c:v>7</c:v>
                </c:pt>
                <c:pt idx="2">
                  <c:v>2</c:v>
                </c:pt>
                <c:pt idx="3">
                  <c:v>9</c:v>
                </c:pt>
                <c:pt idx="4">
                  <c:v>17</c:v>
                </c:pt>
                <c:pt idx="5">
                  <c:v>0</c:v>
                </c:pt>
                <c:pt idx="6">
                  <c:v>12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2689-4141-94DC-61175EDF1AC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34.810578984989299</c:v>
                </c:pt>
                <c:pt idx="1">
                  <c:v>20</c:v>
                </c:pt>
                <c:pt idx="2">
                  <c:v>15</c:v>
                </c:pt>
                <c:pt idx="3">
                  <c:v>17</c:v>
                </c:pt>
                <c:pt idx="4">
                  <c:v>17</c:v>
                </c:pt>
                <c:pt idx="5">
                  <c:v>24</c:v>
                </c:pt>
                <c:pt idx="6">
                  <c:v>30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2689-4141-94DC-61175EDF1AC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30.879199428162998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33</c:v>
                </c:pt>
                <c:pt idx="5">
                  <c:v>31</c:v>
                </c:pt>
                <c:pt idx="6">
                  <c:v>33</c:v>
                </c:pt>
                <c:pt idx="7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689-4141-94DC-61175EDF1AC1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14.6533238027162</c:v>
                </c:pt>
                <c:pt idx="1">
                  <c:v>24</c:v>
                </c:pt>
                <c:pt idx="2">
                  <c:v>29</c:v>
                </c:pt>
                <c:pt idx="3">
                  <c:v>24</c:v>
                </c:pt>
                <c:pt idx="4">
                  <c:v>0</c:v>
                </c:pt>
                <c:pt idx="5">
                  <c:v>31</c:v>
                </c:pt>
                <c:pt idx="6">
                  <c:v>18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2689-4141-94DC-61175EDF1AC1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1.57255182273052</c:v>
                </c:pt>
                <c:pt idx="1">
                  <c:v>8</c:v>
                </c:pt>
                <c:pt idx="2">
                  <c:v>13</c:v>
                </c:pt>
                <c:pt idx="3">
                  <c:v>8</c:v>
                </c:pt>
                <c:pt idx="4">
                  <c:v>33</c:v>
                </c:pt>
                <c:pt idx="5">
                  <c:v>11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27B5-40B3-9F43-8DCE1684D342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Blad1!$I$2:$I$9</c:f>
              <c:numCache>
                <c:formatCode>General</c:formatCode>
                <c:ptCount val="8"/>
                <c:pt idx="0">
                  <c:v>1.5010721944245899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1-27B5-40B3-9F43-8DCE1684D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v-SE"/>
          </a:p>
        </c:txPr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Mina föräldrar eller släkt valde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Arbete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Studier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0CB-46B9-9FAA-1FDCCA92ECF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Hade familj/vänner där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0CB-46B9-9FAA-1FDCCA92ECF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Det är lättare att få asyl/uppehållstillstånd här än i andra länder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0CB-46B9-9FAA-1FDCCA92ECF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Bätre chanser till ett bra liv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0CB-46B9-9FAA-1FDCCA92ECF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Hade hört bra saker om Sverige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0CB-46B9-9FAA-1FDCCA92ECF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Trygghet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B0CB-46B9-9FAA-1FDCCA92ECF9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Slump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B0CB-46B9-9FAA-1FDCCA92ECF9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B0CB-46B9-9FAA-1FDCCA92E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6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7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8"/>
        <c:txPr>
          <a:bodyPr/>
          <a:lstStyle/>
          <a:p>
            <a:pPr>
              <a:defRPr sz="1200"/>
            </a:pPr>
            <a:endParaRPr lang="sv-SE"/>
          </a:p>
        </c:txPr>
      </c:legendEntry>
      <c:legendEntry>
        <c:idx val="9"/>
        <c:txPr>
          <a:bodyPr/>
          <a:lstStyle/>
          <a:p>
            <a:pPr>
              <a:defRPr sz="1200"/>
            </a:pPr>
            <a:endParaRPr lang="sv-SE"/>
          </a:p>
        </c:txPr>
      </c:legendEntry>
      <c:layout>
        <c:manualLayout>
          <c:xMode val="edge"/>
          <c:yMode val="edge"/>
          <c:x val="0"/>
          <c:y val="6.7190464627174651E-2"/>
          <c:w val="1"/>
          <c:h val="0.82280440909267449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803182160088"/>
          <c:y val="3.3449348539817417E-2"/>
          <c:w val="0.73011753247817635"/>
          <c:h val="0.93310130292036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15.9548751007252</c:v>
                </c:pt>
                <c:pt idx="1">
                  <c:v>15</c:v>
                </c:pt>
                <c:pt idx="2">
                  <c:v>9</c:v>
                </c:pt>
                <c:pt idx="3">
                  <c:v>13</c:v>
                </c:pt>
                <c:pt idx="4">
                  <c:v>17</c:v>
                </c:pt>
                <c:pt idx="5">
                  <c:v>24</c:v>
                </c:pt>
                <c:pt idx="6">
                  <c:v>14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4.9153908138597897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5.4794520547945202</c:v>
                </c:pt>
                <c:pt idx="1">
                  <c:v>8</c:v>
                </c:pt>
                <c:pt idx="2">
                  <c:v>13</c:v>
                </c:pt>
                <c:pt idx="3">
                  <c:v>10</c:v>
                </c:pt>
                <c:pt idx="4">
                  <c:v>17</c:v>
                </c:pt>
                <c:pt idx="5">
                  <c:v>0</c:v>
                </c:pt>
                <c:pt idx="6">
                  <c:v>3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22.643029814665599</c:v>
                </c:pt>
                <c:pt idx="1">
                  <c:v>23</c:v>
                </c:pt>
                <c:pt idx="2">
                  <c:v>24</c:v>
                </c:pt>
                <c:pt idx="3">
                  <c:v>24</c:v>
                </c:pt>
                <c:pt idx="4">
                  <c:v>50</c:v>
                </c:pt>
                <c:pt idx="5">
                  <c:v>24</c:v>
                </c:pt>
                <c:pt idx="6">
                  <c:v>20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11.9258662369057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0</c:v>
                </c:pt>
                <c:pt idx="5">
                  <c:v>16</c:v>
                </c:pt>
                <c:pt idx="6">
                  <c:v>12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12.489927477840499</c:v>
                </c:pt>
                <c:pt idx="1">
                  <c:v>11</c:v>
                </c:pt>
                <c:pt idx="2">
                  <c:v>13</c:v>
                </c:pt>
                <c:pt idx="3">
                  <c:v>10</c:v>
                </c:pt>
                <c:pt idx="4">
                  <c:v>0</c:v>
                </c:pt>
                <c:pt idx="5">
                  <c:v>18</c:v>
                </c:pt>
                <c:pt idx="6">
                  <c:v>11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6DA8-4946-AAE2-6700BE66F4C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26.591458501208699</c:v>
                </c:pt>
                <c:pt idx="1">
                  <c:v>24</c:v>
                </c:pt>
                <c:pt idx="2">
                  <c:v>25</c:v>
                </c:pt>
                <c:pt idx="3">
                  <c:v>21</c:v>
                </c:pt>
                <c:pt idx="4">
                  <c:v>17</c:v>
                </c:pt>
                <c:pt idx="5">
                  <c:v>18</c:v>
                </c:pt>
                <c:pt idx="6">
                  <c:v>32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DA8-4946-AAE2-6700BE66F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Inte alls troligt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801D-42EB-9EF6-765F31934C3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01D-42EB-9EF6-765F31934C3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01D-42EB-9EF6-765F31934C3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01D-42EB-9EF6-765F31934C3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Absolut troligt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01D-42EB-9EF6-765F31934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25692592106235074"/>
          <c:w val="1"/>
          <c:h val="0.727578513500420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49064760515871"/>
          <c:y val="2.6327112180677237E-2"/>
          <c:w val="0.74807540357755542"/>
          <c:h val="0.93564483689167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33.252032520325201</c:v>
                </c:pt>
                <c:pt idx="1">
                  <c:v>39</c:v>
                </c:pt>
                <c:pt idx="2">
                  <c:v>31</c:v>
                </c:pt>
                <c:pt idx="3">
                  <c:v>42</c:v>
                </c:pt>
                <c:pt idx="4">
                  <c:v>50</c:v>
                </c:pt>
                <c:pt idx="5">
                  <c:v>36</c:v>
                </c:pt>
                <c:pt idx="6">
                  <c:v>42</c:v>
                </c:pt>
                <c:pt idx="7">
                  <c:v>75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29.918699186991901</c:v>
                </c:pt>
                <c:pt idx="1">
                  <c:v>33</c:v>
                </c:pt>
                <c:pt idx="2">
                  <c:v>45</c:v>
                </c:pt>
                <c:pt idx="3">
                  <c:v>25</c:v>
                </c:pt>
                <c:pt idx="4">
                  <c:v>33</c:v>
                </c:pt>
                <c:pt idx="5">
                  <c:v>42</c:v>
                </c:pt>
                <c:pt idx="6">
                  <c:v>27</c:v>
                </c:pt>
                <c:pt idx="7">
                  <c:v>25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17.154471544715399</c:v>
                </c:pt>
                <c:pt idx="1">
                  <c:v>13</c:v>
                </c:pt>
                <c:pt idx="2">
                  <c:v>13</c:v>
                </c:pt>
                <c:pt idx="3">
                  <c:v>15</c:v>
                </c:pt>
                <c:pt idx="4">
                  <c:v>0</c:v>
                </c:pt>
                <c:pt idx="5">
                  <c:v>13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0-7AF5-4F7A-8E1F-C4F85903C25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19.674796747967498</c:v>
                </c:pt>
                <c:pt idx="1">
                  <c:v>15</c:v>
                </c:pt>
                <c:pt idx="2">
                  <c:v>11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17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<c:ext xmlns:c16="http://schemas.microsoft.com/office/drawing/2014/chart" uri="{C3380CC4-5D6E-409C-BE32-E72D297353CC}">
              <c16:uniqueId val="{00000001-7AF5-4F7A-8E1F-C4F85903C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Kommunen ordnade boende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Migrationsverkets boende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Boende ordnades på annat sätt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E27-4C56-90F6-FD53DC77D52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E27-4C56-90F6-FD53DC77D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999989317426266"/>
          <c:h val="0.974624498755530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2252461414338"/>
          <c:y val="6.2234462292604008E-2"/>
          <c:w val="0.70554148355100799"/>
          <c:h val="0.933846226334458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23.183925811437401</c:v>
                </c:pt>
                <c:pt idx="1">
                  <c:v>17</c:v>
                </c:pt>
                <c:pt idx="2">
                  <c:v>15</c:v>
                </c:pt>
                <c:pt idx="3">
                  <c:v>19</c:v>
                </c:pt>
                <c:pt idx="4">
                  <c:v>50</c:v>
                </c:pt>
                <c:pt idx="5">
                  <c:v>18</c:v>
                </c:pt>
                <c:pt idx="6">
                  <c:v>11</c:v>
                </c:pt>
                <c:pt idx="7">
                  <c:v>33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8.65533230293663</c:v>
                </c:pt>
                <c:pt idx="1">
                  <c:v>7</c:v>
                </c:pt>
                <c:pt idx="2">
                  <c:v>13</c:v>
                </c:pt>
                <c:pt idx="3">
                  <c:v>8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33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9.1190108191653803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17</c:v>
                </c:pt>
                <c:pt idx="5">
                  <c:v>0</c:v>
                </c:pt>
                <c:pt idx="6">
                  <c:v>9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26.275115919629101</c:v>
                </c:pt>
                <c:pt idx="1">
                  <c:v>28</c:v>
                </c:pt>
                <c:pt idx="2">
                  <c:v>23</c:v>
                </c:pt>
                <c:pt idx="3">
                  <c:v>26</c:v>
                </c:pt>
                <c:pt idx="4">
                  <c:v>0</c:v>
                </c:pt>
                <c:pt idx="5">
                  <c:v>33</c:v>
                </c:pt>
                <c:pt idx="6">
                  <c:v>37</c:v>
                </c:pt>
                <c:pt idx="7">
                  <c:v>33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9.7372488408037103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17</c:v>
                </c:pt>
                <c:pt idx="5">
                  <c:v>13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7.7279752704791296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17</c:v>
                </c:pt>
                <c:pt idx="5">
                  <c:v>15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6DA8-4946-AAE2-6700BE66F4C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15.301391035548701</c:v>
                </c:pt>
                <c:pt idx="1">
                  <c:v>14</c:v>
                </c:pt>
                <c:pt idx="2">
                  <c:v>17</c:v>
                </c:pt>
                <c:pt idx="3">
                  <c:v>8</c:v>
                </c:pt>
                <c:pt idx="4">
                  <c:v>0</c:v>
                </c:pt>
                <c:pt idx="5">
                  <c:v>15</c:v>
                </c:pt>
                <c:pt idx="6">
                  <c:v>21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DA8-4946-AAE2-6700BE66F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Inte alls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DA-42CF-A048-52103153A05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1DA-42CF-A048-52103153A05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1DA-42CF-A048-52103153A057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71DA-42CF-A048-52103153A057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Väldigt mycket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71DA-42CF-A048-52103153A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52589074204014563"/>
          <c:w val="1"/>
          <c:h val="0.245613908829755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63150202515777"/>
          <c:y val="3.129636628353074E-2"/>
          <c:w val="0.72992666968119801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29.471032745591899</c:v>
                </c:pt>
                <c:pt idx="1">
                  <c:v>25</c:v>
                </c:pt>
                <c:pt idx="2">
                  <c:v>33</c:v>
                </c:pt>
                <c:pt idx="3">
                  <c:v>27</c:v>
                </c:pt>
                <c:pt idx="4">
                  <c:v>0</c:v>
                </c:pt>
                <c:pt idx="5">
                  <c:v>16</c:v>
                </c:pt>
                <c:pt idx="6">
                  <c:v>18</c:v>
                </c:pt>
                <c:pt idx="7">
                  <c:v>38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70.528967254408101</c:v>
                </c:pt>
                <c:pt idx="1">
                  <c:v>75</c:v>
                </c:pt>
                <c:pt idx="2">
                  <c:v>67</c:v>
                </c:pt>
                <c:pt idx="3">
                  <c:v>73</c:v>
                </c:pt>
                <c:pt idx="4">
                  <c:v>100</c:v>
                </c:pt>
                <c:pt idx="5">
                  <c:v>84</c:v>
                </c:pt>
                <c:pt idx="6">
                  <c:v>82</c:v>
                </c:pt>
                <c:pt idx="7">
                  <c:v>63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9-40F2-8A94-D281560D7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"/>
          <c:y val="0"/>
          <c:w val="1"/>
          <c:h val="0.78900848658738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90541922001766"/>
          <c:y val="3.129636628353074E-2"/>
          <c:w val="0.69932114378983856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Min mamma/pappa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68</c:v>
                </c:pt>
                <c:pt idx="1">
                  <c:v>67</c:v>
                </c:pt>
                <c:pt idx="2">
                  <c:v>75</c:v>
                </c:pt>
                <c:pt idx="4">
                  <c:v>50</c:v>
                </c:pt>
                <c:pt idx="5">
                  <c:v>57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Min fru/man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EFB-4F21-9A7B-52869746972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 dotter/son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6EFB-4F21-9A7B-52869746972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Syskon (bror eller syster)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36</c:v>
                </c:pt>
                <c:pt idx="1">
                  <c:v>39</c:v>
                </c:pt>
                <c:pt idx="2">
                  <c:v>42</c:v>
                </c:pt>
                <c:pt idx="4">
                  <c:v>38</c:v>
                </c:pt>
                <c:pt idx="5">
                  <c:v>21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6EFB-4F21-9A7B-52869746972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Annan anhörig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11</c:v>
                </c:pt>
                <c:pt idx="1">
                  <c:v>11</c:v>
                </c:pt>
                <c:pt idx="2">
                  <c:v>8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6EFB-4F21-9A7B-528697469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-14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70C-47CE-B829-63FDD7A29C7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17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70C-47CE-B829-63FDD7A29C7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18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C70C-47CE-B829-63FDD7A29C7B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19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C70C-47CE-B829-63FDD7A29C7B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20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EE4-4949-B01C-98D9DEFB4295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21+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EE4-4949-B01C-98D9DEFB4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"/>
          <c:w val="0.87679348205490837"/>
          <c:h val="0.76156967298119471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Min mamma/pappa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Min fru/man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A18-48B4-9ED4-0B931B8A62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 dotter/son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A18-48B4-9ED4-0B931B8A625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Syskon (bror eller syster)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A18-48B4-9ED4-0B931B8A625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Annan anhörig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A18-48B4-9ED4-0B931B8A6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5000497925618714E-2"/>
          <c:y val="8.2331738561074591E-2"/>
          <c:w val="0.91546126208164391"/>
          <c:h val="0.451169634529412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0987027550479"/>
          <c:y val="3.129636628353074E-2"/>
          <c:w val="0.695548301430851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13.003095975232201</c:v>
                </c:pt>
                <c:pt idx="1">
                  <c:v>25</c:v>
                </c:pt>
                <c:pt idx="2">
                  <c:v>19</c:v>
                </c:pt>
                <c:pt idx="3">
                  <c:v>26</c:v>
                </c:pt>
                <c:pt idx="5">
                  <c:v>38</c:v>
                </c:pt>
                <c:pt idx="6">
                  <c:v>30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58.204334365325103</c:v>
                </c:pt>
                <c:pt idx="1">
                  <c:v>43</c:v>
                </c:pt>
                <c:pt idx="2">
                  <c:v>44</c:v>
                </c:pt>
                <c:pt idx="3">
                  <c:v>52</c:v>
                </c:pt>
                <c:pt idx="5">
                  <c:v>13</c:v>
                </c:pt>
                <c:pt idx="6">
                  <c:v>30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28.792569659442702</c:v>
                </c:pt>
                <c:pt idx="1">
                  <c:v>32</c:v>
                </c:pt>
                <c:pt idx="2">
                  <c:v>38</c:v>
                </c:pt>
                <c:pt idx="3">
                  <c:v>23</c:v>
                </c:pt>
                <c:pt idx="5">
                  <c:v>50</c:v>
                </c:pt>
                <c:pt idx="6">
                  <c:v>40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Avslag/negativt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Positivt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inte fått svar/beslut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4E4-4AAA-9B74-88EEF68B1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999996770384683"/>
          <c:h val="0.39257179514022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65967900773452"/>
          <c:y val="3.2334370255156834E-2"/>
          <c:w val="0.65056688400212181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4.4697633654688902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17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28.396143733567001</c:v>
                </c:pt>
                <c:pt idx="1">
                  <c:v>33</c:v>
                </c:pt>
                <c:pt idx="2">
                  <c:v>29</c:v>
                </c:pt>
                <c:pt idx="3">
                  <c:v>35</c:v>
                </c:pt>
                <c:pt idx="4">
                  <c:v>50</c:v>
                </c:pt>
                <c:pt idx="5">
                  <c:v>36</c:v>
                </c:pt>
                <c:pt idx="6">
                  <c:v>30</c:v>
                </c:pt>
                <c:pt idx="7">
                  <c:v>50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67.134092900964106</c:v>
                </c:pt>
                <c:pt idx="1">
                  <c:v>63</c:v>
                </c:pt>
                <c:pt idx="2">
                  <c:v>69</c:v>
                </c:pt>
                <c:pt idx="3">
                  <c:v>61</c:v>
                </c:pt>
                <c:pt idx="4">
                  <c:v>33</c:v>
                </c:pt>
                <c:pt idx="5">
                  <c:v>60</c:v>
                </c:pt>
                <c:pt idx="6">
                  <c:v>68</c:v>
                </c:pt>
                <c:pt idx="7">
                  <c:v>50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Dåligt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Sådär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Bra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115-4A9B-BA47-E194309FE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482709531765502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28254911387609"/>
          <c:y val="3.2882410428973052E-2"/>
          <c:w val="0.67494401389598024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84.5749342681858</c:v>
                </c:pt>
                <c:pt idx="1">
                  <c:v>88</c:v>
                </c:pt>
                <c:pt idx="2">
                  <c:v>95</c:v>
                </c:pt>
                <c:pt idx="3">
                  <c:v>86</c:v>
                </c:pt>
                <c:pt idx="4">
                  <c:v>83</c:v>
                </c:pt>
                <c:pt idx="5">
                  <c:v>84</c:v>
                </c:pt>
                <c:pt idx="6">
                  <c:v>91</c:v>
                </c:pt>
                <c:pt idx="7">
                  <c:v>88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4.5574057843996503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17</c:v>
                </c:pt>
                <c:pt idx="5">
                  <c:v>4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10.8676599474145</c:v>
                </c:pt>
                <c:pt idx="1">
                  <c:v>9</c:v>
                </c:pt>
                <c:pt idx="2">
                  <c:v>5</c:v>
                </c:pt>
                <c:pt idx="3">
                  <c:v>12</c:v>
                </c:pt>
                <c:pt idx="4">
                  <c:v>0</c:v>
                </c:pt>
                <c:pt idx="5">
                  <c:v>11</c:v>
                </c:pt>
                <c:pt idx="6">
                  <c:v>5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8BA-44B9-96F0-33E29C9D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8900848658738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13241607034558"/>
          <c:y val="3.208691258211218E-2"/>
          <c:w val="0.68096543462383963"/>
          <c:h val="0.935826174835775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58.061674008810598</c:v>
                </c:pt>
                <c:pt idx="1">
                  <c:v>64</c:v>
                </c:pt>
                <c:pt idx="2">
                  <c:v>75</c:v>
                </c:pt>
                <c:pt idx="3">
                  <c:v>56</c:v>
                </c:pt>
                <c:pt idx="4">
                  <c:v>67</c:v>
                </c:pt>
                <c:pt idx="5">
                  <c:v>69</c:v>
                </c:pt>
                <c:pt idx="6">
                  <c:v>68</c:v>
                </c:pt>
                <c:pt idx="7">
                  <c:v>38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4.1409691629955896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37.797356828193799</c:v>
                </c:pt>
                <c:pt idx="1">
                  <c:v>32</c:v>
                </c:pt>
                <c:pt idx="2">
                  <c:v>24</c:v>
                </c:pt>
                <c:pt idx="3">
                  <c:v>39</c:v>
                </c:pt>
                <c:pt idx="4">
                  <c:v>33</c:v>
                </c:pt>
                <c:pt idx="5">
                  <c:v>29</c:v>
                </c:pt>
                <c:pt idx="6">
                  <c:v>29</c:v>
                </c:pt>
                <c:pt idx="7">
                  <c:v>50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EF6-4828-AB12-8E01C7D9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8577666997573743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531540211379"/>
          <c:y val="8.8165545737785948E-3"/>
          <c:w val="0.73156318241506868"/>
          <c:h val="0.935345266458956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21</c:v>
                </c:pt>
                <c:pt idx="1">
                  <c:v>18</c:v>
                </c:pt>
                <c:pt idx="2">
                  <c:v>17</c:v>
                </c:pt>
                <c:pt idx="3">
                  <c:v>33</c:v>
                </c:pt>
                <c:pt idx="4">
                  <c:v>29</c:v>
                </c:pt>
                <c:pt idx="5">
                  <c:v>23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39</c:v>
                </c:pt>
                <c:pt idx="1">
                  <c:v>42</c:v>
                </c:pt>
                <c:pt idx="2">
                  <c:v>43</c:v>
                </c:pt>
                <c:pt idx="3">
                  <c:v>17</c:v>
                </c:pt>
                <c:pt idx="4">
                  <c:v>36</c:v>
                </c:pt>
                <c:pt idx="5">
                  <c:v>35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30</c:v>
                </c:pt>
                <c:pt idx="1">
                  <c:v>33</c:v>
                </c:pt>
                <c:pt idx="2">
                  <c:v>31</c:v>
                </c:pt>
                <c:pt idx="3">
                  <c:v>17</c:v>
                </c:pt>
                <c:pt idx="4">
                  <c:v>24</c:v>
                </c:pt>
                <c:pt idx="5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  <c:pt idx="0">
                  <c:v>10</c:v>
                </c:pt>
                <c:pt idx="1">
                  <c:v>7</c:v>
                </c:pt>
                <c:pt idx="2">
                  <c:v>9</c:v>
                </c:pt>
                <c:pt idx="3">
                  <c:v>33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D-4607-B5BB-B6F797253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3774716587371"/>
          <c:y val="3.129636628353074E-2"/>
          <c:w val="0.7882204245404820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  <c:ext xmlns:c16="http://schemas.microsoft.com/office/drawing/2014/chart" uri="{C3380CC4-5D6E-409C-BE32-E72D297353CC}">
                  <c16:uniqueId val="{00000000-3549-40B2-B472-9E00D24743D0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13.085621970920799</c:v>
                </c:pt>
                <c:pt idx="1">
                  <c:v>16</c:v>
                </c:pt>
                <c:pt idx="2">
                  <c:v>20</c:v>
                </c:pt>
                <c:pt idx="3">
                  <c:v>16</c:v>
                </c:pt>
                <c:pt idx="4">
                  <c:v>0</c:v>
                </c:pt>
                <c:pt idx="5">
                  <c:v>20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4.1195476575121202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6.2197092084006496</c:v>
                </c:pt>
                <c:pt idx="1">
                  <c:v>9</c:v>
                </c:pt>
                <c:pt idx="2">
                  <c:v>13</c:v>
                </c:pt>
                <c:pt idx="3">
                  <c:v>11</c:v>
                </c:pt>
                <c:pt idx="4">
                  <c:v>0</c:v>
                </c:pt>
                <c:pt idx="5">
                  <c:v>9</c:v>
                </c:pt>
                <c:pt idx="6">
                  <c:v>3</c:v>
                </c:pt>
                <c:pt idx="7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04E-4BBB-AFC1-B3D7E69DC9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40.953150242326302</c:v>
                </c:pt>
                <c:pt idx="1">
                  <c:v>33</c:v>
                </c:pt>
                <c:pt idx="2">
                  <c:v>22</c:v>
                </c:pt>
                <c:pt idx="3">
                  <c:v>40</c:v>
                </c:pt>
                <c:pt idx="4">
                  <c:v>17</c:v>
                </c:pt>
                <c:pt idx="5">
                  <c:v>31</c:v>
                </c:pt>
                <c:pt idx="6">
                  <c:v>30</c:v>
                </c:pt>
                <c:pt idx="7">
                  <c:v>38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04E-4BBB-AFC1-B3D7E69DC96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0.72697899838449098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04E-4BBB-AFC1-B3D7E69DC96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Blad1!$G$2:$G$9</c:f>
              <c:numCache>
                <c:formatCode>General</c:formatCode>
                <c:ptCount val="8"/>
                <c:pt idx="0">
                  <c:v>0.40387722132471698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C04E-4BBB-AFC1-B3D7E69DC96F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Blad1!$H$2:$H$9</c:f>
              <c:numCache>
                <c:formatCode>General</c:formatCode>
                <c:ptCount val="8"/>
                <c:pt idx="0">
                  <c:v>23.021001615508901</c:v>
                </c:pt>
                <c:pt idx="1">
                  <c:v>14</c:v>
                </c:pt>
                <c:pt idx="2">
                  <c:v>20</c:v>
                </c:pt>
                <c:pt idx="3">
                  <c:v>7</c:v>
                </c:pt>
                <c:pt idx="4">
                  <c:v>50</c:v>
                </c:pt>
                <c:pt idx="5">
                  <c:v>9</c:v>
                </c:pt>
                <c:pt idx="6">
                  <c:v>23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C04E-4BBB-AFC1-B3D7E69DC96F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Blad1!$I$2:$I$9</c:f>
              <c:numCache>
                <c:formatCode>General</c:formatCode>
                <c:ptCount val="8"/>
                <c:pt idx="0">
                  <c:v>0.24232633279483001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C04E-4BBB-AFC1-B3D7E69DC96F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Blad1!$J$2:$J$9</c:f>
              <c:numCache>
                <c:formatCode>General</c:formatCode>
                <c:ptCount val="8"/>
                <c:pt idx="0">
                  <c:v>1.9386106623586401</c:v>
                </c:pt>
                <c:pt idx="1">
                  <c:v>6</c:v>
                </c:pt>
                <c:pt idx="2">
                  <c:v>4</c:v>
                </c:pt>
                <c:pt idx="3">
                  <c:v>11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C04E-4BBB-AFC1-B3D7E69DC96F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6="http://schemas.microsoft.com/office/drawing/2014/chart"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Blad1!$K$2:$K$9</c:f>
              <c:numCache>
                <c:formatCode>General</c:formatCode>
                <c:ptCount val="8"/>
                <c:pt idx="0">
                  <c:v>7.51211631663974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  <c:pt idx="4">
                  <c:v>0</c:v>
                </c:pt>
                <c:pt idx="5">
                  <c:v>24</c:v>
                </c:pt>
                <c:pt idx="6">
                  <c:v>18</c:v>
                </c:pt>
                <c:pt idx="7">
                  <c:v>13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7-C04E-4BBB-AFC1-B3D7E69DC96F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Blad1!$L$2:$L$9</c:f>
              <c:numCache>
                <c:formatCode>General</c:formatCode>
                <c:ptCount val="8"/>
                <c:pt idx="0">
                  <c:v>1.7770597738287599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17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8-C04E-4BBB-AFC1-B3D7E69DC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88184646150427726"/>
          <c:y val="0"/>
          <c:w val="0.118153538495722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EB7-4D3F-8E71-06A74559F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23026676453073"/>
          <c:y val="3.2334370255156834E-2"/>
          <c:w val="0.69686758392965442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84.350132625994704</c:v>
                </c:pt>
                <c:pt idx="1">
                  <c:v>85</c:v>
                </c:pt>
                <c:pt idx="2">
                  <c:v>89</c:v>
                </c:pt>
                <c:pt idx="3">
                  <c:v>86</c:v>
                </c:pt>
                <c:pt idx="4">
                  <c:v>83</c:v>
                </c:pt>
                <c:pt idx="5">
                  <c:v>80</c:v>
                </c:pt>
                <c:pt idx="6">
                  <c:v>86</c:v>
                </c:pt>
                <c:pt idx="7">
                  <c:v>100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12.555260831122901</c:v>
                </c:pt>
                <c:pt idx="1">
                  <c:v>13</c:v>
                </c:pt>
                <c:pt idx="2">
                  <c:v>11</c:v>
                </c:pt>
                <c:pt idx="3">
                  <c:v>13</c:v>
                </c:pt>
                <c:pt idx="4">
                  <c:v>17</c:v>
                </c:pt>
                <c:pt idx="5">
                  <c:v>18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3.0946065428824099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6D2-415C-992B-32AEE7D62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0.96140323761278368"/>
          <c:h val="0.176835591814159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90541922001766"/>
          <c:y val="3.2439057182139616E-2"/>
          <c:w val="0.69932114378983856"/>
          <c:h val="0.935121885635720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14.054054054054101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17</c:v>
                </c:pt>
                <c:pt idx="5">
                  <c:v>20</c:v>
                </c:pt>
                <c:pt idx="6">
                  <c:v>3</c:v>
                </c:pt>
                <c:pt idx="7">
                  <c:v>38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34.1441441441441</c:v>
                </c:pt>
                <c:pt idx="1">
                  <c:v>40</c:v>
                </c:pt>
                <c:pt idx="2">
                  <c:v>38</c:v>
                </c:pt>
                <c:pt idx="3">
                  <c:v>43</c:v>
                </c:pt>
                <c:pt idx="4">
                  <c:v>33</c:v>
                </c:pt>
                <c:pt idx="5">
                  <c:v>40</c:v>
                </c:pt>
                <c:pt idx="6">
                  <c:v>35</c:v>
                </c:pt>
                <c:pt idx="7">
                  <c:v>38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41.6216216216216</c:v>
                </c:pt>
                <c:pt idx="1">
                  <c:v>40</c:v>
                </c:pt>
                <c:pt idx="2">
                  <c:v>36</c:v>
                </c:pt>
                <c:pt idx="3">
                  <c:v>39</c:v>
                </c:pt>
                <c:pt idx="4">
                  <c:v>17</c:v>
                </c:pt>
                <c:pt idx="5">
                  <c:v>29</c:v>
                </c:pt>
                <c:pt idx="6">
                  <c:v>50</c:v>
                </c:pt>
                <c:pt idx="7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10.1801801801802</c:v>
                </c:pt>
                <c:pt idx="1">
                  <c:v>11</c:v>
                </c:pt>
                <c:pt idx="2">
                  <c:v>15</c:v>
                </c:pt>
                <c:pt idx="3">
                  <c:v>8</c:v>
                </c:pt>
                <c:pt idx="4">
                  <c:v>33</c:v>
                </c:pt>
                <c:pt idx="5">
                  <c:v>11</c:v>
                </c:pt>
                <c:pt idx="6">
                  <c:v>12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2333-4546-9C7F-1B772BB7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Dåligt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Sådär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Bra 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0F6-4164-83A0-1AD9D8E842E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Vet inte 0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0F6-4164-83A0-1AD9D8E8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0.89999983898729452"/>
          <c:h val="0.69410946927330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65421783736231"/>
          <c:y val="3.2882410428973052E-2"/>
          <c:w val="0.72144363285682289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51.084990958408703</c:v>
                </c:pt>
                <c:pt idx="1">
                  <c:v>43</c:v>
                </c:pt>
                <c:pt idx="2">
                  <c:v>29</c:v>
                </c:pt>
                <c:pt idx="3">
                  <c:v>50</c:v>
                </c:pt>
                <c:pt idx="4">
                  <c:v>67</c:v>
                </c:pt>
                <c:pt idx="5">
                  <c:v>18</c:v>
                </c:pt>
                <c:pt idx="6">
                  <c:v>56</c:v>
                </c:pt>
                <c:pt idx="7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19.3490054249548</c:v>
                </c:pt>
                <c:pt idx="1">
                  <c:v>23</c:v>
                </c:pt>
                <c:pt idx="2">
                  <c:v>29</c:v>
                </c:pt>
                <c:pt idx="3">
                  <c:v>20</c:v>
                </c:pt>
                <c:pt idx="4">
                  <c:v>17</c:v>
                </c:pt>
                <c:pt idx="5">
                  <c:v>40</c:v>
                </c:pt>
                <c:pt idx="6">
                  <c:v>14</c:v>
                </c:pt>
                <c:pt idx="7">
                  <c:v>63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29.5660036166365</c:v>
                </c:pt>
                <c:pt idx="1">
                  <c:v>34</c:v>
                </c:pt>
                <c:pt idx="2">
                  <c:v>42</c:v>
                </c:pt>
                <c:pt idx="3">
                  <c:v>30</c:v>
                </c:pt>
                <c:pt idx="4">
                  <c:v>17</c:v>
                </c:pt>
                <c:pt idx="5">
                  <c:v>42</c:v>
                </c:pt>
                <c:pt idx="6">
                  <c:v>30</c:v>
                </c:pt>
                <c:pt idx="7">
                  <c:v>25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6D9-4E4E-9150-C5D37CC5A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5374701422681587E-2"/>
          <c:w val="1"/>
          <c:h val="0.761569672981194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938928727299"/>
          <c:y val="3.5273858460171094E-2"/>
          <c:w val="0.71420490778578194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 att få arbete/jobb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48</c:v>
                </c:pt>
                <c:pt idx="1">
                  <c:v>53</c:v>
                </c:pt>
                <c:pt idx="2">
                  <c:v>46</c:v>
                </c:pt>
                <c:pt idx="3">
                  <c:v>100</c:v>
                </c:pt>
                <c:pt idx="4">
                  <c:v>61</c:v>
                </c:pt>
                <c:pt idx="5">
                  <c:v>11</c:v>
                </c:pt>
                <c:pt idx="6">
                  <c:v>80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studera/gå i skola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30</c:v>
                </c:pt>
                <c:pt idx="1">
                  <c:v>35</c:v>
                </c:pt>
                <c:pt idx="2">
                  <c:v>42</c:v>
                </c:pt>
                <c:pt idx="3">
                  <c:v>0</c:v>
                </c:pt>
                <c:pt idx="4">
                  <c:v>17</c:v>
                </c:pt>
                <c:pt idx="5">
                  <c:v>22</c:v>
                </c:pt>
                <c:pt idx="6">
                  <c:v>40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Annat boende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9</c:v>
                </c:pt>
                <c:pt idx="1">
                  <c:v>18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11</c:v>
                </c:pt>
                <c:pt idx="6">
                  <c:v>60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För lite att göra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13</c:v>
                </c:pt>
                <c:pt idx="3">
                  <c:v>0</c:v>
                </c:pt>
                <c:pt idx="4">
                  <c:v>17</c:v>
                </c:pt>
                <c:pt idx="5">
                  <c:v>44</c:v>
                </c:pt>
                <c:pt idx="6">
                  <c:v>60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601-49BF-B282-14AFA7C6BB4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Har vänner/släkt på annat ställe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19</c:v>
                </c:pt>
                <c:pt idx="1">
                  <c:v>35</c:v>
                </c:pt>
                <c:pt idx="2">
                  <c:v>13</c:v>
                </c:pt>
                <c:pt idx="3">
                  <c:v>0</c:v>
                </c:pt>
                <c:pt idx="4">
                  <c:v>17</c:v>
                </c:pt>
                <c:pt idx="5">
                  <c:v>11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601-49BF-B282-14AFA7C6BB4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Annan anledning, nämligen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0">
                  <c:v>14</c:v>
                </c:pt>
                <c:pt idx="1">
                  <c:v>0</c:v>
                </c:pt>
                <c:pt idx="2">
                  <c:v>21</c:v>
                </c:pt>
                <c:pt idx="3">
                  <c:v>0</c:v>
                </c:pt>
                <c:pt idx="4">
                  <c:v>17</c:v>
                </c:pt>
                <c:pt idx="5">
                  <c:v>22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6601-49BF-B282-14AFA7C6B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 att få arbete/jobb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För att studera/gå i skola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Annat boende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C4D-4C24-9049-75F0CBB2AFF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För lite att göra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C4D-4C24-9049-75F0CBB2AFF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Har vänner på annat ställe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DC4D-4C24-9049-75F0CBB2AFF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Annan anledning,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DC4D-4C24-9049-75F0CBB2A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9.0166088914149581E-2"/>
          <c:w val="0.95661081517258306"/>
          <c:h val="0.750050777363024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5636714317716"/>
          <c:y val="3.3076886832770887E-2"/>
          <c:w val="0.70554148355100799"/>
          <c:h val="0.933846226334458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1.6791044776119399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1.77238805970149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2.7052238805970101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17.630597014925399</c:v>
                </c:pt>
                <c:pt idx="1">
                  <c:v>20</c:v>
                </c:pt>
                <c:pt idx="2">
                  <c:v>20</c:v>
                </c:pt>
                <c:pt idx="3">
                  <c:v>26</c:v>
                </c:pt>
                <c:pt idx="4">
                  <c:v>17</c:v>
                </c:pt>
                <c:pt idx="5">
                  <c:v>16</c:v>
                </c:pt>
                <c:pt idx="6">
                  <c:v>11</c:v>
                </c:pt>
                <c:pt idx="7">
                  <c:v>43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Blad1!$F$2:$F$10</c:f>
              <c:numCache>
                <c:formatCode>General</c:formatCode>
                <c:ptCount val="9"/>
                <c:pt idx="0">
                  <c:v>14.9253731343284</c:v>
                </c:pt>
                <c:pt idx="1">
                  <c:v>16</c:v>
                </c:pt>
                <c:pt idx="2">
                  <c:v>22</c:v>
                </c:pt>
                <c:pt idx="3">
                  <c:v>15</c:v>
                </c:pt>
                <c:pt idx="4">
                  <c:v>17</c:v>
                </c:pt>
                <c:pt idx="5">
                  <c:v>16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60B-4C6F-81B3-864A8269C734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Blad1!$G$2:$G$10</c:f>
              <c:numCache>
                <c:formatCode>General</c:formatCode>
                <c:ptCount val="9"/>
                <c:pt idx="0">
                  <c:v>21.361940298507498</c:v>
                </c:pt>
                <c:pt idx="1">
                  <c:v>20</c:v>
                </c:pt>
                <c:pt idx="2">
                  <c:v>11</c:v>
                </c:pt>
                <c:pt idx="3">
                  <c:v>23</c:v>
                </c:pt>
                <c:pt idx="4">
                  <c:v>17</c:v>
                </c:pt>
                <c:pt idx="5">
                  <c:v>24</c:v>
                </c:pt>
                <c:pt idx="6">
                  <c:v>18</c:v>
                </c:pt>
                <c:pt idx="7">
                  <c:v>0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6DA8-4946-AAE2-6700BE66F4C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Blad1!$H$2:$H$10</c:f>
              <c:numCache>
                <c:formatCode>General</c:formatCode>
                <c:ptCount val="9"/>
                <c:pt idx="0">
                  <c:v>39.925373134328403</c:v>
                </c:pt>
                <c:pt idx="1">
                  <c:v>39</c:v>
                </c:pt>
                <c:pt idx="2">
                  <c:v>43</c:v>
                </c:pt>
                <c:pt idx="3">
                  <c:v>30</c:v>
                </c:pt>
                <c:pt idx="4">
                  <c:v>50</c:v>
                </c:pt>
                <c:pt idx="5">
                  <c:v>38</c:v>
                </c:pt>
                <c:pt idx="6">
                  <c:v>52</c:v>
                </c:pt>
                <c:pt idx="7">
                  <c:v>43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DA8-4946-AAE2-6700BE66F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4C4-4A9E-B1C6-757739B7F20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4C4-4A9E-B1C6-757739B7F203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4C4-4A9E-B1C6-757739B7F203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4C4-4A9E-B1C6-757739B7F20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4C4-4A9E-B1C6-757739B7F203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4C4-4A9E-B1C6-757739B7F203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4C4-4A9E-B1C6-757739B7F203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4C4-4A9E-B1C6-757739B7F203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4C4-4A9E-B1C6-757739B7F203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4C4-4A9E-B1C6-757739B7F203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4C4-4A9E-B1C6-757739B7F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Mycket dåligt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DA-42CF-A048-52103153A05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1DA-42CF-A048-52103153A05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1DA-42CF-A048-52103153A057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71DA-42CF-A048-52103153A057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 Mycket bra 7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71DA-42CF-A048-52103153A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870168096133559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938928727299"/>
          <c:y val="3.5273858460171094E-2"/>
          <c:w val="0.71420490778578194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47.227533460803102</c:v>
                </c:pt>
                <c:pt idx="1">
                  <c:v>55</c:v>
                </c:pt>
                <c:pt idx="2">
                  <c:v>50</c:v>
                </c:pt>
                <c:pt idx="3">
                  <c:v>57</c:v>
                </c:pt>
                <c:pt idx="4">
                  <c:v>50</c:v>
                </c:pt>
                <c:pt idx="5">
                  <c:v>57</c:v>
                </c:pt>
                <c:pt idx="6">
                  <c:v>56</c:v>
                </c:pt>
                <c:pt idx="7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15.678776290630999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0</c:v>
                </c:pt>
                <c:pt idx="5">
                  <c:v>11</c:v>
                </c:pt>
                <c:pt idx="6">
                  <c:v>12</c:v>
                </c:pt>
                <c:pt idx="7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6.4053537284894801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0</c:v>
                </c:pt>
                <c:pt idx="5">
                  <c:v>14</c:v>
                </c:pt>
                <c:pt idx="6">
                  <c:v>8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9BAF-4040-AE69-90B97BDA384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18.260038240917801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0</c:v>
                </c:pt>
                <c:pt idx="5">
                  <c:v>7</c:v>
                </c:pt>
                <c:pt idx="6">
                  <c:v>18</c:v>
                </c:pt>
                <c:pt idx="7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601-49BF-B282-14AFA7C6BB4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Blad1!$F$2:$F$10</c:f>
              <c:numCache>
                <c:formatCode>General</c:formatCode>
                <c:ptCount val="9"/>
                <c:pt idx="0">
                  <c:v>12.4282982791587</c:v>
                </c:pt>
                <c:pt idx="1">
                  <c:v>7</c:v>
                </c:pt>
                <c:pt idx="2">
                  <c:v>12</c:v>
                </c:pt>
                <c:pt idx="3">
                  <c:v>2</c:v>
                </c:pt>
                <c:pt idx="4">
                  <c:v>50</c:v>
                </c:pt>
                <c:pt idx="5">
                  <c:v>11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6601-49BF-B282-14AFA7C6B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Läsa på ett högskoleförberedande program inom gymnasieskolan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Läsa på ett annat introduktionsprogram inom gymnasieskolan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Läsa inom vuxenutbildning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C4D-4C24-9049-75F0CBB2AFF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Arbeta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C4D-4C24-9049-75F0CBB2AFF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Vet inte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DC4D-4C24-9049-75F0CBB2A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8565188663247944E-3"/>
          <c:y val="0"/>
          <c:w val="0.9566108151725830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0771201085938"/>
          <c:y val="3.2882410428973052E-2"/>
          <c:w val="0.70174606072348966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72.753346080305903</c:v>
                </c:pt>
                <c:pt idx="1">
                  <c:v>73</c:v>
                </c:pt>
                <c:pt idx="2">
                  <c:v>80</c:v>
                </c:pt>
                <c:pt idx="3">
                  <c:v>69</c:v>
                </c:pt>
                <c:pt idx="4">
                  <c:v>50</c:v>
                </c:pt>
                <c:pt idx="5">
                  <c:v>77</c:v>
                </c:pt>
                <c:pt idx="6">
                  <c:v>76</c:v>
                </c:pt>
                <c:pt idx="7">
                  <c:v>80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6.8833652007648203</c:v>
                </c:pt>
                <c:pt idx="1">
                  <c:v>9</c:v>
                </c:pt>
                <c:pt idx="2">
                  <c:v>4</c:v>
                </c:pt>
                <c:pt idx="3">
                  <c:v>9</c:v>
                </c:pt>
                <c:pt idx="4">
                  <c:v>17</c:v>
                </c:pt>
                <c:pt idx="5">
                  <c:v>9</c:v>
                </c:pt>
                <c:pt idx="6">
                  <c:v>11</c:v>
                </c:pt>
                <c:pt idx="7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20.363288718929301</c:v>
                </c:pt>
                <c:pt idx="1">
                  <c:v>18</c:v>
                </c:pt>
                <c:pt idx="2">
                  <c:v>16</c:v>
                </c:pt>
                <c:pt idx="3">
                  <c:v>22</c:v>
                </c:pt>
                <c:pt idx="4">
                  <c:v>33</c:v>
                </c:pt>
                <c:pt idx="5">
                  <c:v>14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D35-4A14-819E-8F7A7700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ECC-4C5A-8F34-7CD5ACD9C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3.2334370255156834E-2"/>
          <c:w val="0.78965991927884327"/>
          <c:h val="0.935331259489686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vill/kan/ska inte utbilda mig efter gymnasiet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 ekonomi, juridik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18</c:v>
                </c:pt>
                <c:pt idx="1">
                  <c:v>18</c:v>
                </c:pt>
                <c:pt idx="2">
                  <c:v>23</c:v>
                </c:pt>
                <c:pt idx="3">
                  <c:v>0</c:v>
                </c:pt>
                <c:pt idx="4">
                  <c:v>12</c:v>
                </c:pt>
                <c:pt idx="5">
                  <c:v>17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14</c:v>
                </c:pt>
                <c:pt idx="1">
                  <c:v>13</c:v>
                </c:pt>
                <c:pt idx="2">
                  <c:v>16</c:v>
                </c:pt>
                <c:pt idx="3">
                  <c:v>0</c:v>
                </c:pt>
                <c:pt idx="4">
                  <c:v>24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5BBE-4A2E-96C5-B01CAE9A929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12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9</c:v>
                </c:pt>
                <c:pt idx="5">
                  <c:v>15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5-5BBE-4A2E-96C5-B01CAE9A929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6-5BBE-4A2E-96C5-B01CAE9A929C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7-5BBE-4A2E-96C5-B01CAE9A929C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 (fordon)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Blad1!$H$2:$H$8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18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8-5BBE-4A2E-96C5-B01CAE9A929C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Blad1!$I$2:$I$8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33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9-5BBE-4A2E-96C5-B01CAE9A929C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Pedagogiskt arbete (t.ex. lärare)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Blad1!$J$2:$J$8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A-5BBE-4A2E-96C5-B01CAE9A929C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Juridik (Jurist, advokat)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Blad1!$K$2:$K$8</c:f>
              <c:numCache>
                <c:formatCode>General</c:formatCode>
                <c:ptCount val="7"/>
                <c:pt idx="0">
                  <c:v>11</c:v>
                </c:pt>
                <c:pt idx="1">
                  <c:v>15</c:v>
                </c:pt>
                <c:pt idx="2">
                  <c:v>13</c:v>
                </c:pt>
                <c:pt idx="3">
                  <c:v>0</c:v>
                </c:pt>
                <c:pt idx="4">
                  <c:v>12</c:v>
                </c:pt>
                <c:pt idx="5">
                  <c:v>6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B-5BBE-4A2E-96C5-B01CAE9A929C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Hälso- och sjukvård (t.ex. läkare eller sjuksköterska)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Blad1!$L$2:$L$8</c:f>
              <c:numCache>
                <c:formatCode>General</c:formatCode>
                <c:ptCount val="7"/>
                <c:pt idx="0">
                  <c:v>26</c:v>
                </c:pt>
                <c:pt idx="1">
                  <c:v>33</c:v>
                </c:pt>
                <c:pt idx="2">
                  <c:v>27</c:v>
                </c:pt>
                <c:pt idx="3">
                  <c:v>0</c:v>
                </c:pt>
                <c:pt idx="4">
                  <c:v>21</c:v>
                </c:pt>
                <c:pt idx="5">
                  <c:v>23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C-5BBE-4A2E-96C5-B01CAE9A929C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Kultur, media, design (t.ex. journalist)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Blad1!$M$2:$M$8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8</c:v>
                </c:pt>
                <c:pt idx="3">
                  <c:v>0</c:v>
                </c:pt>
                <c:pt idx="4">
                  <c:v>3</c:v>
                </c:pt>
                <c:pt idx="5">
                  <c:v>8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D-5BBE-4A2E-96C5-B01CAE9A929C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Naturvetenskapligt arbete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Blad1!$N$2:$N$8</c:f>
              <c:numCache>
                <c:formatCode>General</c:formatCode>
                <c:ptCount val="7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33</c:v>
                </c:pt>
                <c:pt idx="4">
                  <c:v>6</c:v>
                </c:pt>
                <c:pt idx="5">
                  <c:v>8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E-5BBE-4A2E-96C5-B01CAE9A929C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Försäljning, inköp och marknadsföring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Blad1!$O$2:$O$8</c:f>
              <c:numCache>
                <c:formatCode>General</c:formatCode>
                <c:ptCount val="7"/>
                <c:pt idx="0">
                  <c:v>7</c:v>
                </c:pt>
                <c:pt idx="1">
                  <c:v>13</c:v>
                </c:pt>
                <c:pt idx="2">
                  <c:v>8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F-5BBE-4A2E-96C5-B01CAE9A929C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Hotell, restaurang, storhushåll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Blad1!$P$2:$P$8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5</c:v>
                </c:pt>
                <c:pt idx="3">
                  <c:v>0</c:v>
                </c:pt>
                <c:pt idx="4">
                  <c:v>12</c:v>
                </c:pt>
                <c:pt idx="5">
                  <c:v>8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10-5BBE-4A2E-96C5-B01CAE9A929C}"/>
            </c:ext>
          </c:extLst>
        </c:ser>
        <c:ser>
          <c:idx val="15"/>
          <c:order val="15"/>
          <c:tx>
            <c:strRef>
              <c:f>Blad1!$Q$1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  <c:pt idx="6">
                  <c:v>Timrå</c:v>
                </c:pt>
              </c:strCache>
            </c:strRef>
          </c:cat>
          <c:val>
            <c:numRef>
              <c:f>Blad1!$Q$2:$Q$8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9</c:v>
                </c:pt>
                <c:pt idx="3">
                  <c:v>33</c:v>
                </c:pt>
                <c:pt idx="4">
                  <c:v>12</c:v>
                </c:pt>
                <c:pt idx="5">
                  <c:v>19</c:v>
                </c:pt>
                <c:pt idx="6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B7A3-4780-964F-4985B2C35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57587252210072E-2"/>
          <c:y val="0.58328004133785327"/>
          <c:w val="0.97228482549557982"/>
          <c:h val="4.1095274157802127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vill/kan/ska inte utbilda mig efter gymnasiet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Administration, ekonomi, juridik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Bygg och anläggning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90A-49CB-B774-61BF56D09D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Data/IT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90A-49CB-B774-61BF56D09DF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Städ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90A-49CB-B774-61BF56D09DF2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Industri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A90A-49CB-B774-61BF56D09DF2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Transport (fordon)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A90A-49CB-B774-61BF56D09DF2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Naturbruk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A90A-49CB-B774-61BF56D09DF2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Pedagogiskt arbete (t.ex. lärare)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A90A-49CB-B774-61BF56D09DF2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Juridik (Jurist, advokat)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A90A-49CB-B774-61BF56D09DF2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Hälso- och sjukvård (t.ex. läkare eller sjuksköterska)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A90A-49CB-B774-61BF56D09DF2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Kultur, media, design (t.ex. journalist)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Blad1!$M$2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A90A-49CB-B774-61BF56D09DF2}"/>
            </c:ext>
          </c:extLst>
        </c:ser>
        <c:ser>
          <c:idx val="12"/>
          <c:order val="12"/>
          <c:tx>
            <c:strRef>
              <c:f>Blad1!$N$1</c:f>
              <c:strCache>
                <c:ptCount val="1"/>
                <c:pt idx="0">
                  <c:v>Naturvetenskapligt arbete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Blad1!$N$2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A90A-49CB-B774-61BF56D09DF2}"/>
            </c:ext>
          </c:extLst>
        </c:ser>
        <c:ser>
          <c:idx val="13"/>
          <c:order val="13"/>
          <c:tx>
            <c:strRef>
              <c:f>Blad1!$O$1</c:f>
              <c:strCache>
                <c:ptCount val="1"/>
                <c:pt idx="0">
                  <c:v>Försäljning, inköp och marknadsföring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Blad1!$O$2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A90A-49CB-B774-61BF56D09DF2}"/>
            </c:ext>
          </c:extLst>
        </c:ser>
        <c:ser>
          <c:idx val="14"/>
          <c:order val="14"/>
          <c:tx>
            <c:strRef>
              <c:f>Blad1!$P$1</c:f>
              <c:strCache>
                <c:ptCount val="1"/>
                <c:pt idx="0">
                  <c:v>Hotell, restaurang, storhushåll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Blad1!$P$2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C-A90A-49CB-B774-61BF56D09DF2}"/>
            </c:ext>
          </c:extLst>
        </c:ser>
        <c:ser>
          <c:idx val="15"/>
          <c:order val="15"/>
          <c:tx>
            <c:strRef>
              <c:f>Blad1!$Q$1</c:f>
              <c:strCache>
                <c:ptCount val="1"/>
                <c:pt idx="0">
                  <c:v>Annat, nämligen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Blad1!$Q$2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FE9-4B33-A701-8D22178C8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2989032964591235E-3"/>
          <c:y val="2.5374611867334126E-2"/>
          <c:w val="0.99370109830181963"/>
          <c:h val="0.87915570551076982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0771201085938"/>
          <c:y val="3.2882410428973052E-2"/>
          <c:w val="0.70174606072348966"/>
          <c:h val="0.934235179142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47.896749521988497</c:v>
                </c:pt>
                <c:pt idx="1">
                  <c:v>55</c:v>
                </c:pt>
                <c:pt idx="2">
                  <c:v>57</c:v>
                </c:pt>
                <c:pt idx="3">
                  <c:v>59</c:v>
                </c:pt>
                <c:pt idx="4">
                  <c:v>33</c:v>
                </c:pt>
                <c:pt idx="5">
                  <c:v>53</c:v>
                </c:pt>
                <c:pt idx="6">
                  <c:v>48</c:v>
                </c:pt>
                <c:pt idx="7">
                  <c:v>60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13.2887189292543</c:v>
                </c:pt>
                <c:pt idx="1">
                  <c:v>14</c:v>
                </c:pt>
                <c:pt idx="2">
                  <c:v>12</c:v>
                </c:pt>
                <c:pt idx="3">
                  <c:v>14</c:v>
                </c:pt>
                <c:pt idx="4">
                  <c:v>33</c:v>
                </c:pt>
                <c:pt idx="5">
                  <c:v>9</c:v>
                </c:pt>
                <c:pt idx="6">
                  <c:v>17</c:v>
                </c:pt>
                <c:pt idx="7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38.814531548757202</c:v>
                </c:pt>
                <c:pt idx="1">
                  <c:v>31</c:v>
                </c:pt>
                <c:pt idx="2">
                  <c:v>31</c:v>
                </c:pt>
                <c:pt idx="3">
                  <c:v>27</c:v>
                </c:pt>
                <c:pt idx="4">
                  <c:v>33</c:v>
                </c:pt>
                <c:pt idx="5">
                  <c:v>37</c:v>
                </c:pt>
                <c:pt idx="6">
                  <c:v>35</c:v>
                </c:pt>
                <c:pt idx="7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D35-4A14-819E-8F7A7700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Vet ej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ECC-4C5A-8F34-7CD5ACD9C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9976487129844"/>
          <c:y val="3.3076879001130342E-2"/>
          <c:w val="0.65349808582288671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21.764141898370099</c:v>
                </c:pt>
                <c:pt idx="1">
                  <c:v>29</c:v>
                </c:pt>
                <c:pt idx="2">
                  <c:v>27</c:v>
                </c:pt>
                <c:pt idx="3">
                  <c:v>33</c:v>
                </c:pt>
                <c:pt idx="4">
                  <c:v>50</c:v>
                </c:pt>
                <c:pt idx="5">
                  <c:v>28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21.380632790028798</c:v>
                </c:pt>
                <c:pt idx="1">
                  <c:v>20</c:v>
                </c:pt>
                <c:pt idx="2">
                  <c:v>14</c:v>
                </c:pt>
                <c:pt idx="3">
                  <c:v>23</c:v>
                </c:pt>
                <c:pt idx="4">
                  <c:v>17</c:v>
                </c:pt>
                <c:pt idx="5">
                  <c:v>16</c:v>
                </c:pt>
                <c:pt idx="6">
                  <c:v>20</c:v>
                </c:pt>
                <c:pt idx="7">
                  <c:v>40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2.2051773729626101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6DC-4AF4-A3F6-2D9806DA31D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Blad1!$E$2:$E$10</c:f>
              <c:numCache>
                <c:formatCode>General</c:formatCode>
                <c:ptCount val="9"/>
                <c:pt idx="0">
                  <c:v>46.2128475551294</c:v>
                </c:pt>
                <c:pt idx="1">
                  <c:v>48</c:v>
                </c:pt>
                <c:pt idx="2">
                  <c:v>61</c:v>
                </c:pt>
                <c:pt idx="3">
                  <c:v>40</c:v>
                </c:pt>
                <c:pt idx="4">
                  <c:v>33</c:v>
                </c:pt>
                <c:pt idx="5">
                  <c:v>44</c:v>
                </c:pt>
                <c:pt idx="6">
                  <c:v>58</c:v>
                </c:pt>
                <c:pt idx="7">
                  <c:v>40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6DC-4AF4-A3F6-2D9806DA31D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Blad1!$F$2:$F$10</c:f>
              <c:numCache>
                <c:formatCode>General</c:formatCode>
                <c:ptCount val="9"/>
                <c:pt idx="0">
                  <c:v>6.8072866730584796</c:v>
                </c:pt>
                <c:pt idx="1">
                  <c:v>9</c:v>
                </c:pt>
                <c:pt idx="2">
                  <c:v>6</c:v>
                </c:pt>
                <c:pt idx="3">
                  <c:v>10</c:v>
                </c:pt>
                <c:pt idx="4">
                  <c:v>0</c:v>
                </c:pt>
                <c:pt idx="5">
                  <c:v>12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46DC-4AF4-A3F6-2D9806DA31D8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Blad1!$A$2:$A$10</c:f>
              <c:strCache>
                <c:ptCount val="8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  <c:pt idx="7">
                  <c:v>Timrå</c:v>
                </c:pt>
              </c:strCache>
            </c:strRef>
          </c:cat>
          <c:val>
            <c:numRef>
              <c:f>Blad1!$G$2:$G$10</c:f>
              <c:numCache>
                <c:formatCode>General</c:formatCode>
                <c:ptCount val="9"/>
                <c:pt idx="0">
                  <c:v>1.6299137104506201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EED6-4395-8E9F-93B46AD9E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61C-48B8-A187-3E9423BF4DF3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61C-48B8-A187-3E9423BF4DF3}"/>
            </c:ext>
          </c:extLst>
        </c:ser>
        <c:ser>
          <c:idx val="2"/>
          <c:order val="2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61C-48B8-A187-3E9423BF4DF3}"/>
            </c:ext>
          </c:extLst>
        </c:ser>
        <c:ser>
          <c:idx val="3"/>
          <c:order val="3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161C-48B8-A187-3E9423BF4DF3}"/>
            </c:ext>
          </c:extLst>
        </c:ser>
        <c:ser>
          <c:idx val="4"/>
          <c:order val="4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61C-48B8-A187-3E9423BF4DF3}"/>
            </c:ext>
          </c:extLst>
        </c:ser>
        <c:ser>
          <c:idx val="5"/>
          <c:order val="5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61C-48B8-A187-3E9423BF4DF3}"/>
            </c:ext>
          </c:extLst>
        </c:ser>
        <c:ser>
          <c:idx val="6"/>
          <c:order val="6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161C-48B8-A187-3E9423BF4DF3}"/>
            </c:ext>
          </c:extLst>
        </c:ser>
        <c:ser>
          <c:idx val="7"/>
          <c:order val="7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161C-48B8-A187-3E9423BF4DF3}"/>
            </c:ext>
          </c:extLst>
        </c:ser>
        <c:ser>
          <c:idx val="8"/>
          <c:order val="8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161C-48B8-A187-3E9423BF4DF3}"/>
            </c:ext>
          </c:extLst>
        </c:ser>
        <c:ser>
          <c:idx val="9"/>
          <c:order val="9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161C-48B8-A187-3E9423BF4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Ensam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Kommunens boende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Bor med fru/man/partner/sambo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224-48A5-8149-6F5206C1FD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Bor med syskon/föräldrar/släkt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224-48A5-8149-6F5206C1FD0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Tillsammans med vän/kompis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224-48A5-8149-6F5206C1FD0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Tillsammans med barn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C07-4E83-939E-35A7AC99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5334752595057012E-3"/>
          <c:y val="7.4731994591051227E-3"/>
          <c:w val="0.84162470436217796"/>
          <c:h val="0.611050567080497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9976487129844"/>
          <c:y val="3.3076879001130342E-2"/>
          <c:w val="0.65349808582288671"/>
          <c:h val="0.933846241997739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Möjlighet till 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50</c:v>
                </c:pt>
                <c:pt idx="1">
                  <c:v>48</c:v>
                </c:pt>
                <c:pt idx="2">
                  <c:v>58</c:v>
                </c:pt>
                <c:pt idx="3">
                  <c:v>17</c:v>
                </c:pt>
                <c:pt idx="4">
                  <c:v>43</c:v>
                </c:pt>
                <c:pt idx="5">
                  <c:v>46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Möjlighet till utbildning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68</c:v>
                </c:pt>
                <c:pt idx="1">
                  <c:v>77</c:v>
                </c:pt>
                <c:pt idx="2">
                  <c:v>66</c:v>
                </c:pt>
                <c:pt idx="3">
                  <c:v>83</c:v>
                </c:pt>
                <c:pt idx="4">
                  <c:v>58</c:v>
                </c:pt>
                <c:pt idx="5">
                  <c:v>71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Att släkt och vänner bor i länet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Blad1!$D$2:$D$7</c:f>
              <c:numCache>
                <c:formatCode>General</c:formatCode>
                <c:ptCount val="6"/>
                <c:pt idx="0">
                  <c:v>13</c:v>
                </c:pt>
                <c:pt idx="1">
                  <c:v>6</c:v>
                </c:pt>
                <c:pt idx="2">
                  <c:v>18</c:v>
                </c:pt>
                <c:pt idx="3">
                  <c:v>0</c:v>
                </c:pt>
                <c:pt idx="4">
                  <c:v>13</c:v>
                </c:pt>
                <c:pt idx="5">
                  <c:v>13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6DC-4AF4-A3F6-2D9806DA31D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Lätt att träffa nya vänner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Västernorrland</c:v>
                </c:pt>
                <c:pt idx="1">
                  <c:v>Härnösand</c:v>
                </c:pt>
                <c:pt idx="2">
                  <c:v>Sundsvall</c:v>
                </c:pt>
                <c:pt idx="3">
                  <c:v>Kramfors</c:v>
                </c:pt>
                <c:pt idx="4">
                  <c:v>Sollefteå</c:v>
                </c:pt>
                <c:pt idx="5">
                  <c:v>Örnsköldsvik</c:v>
                </c:pt>
              </c:strCache>
            </c:strRef>
          </c:cat>
          <c:val>
            <c:numRef>
              <c:f>Blad1!$E$2:$E$7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18</c:v>
                </c:pt>
                <c:pt idx="3">
                  <c:v>0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6DC-4AF4-A3F6-2D9806DA3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Möjlighet till 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Möjlighet till utbildning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Att släkt och vänner bor i länet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224-48A5-8149-6F5206C1FD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Lätt att träffa nya vänner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224-48A5-8149-6F5206C1FD0F}"/>
            </c:ext>
          </c:extLst>
        </c:ser>
        <c:ser>
          <c:idx val="4"/>
          <c:order val="4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4-48A5-8149-6F5206C1FD0F}"/>
            </c:ext>
          </c:extLst>
        </c:ser>
        <c:ser>
          <c:idx val="5"/>
          <c:order val="5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7-4E83-939E-35A7AC99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Möjlighet till 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760-4659-83CF-08BFDE944D8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Möjlighet till utbildning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760-4659-83CF-08BFDE944D8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Att släkt och vänner bor i länet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760-4659-83CF-08BFDE944D8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Lätt att träffa nya vänner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760-4659-83CF-08BFDE944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4.1119938111815288E-2"/>
          <c:w val="1"/>
          <c:h val="0.3268234004131116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0577422180779"/>
          <c:y val="3.7750577251012142E-2"/>
          <c:w val="0.74220828833226182"/>
          <c:h val="0.93740726743293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Få 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1.4951456310679401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2</c:v>
                </c:pt>
                <c:pt idx="5">
                  <c:v>1.2</c:v>
                </c:pt>
                <c:pt idx="6">
                  <c:v>1.4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Få utbildning</c:v>
                </c:pt>
              </c:strCache>
            </c:strRef>
          </c:tx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2.3766375545851499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</c:v>
                </c:pt>
                <c:pt idx="4">
                  <c:v>2.5</c:v>
                </c:pt>
                <c:pt idx="5">
                  <c:v>2.4</c:v>
                </c:pt>
                <c:pt idx="6">
                  <c:v>2.6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Trivas socialt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2.0964705882352801</c:v>
                </c:pt>
                <c:pt idx="1">
                  <c:v>2</c:v>
                </c:pt>
                <c:pt idx="2">
                  <c:v>2.1</c:v>
                </c:pt>
                <c:pt idx="3">
                  <c:v>2</c:v>
                </c:pt>
                <c:pt idx="4">
                  <c:v>2</c:v>
                </c:pt>
                <c:pt idx="5">
                  <c:v>1.7</c:v>
                </c:pt>
                <c:pt idx="6">
                  <c:v>2.1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F60B-4C6F-81B3-864A8269C73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Få vänner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1.9391100702575901</c:v>
                </c:pt>
                <c:pt idx="1">
                  <c:v>1.9</c:v>
                </c:pt>
                <c:pt idx="2">
                  <c:v>1.8</c:v>
                </c:pt>
                <c:pt idx="3">
                  <c:v>1.7</c:v>
                </c:pt>
                <c:pt idx="4">
                  <c:v>3</c:v>
                </c:pt>
                <c:pt idx="5">
                  <c:v>1.9</c:v>
                </c:pt>
                <c:pt idx="6">
                  <c:v>1.9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F60B-4C6F-81B3-864A8269C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32995324523144E-2"/>
          <c:y val="0.66193331619605056"/>
          <c:w val="0.97653400935095369"/>
          <c:h val="3.9853245537715208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Få 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Få utbildning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Trivas socialt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05E-4310-97B0-FD470D71334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Få vänner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05E-4310-97B0-FD470D713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8026147362221923"/>
          <c:y val="2.5374701422681587E-2"/>
          <c:w val="0.55031409908779105"/>
          <c:h val="0.534194465269083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61061430332879"/>
          <c:y val="0"/>
          <c:w val="0.65349808582288671"/>
          <c:h val="0.882727428995992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På skolan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1">
                  <c:v>78</c:v>
                </c:pt>
                <c:pt idx="2">
                  <c:v>80</c:v>
                </c:pt>
                <c:pt idx="3">
                  <c:v>75</c:v>
                </c:pt>
                <c:pt idx="4">
                  <c:v>100</c:v>
                </c:pt>
                <c:pt idx="5">
                  <c:v>78</c:v>
                </c:pt>
                <c:pt idx="6">
                  <c:v>82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På skolan2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1">
                  <c:v>71</c:v>
                </c:pt>
                <c:pt idx="2">
                  <c:v>64</c:v>
                </c:pt>
                <c:pt idx="3">
                  <c:v>73</c:v>
                </c:pt>
                <c:pt idx="4">
                  <c:v>100</c:v>
                </c:pt>
                <c:pt idx="5">
                  <c:v>73</c:v>
                </c:pt>
                <c:pt idx="6">
                  <c:v>69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På skolan3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1">
                  <c:v>31</c:v>
                </c:pt>
                <c:pt idx="2">
                  <c:v>29</c:v>
                </c:pt>
                <c:pt idx="3">
                  <c:v>27</c:v>
                </c:pt>
                <c:pt idx="4">
                  <c:v>100</c:v>
                </c:pt>
                <c:pt idx="5">
                  <c:v>14</c:v>
                </c:pt>
                <c:pt idx="6">
                  <c:v>45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6DC-4AF4-A3F6-2D9806DA31D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På skolan4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1">
                  <c:v>35</c:v>
                </c:pt>
                <c:pt idx="2">
                  <c:v>35</c:v>
                </c:pt>
                <c:pt idx="3">
                  <c:v>32</c:v>
                </c:pt>
                <c:pt idx="4">
                  <c:v>100</c:v>
                </c:pt>
                <c:pt idx="5">
                  <c:v>33</c:v>
                </c:pt>
                <c:pt idx="6">
                  <c:v>40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6DC-4AF4-A3F6-2D9806DA31D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På skolan5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1">
                  <c:v>52</c:v>
                </c:pt>
                <c:pt idx="2">
                  <c:v>49</c:v>
                </c:pt>
                <c:pt idx="3">
                  <c:v>54</c:v>
                </c:pt>
                <c:pt idx="4">
                  <c:v>100</c:v>
                </c:pt>
                <c:pt idx="5">
                  <c:v>50</c:v>
                </c:pt>
                <c:pt idx="6">
                  <c:v>49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D50B-482D-9216-942AAD2E4545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På skolan6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Blad1!$G$2:$G$8</c:f>
              <c:numCache>
                <c:formatCode>General</c:formatCode>
                <c:ptCount val="7"/>
                <c:pt idx="1">
                  <c:v>70</c:v>
                </c:pt>
                <c:pt idx="2">
                  <c:v>71</c:v>
                </c:pt>
                <c:pt idx="3">
                  <c:v>64</c:v>
                </c:pt>
                <c:pt idx="4">
                  <c:v>67</c:v>
                </c:pt>
                <c:pt idx="5">
                  <c:v>70</c:v>
                </c:pt>
                <c:pt idx="6">
                  <c:v>78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D50B-482D-9216-942AAD2E4545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På skolan7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Blad1!$H$2:$H$8</c:f>
              <c:numCache>
                <c:formatCode>General</c:formatCode>
                <c:ptCount val="7"/>
                <c:pt idx="1">
                  <c:v>65</c:v>
                </c:pt>
                <c:pt idx="2">
                  <c:v>62</c:v>
                </c:pt>
                <c:pt idx="3">
                  <c:v>66</c:v>
                </c:pt>
                <c:pt idx="4">
                  <c:v>100</c:v>
                </c:pt>
                <c:pt idx="5">
                  <c:v>61</c:v>
                </c:pt>
                <c:pt idx="6">
                  <c:v>65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D50B-482D-9216-942AAD2E4545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På skolan8</c:v>
                </c:pt>
              </c:strCache>
            </c:strRef>
          </c:tx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Blad1!$I$2:$I$8</c:f>
              <c:numCache>
                <c:formatCode>General</c:formatCode>
                <c:ptCount val="7"/>
                <c:pt idx="1">
                  <c:v>34</c:v>
                </c:pt>
                <c:pt idx="2">
                  <c:v>33</c:v>
                </c:pt>
                <c:pt idx="3">
                  <c:v>34</c:v>
                </c:pt>
                <c:pt idx="4">
                  <c:v>100</c:v>
                </c:pt>
                <c:pt idx="5">
                  <c:v>24</c:v>
                </c:pt>
                <c:pt idx="6">
                  <c:v>38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D50B-482D-9216-942AAD2E4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Möjlighet till arbete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Möjlighet till utbildning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Att släkt och vänner bor i länet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224-48A5-8149-6F5206C1FD0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Lätt att träffa nya vänner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224-48A5-8149-6F5206C1FD0F}"/>
            </c:ext>
          </c:extLst>
        </c:ser>
        <c:ser>
          <c:idx val="4"/>
          <c:order val="4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4-48A5-8149-6F5206C1FD0F}"/>
            </c:ext>
          </c:extLst>
        </c:ser>
        <c:ser>
          <c:idx val="5"/>
          <c:order val="5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7-4E83-939E-35A7AC99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57587252210072E-2"/>
          <c:y val="0.65157809594636662"/>
          <c:w val="0.97228482549557982"/>
          <c:h val="5.7640647380172716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På skolan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760-4659-83CF-08BFDE944D8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På stan/i samhället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760-4659-83CF-08BFDE944D8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Hemma hos mig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760-4659-83CF-08BFDE944D8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Hemma hos svenskarna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760-4659-83CF-08BFDE944D8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På café eller restaurang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C26-4B93-96DE-006C605EBA1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 affärer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C26-4B93-96DE-006C605EBA1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När jag idrottar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C26-4B93-96DE-006C605EBA10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I en förening som jag är medlem i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C26-4B93-96DE-006C605EB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5409135331479177E-2"/>
          <c:y val="4.1119938111815288E-2"/>
          <c:w val="0.72011512609710027"/>
          <c:h val="0.6167927376396698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2922725009597766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39.447731755424101</c:v>
                </c:pt>
                <c:pt idx="1">
                  <c:v>39</c:v>
                </c:pt>
                <c:pt idx="2">
                  <c:v>40</c:v>
                </c:pt>
                <c:pt idx="3">
                  <c:v>43</c:v>
                </c:pt>
                <c:pt idx="4">
                  <c:v>50</c:v>
                </c:pt>
                <c:pt idx="5">
                  <c:v>40</c:v>
                </c:pt>
                <c:pt idx="6">
                  <c:v>30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60.552268244575899</c:v>
                </c:pt>
                <c:pt idx="1">
                  <c:v>61</c:v>
                </c:pt>
                <c:pt idx="2">
                  <c:v>60</c:v>
                </c:pt>
                <c:pt idx="3">
                  <c:v>57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774-47E0-8B7A-88E22635B9D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Irak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774-47E0-8B7A-88E22635B9D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774-47E0-8B7A-88E22635B9D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Afganistan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774-47E0-8B7A-88E22635B9D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Pakistan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774-47E0-8B7A-88E22635B9D5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Baltikum/Ryssland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774-47E0-8B7A-88E22635B9D5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Syrien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Blad1!$H$2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9774-47E0-8B7A-88E22635B9D5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Turkiet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9774-47E0-8B7A-88E22635B9D5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Somalia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9774-47E0-8B7A-88E22635B9D5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Eritrea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9774-47E0-8B7A-88E22635B9D5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Thailand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9774-47E0-8B7A-88E22635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sv-SE"/>
          </a:p>
        </c:txPr>
      </c:legendEntry>
      <c:layout>
        <c:manualLayout>
          <c:xMode val="edge"/>
          <c:yMode val="edge"/>
          <c:x val="0"/>
          <c:y val="0"/>
          <c:w val="0.88839726069348701"/>
          <c:h val="0.73593990377330587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4D8-4D53-8A81-F5DE4D5869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4D8-4D53-8A81-F5DE4D586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452236256161544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47218308658499"/>
          <c:y val="5.3229545929259131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2"/>
                <c:pt idx="0">
                  <c:v>Sverige</c:v>
                </c:pt>
                <c:pt idx="1">
                  <c:v>Västernorrland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24.668435013262599</c:v>
                </c:pt>
                <c:pt idx="1">
                  <c:v>14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2"/>
                <c:pt idx="0">
                  <c:v>Sverige</c:v>
                </c:pt>
                <c:pt idx="1">
                  <c:v>Västernorrland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21.7506631299735</c:v>
                </c:pt>
                <c:pt idx="1">
                  <c:v>19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2"/>
                <c:pt idx="0">
                  <c:v>Sverige</c:v>
                </c:pt>
                <c:pt idx="1">
                  <c:v>Västernorrland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23.872679045092799</c:v>
                </c:pt>
                <c:pt idx="1">
                  <c:v>37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A9C-425D-B6F8-95E6891B320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2"/>
                <c:pt idx="0">
                  <c:v>Sverige</c:v>
                </c:pt>
                <c:pt idx="1">
                  <c:v>Västernorrland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A9C-425D-B6F8-95E6891B3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554-427B-9171-7897E23018D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Nej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F554-427B-9171-7897E23018DA}"/>
            </c:ext>
          </c:extLst>
        </c:ser>
        <c:ser>
          <c:idx val="2"/>
          <c:order val="2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0-4E07-872A-BECD7AD17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Hade inte tid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4D8-4D53-8A81-F5DE4D5869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Hade inte pengar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4D8-4D53-8A81-F5DE4D5869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Svårt att ta mig till hälsocentralen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2BE-4B3C-9D0E-833430D23AD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Annan anledning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2BE-4B3C-9D0E-833430D23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6183367047494231E-3"/>
          <c:y val="8.833873103847395E-3"/>
          <c:w val="0.85429371483976524"/>
          <c:h val="0.8777688197088867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664373101287"/>
          <c:y val="6.6153758002260685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Blad1!$A$2:$A$9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7.5924075924075902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9.8901098901098905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29.870129870129901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B36-4CA1-9A36-6F8A25329A2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29.0709290709291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6B36-4CA1-9A36-6F8A25329A2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Blad1!$A$2:$A$9</c:f>
              <c:strCache>
                <c:ptCount val="1"/>
                <c:pt idx="0">
                  <c:v>Sverige</c:v>
                </c:pt>
              </c:strCache>
            </c:strRef>
          </c:cat>
          <c:val>
            <c:numRef>
              <c:f>Blad1!$F$2:$F$9</c:f>
              <c:numCache>
                <c:formatCode>General</c:formatCode>
                <c:ptCount val="8"/>
                <c:pt idx="0">
                  <c:v>23.576423576423601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6B36-4CA1-9A36-6F8A25329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Mycket dålig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B73-4627-97ED-A8BB20463B7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B73-4627-97ED-A8BB20463B7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9B73-4627-97ED-A8BB20463B7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B73-4627-97ED-A8BB20463B7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Mycket bra 5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9B73-4627-97ED-A8BB20463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8.8354309857478663E-2"/>
          <c:w val="0.84944909893698206"/>
          <c:h val="0.43699976196852036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3823426929924"/>
          <c:y val="8.2309083170275049E-2"/>
          <c:w val="0.78965991927884327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Jag har känt mig glad och på gott humör.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3.0536635706914299</c:v>
                </c:pt>
                <c:pt idx="1">
                  <c:v>3</c:v>
                </c:pt>
                <c:pt idx="2">
                  <c:v>3.1</c:v>
                </c:pt>
                <c:pt idx="3">
                  <c:v>2.9</c:v>
                </c:pt>
                <c:pt idx="4">
                  <c:v>2.4</c:v>
                </c:pt>
                <c:pt idx="5">
                  <c:v>2.8</c:v>
                </c:pt>
                <c:pt idx="6">
                  <c:v>3.3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har känt mig lugn och avslappnad.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3.2146542827657298</c:v>
                </c:pt>
                <c:pt idx="1">
                  <c:v>3.2</c:v>
                </c:pt>
                <c:pt idx="2">
                  <c:v>3.3</c:v>
                </c:pt>
                <c:pt idx="3">
                  <c:v>2.4</c:v>
                </c:pt>
                <c:pt idx="4">
                  <c:v>2.5</c:v>
                </c:pt>
                <c:pt idx="5">
                  <c:v>3.4</c:v>
                </c:pt>
                <c:pt idx="6">
                  <c:v>3.7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Jag har känt mig aktiv och kraftfull.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3.2425180598555201</c:v>
                </c:pt>
                <c:pt idx="1">
                  <c:v>3.4</c:v>
                </c:pt>
                <c:pt idx="2">
                  <c:v>3.5</c:v>
                </c:pt>
                <c:pt idx="3">
                  <c:v>3.4</c:v>
                </c:pt>
                <c:pt idx="4">
                  <c:v>3.4</c:v>
                </c:pt>
                <c:pt idx="5">
                  <c:v>3.6</c:v>
                </c:pt>
                <c:pt idx="6">
                  <c:v>3.4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70F-4ADA-B548-D9AC3343632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Jag har känt mig pigg och utvilad när jag vaknat.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2.92053663570691</c:v>
                </c:pt>
                <c:pt idx="1">
                  <c:v>2.9</c:v>
                </c:pt>
                <c:pt idx="2">
                  <c:v>2.9</c:v>
                </c:pt>
                <c:pt idx="3">
                  <c:v>2.6</c:v>
                </c:pt>
                <c:pt idx="4">
                  <c:v>2.9</c:v>
                </c:pt>
                <c:pt idx="5">
                  <c:v>3</c:v>
                </c:pt>
                <c:pt idx="6">
                  <c:v>3.4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470F-4ADA-B548-D9AC3343632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Mitt vardagsliv har varit fyllt av sådant som intresserar mig.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3.1362229102167198</c:v>
                </c:pt>
                <c:pt idx="1">
                  <c:v>3.2</c:v>
                </c:pt>
                <c:pt idx="2">
                  <c:v>3.3</c:v>
                </c:pt>
                <c:pt idx="3">
                  <c:v>3</c:v>
                </c:pt>
                <c:pt idx="4">
                  <c:v>3</c:v>
                </c:pt>
                <c:pt idx="5">
                  <c:v>3.1</c:v>
                </c:pt>
                <c:pt idx="6">
                  <c:v>3.4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470F-4ADA-B548-D9AC33436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4031308020119872"/>
          <c:w val="0.96944444444444444"/>
          <c:h val="7.5960148614578185E-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Glad och på gott humör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36B-4E68-B527-B32FFED4207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Lugn och avslappnad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36B-4E68-B527-B32FFED4207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Aktiv och kraftfull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36B-4E68-B527-B32FFED4207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Pigg och utvilad när jag vaknat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36B-4E68-B527-B32FFED4207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Vardagslivet har varit fullt av sådant som intresserar mig</c:v>
                </c:pt>
              </c:strCache>
            </c:strRef>
          </c:tx>
          <c:invertIfNegative val="0"/>
          <c:cat>
            <c:numRef>
              <c:f>Blad1!$A$2</c:f>
              <c:numCache>
                <c:formatCode>General</c:formatCode>
                <c:ptCount val="1"/>
              </c:numCache>
            </c:numRef>
          </c:cat>
          <c:val>
            <c:numRef>
              <c:f>Blad1!$F$2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E36B-4E68-B527-B32FFED42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1111111111111112E-2"/>
          <c:y val="0"/>
          <c:w val="0.6447490340740221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09434050887342"/>
          <c:y val="6.6153784703043991E-2"/>
          <c:w val="0.72800012013555448"/>
          <c:h val="0.90076936299660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Avstått besök på grund av rädsla att bli dåligt bemött/behandlad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26.315789473684202</c:v>
                </c:pt>
                <c:pt idx="1">
                  <c:v>22</c:v>
                </c:pt>
                <c:pt idx="2">
                  <c:v>25</c:v>
                </c:pt>
                <c:pt idx="3">
                  <c:v>23</c:v>
                </c:pt>
                <c:pt idx="4">
                  <c:v>50</c:v>
                </c:pt>
                <c:pt idx="5">
                  <c:v>22</c:v>
                </c:pt>
                <c:pt idx="6">
                  <c:v>16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0DAA-42D9-ADF7-C23FC27E3C3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Avstått besök på grund av att det är för dyrt att delta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43.931256713211603</c:v>
                </c:pt>
                <c:pt idx="1">
                  <c:v>48</c:v>
                </c:pt>
                <c:pt idx="2">
                  <c:v>44</c:v>
                </c:pt>
                <c:pt idx="3">
                  <c:v>55</c:v>
                </c:pt>
                <c:pt idx="4">
                  <c:v>83</c:v>
                </c:pt>
                <c:pt idx="5">
                  <c:v>34</c:v>
                </c:pt>
                <c:pt idx="6">
                  <c:v>45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83E-4E57-AA75-BC1172E4AA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Avstått besök på grund av att det är för svårt att ta sig till och från aktiviteten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40.064446831364101</c:v>
                </c:pt>
                <c:pt idx="1">
                  <c:v>45</c:v>
                </c:pt>
                <c:pt idx="2">
                  <c:v>54</c:v>
                </c:pt>
                <c:pt idx="3">
                  <c:v>50</c:v>
                </c:pt>
                <c:pt idx="4">
                  <c:v>67</c:v>
                </c:pt>
                <c:pt idx="5">
                  <c:v>39</c:v>
                </c:pt>
                <c:pt idx="6">
                  <c:v>33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56F-443E-899C-40E451344DC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Avstått besök på grund av att det är svårt att förstå vad personal eller deltagare säger eller för mig att göra mig förstådd för att vi pratar inte samma språk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31.471535982814199</c:v>
                </c:pt>
                <c:pt idx="1">
                  <c:v>32</c:v>
                </c:pt>
                <c:pt idx="2">
                  <c:v>40</c:v>
                </c:pt>
                <c:pt idx="3">
                  <c:v>24</c:v>
                </c:pt>
                <c:pt idx="4">
                  <c:v>100</c:v>
                </c:pt>
                <c:pt idx="5">
                  <c:v>37</c:v>
                </c:pt>
                <c:pt idx="6">
                  <c:v>29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C56F-443E-899C-40E451344DC0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Avstått besök på grund av att jag inte känner till vad som finns att göra på fritiden där jag bor'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Sverige</c:v>
                </c:pt>
                <c:pt idx="1">
                  <c:v>Västernorrland</c:v>
                </c:pt>
                <c:pt idx="2">
                  <c:v>Härnösand</c:v>
                </c:pt>
                <c:pt idx="3">
                  <c:v>Sundsvall</c:v>
                </c:pt>
                <c:pt idx="4">
                  <c:v>Kramfors</c:v>
                </c:pt>
                <c:pt idx="5">
                  <c:v>Sollefteå</c:v>
                </c:pt>
                <c:pt idx="6">
                  <c:v>Örnsköldsvik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40.494092373791602</c:v>
                </c:pt>
                <c:pt idx="1">
                  <c:v>43</c:v>
                </c:pt>
                <c:pt idx="2">
                  <c:v>58</c:v>
                </c:pt>
                <c:pt idx="3">
                  <c:v>40</c:v>
                </c:pt>
                <c:pt idx="4">
                  <c:v>67</c:v>
                </c:pt>
                <c:pt idx="5">
                  <c:v>34</c:v>
                </c:pt>
                <c:pt idx="6">
                  <c:v>40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C56F-443E-899C-40E451344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11704"/>
        <c:axId val="236119544"/>
      </c:barChart>
      <c:catAx>
        <c:axId val="236111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36119544"/>
        <c:crosses val="autoZero"/>
        <c:auto val="1"/>
        <c:lblAlgn val="ctr"/>
        <c:lblOffset val="100"/>
        <c:noMultiLvlLbl val="0"/>
      </c:catAx>
      <c:valAx>
        <c:axId val="236119544"/>
        <c:scaling>
          <c:orientation val="minMax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236111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4503-31CE-48E2-B80E-15217ED1029F}" type="datetimeFigureOut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B977-AF6D-4EC5-841C-F9E4858170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3811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D68F-5EAD-4DC4-B1D3-6262CDBE6999}" type="datetimeFigureOut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7ECC-1F60-4E96-B455-5B44D66400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75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869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1394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513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836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7724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39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6476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807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107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27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8759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353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1307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359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498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132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9779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156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218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698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44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2603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308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808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6481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1070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224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5738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7874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2361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91974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408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1634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458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7547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0851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717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7917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18551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2145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86678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92077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77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99852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11922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68186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1803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78991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9514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339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118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26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</a:t>
            </a:fld>
            <a:endParaRPr lang="sv-S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73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B7C6-593E-489F-8DDE-06010A061892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E58C-63B8-407C-88E6-D24D4124024E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09F2-0F67-4375-912F-121C02468DB1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C4E-A595-46F9-BBA8-99658960DE9B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BE1-3854-4835-AEF3-AEAF00C3378B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6A61-9F4F-430F-9848-483C73B24B88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4630-8281-40E1-9D1E-537BC1F932D6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660C-A14B-485D-B6F1-7C6AB03CA18A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9FFF-FBA0-460C-B19E-829F1511B0F3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AC19-1AA0-45D6-88FD-2D7D91CD8133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4A0E-17D3-4410-B8B9-E3E1ED562C47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© Invandrarindex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transition advClick="0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B53B-41B0-4327-AAE4-6108086B4CE6}" type="datetime1">
              <a:rPr lang="sv-SE" smtClean="0"/>
              <a:pPr/>
              <a:t>2018-09-03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© Invandrarindex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3788-3456-43BD-A5E2-20DB438D0918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random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6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8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0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8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0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3.xml"/><Relationship Id="rId5" Type="http://schemas.openxmlformats.org/officeDocument/2006/relationships/chart" Target="../charts/chart8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5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8.xml"/><Relationship Id="rId5" Type="http://schemas.openxmlformats.org/officeDocument/2006/relationships/chart" Target="../charts/chart8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1.xml"/><Relationship Id="rId5" Type="http://schemas.openxmlformats.org/officeDocument/2006/relationships/chart" Target="../charts/chart90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4.xml"/><Relationship Id="rId5" Type="http://schemas.openxmlformats.org/officeDocument/2006/relationships/chart" Target="../charts/chart93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6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1.xml"/><Relationship Id="rId5" Type="http://schemas.openxmlformats.org/officeDocument/2006/relationships/chart" Target="../charts/chart100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4.xml"/><Relationship Id="rId5" Type="http://schemas.openxmlformats.org/officeDocument/2006/relationships/chart" Target="../charts/chart103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7.xml"/><Relationship Id="rId5" Type="http://schemas.openxmlformats.org/officeDocument/2006/relationships/chart" Target="../charts/chart106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9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1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9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1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4.xml"/><Relationship Id="rId5" Type="http://schemas.openxmlformats.org/officeDocument/2006/relationships/chart" Target="../charts/chart123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4028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467544" y="6093296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CDF0D05C-1592-4790-B433-1894EBAE1C01}" type="slidenum">
              <a:rPr lang="sv-SE">
                <a:solidFill>
                  <a:schemeClr val="tx1"/>
                </a:solidFill>
              </a:rPr>
              <a:t>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1623188" y="4581128"/>
            <a:ext cx="6082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Nyanlända ungdomars syn på att komma till och leva i Sverige.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Invandrarindex 2017</a:t>
            </a:r>
          </a:p>
        </p:txBody>
      </p:sp>
      <p:pic>
        <p:nvPicPr>
          <p:cNvPr id="1026" name="Picture 2" descr="C:\Users\ProBook 4510s\Pictures\IMG_4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16832"/>
            <a:ext cx="2700975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476625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841571"/>
              </p:ext>
            </p:extLst>
          </p:nvPr>
        </p:nvGraphicFramePr>
        <p:xfrm>
          <a:off x="-324544" y="3054950"/>
          <a:ext cx="8784976" cy="347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126188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Kan du betygsätta ditt boende? Svara på en skala mellan 17, där 1 betyder inte alls bra och 7 betyder fantastiskt bra.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0784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593427"/>
              </p:ext>
            </p:extLst>
          </p:nvPr>
        </p:nvGraphicFramePr>
        <p:xfrm>
          <a:off x="1815248" y="2666202"/>
          <a:ext cx="6840760" cy="79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691C4D-BECB-4C54-BB6F-8EAAD7CC7137}"/>
              </a:ext>
            </a:extLst>
          </p:cNvPr>
          <p:cNvSpPr txBox="1"/>
          <p:nvPr/>
        </p:nvSpPr>
        <p:spPr>
          <a:xfrm>
            <a:off x="6625879" y="162159"/>
            <a:ext cx="29546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Medelvärden</a:t>
            </a:r>
          </a:p>
          <a:p>
            <a:r>
              <a:rPr lang="sv-SE" sz="1600" dirty="0"/>
              <a:t>Sverige                      5,2</a:t>
            </a:r>
          </a:p>
          <a:p>
            <a:r>
              <a:rPr lang="sv-SE" sz="1600" dirty="0"/>
              <a:t>Västernorrland        4,3	</a:t>
            </a:r>
          </a:p>
          <a:p>
            <a:r>
              <a:rPr lang="sv-SE" sz="1600" dirty="0"/>
              <a:t>Härnösand	               4,9</a:t>
            </a:r>
          </a:p>
          <a:p>
            <a:r>
              <a:rPr lang="sv-SE" sz="1600" dirty="0"/>
              <a:t>Sundsvall	               4,0</a:t>
            </a:r>
          </a:p>
          <a:p>
            <a:r>
              <a:rPr lang="sv-SE" sz="1600" dirty="0"/>
              <a:t>Kramfors                   5,0	</a:t>
            </a:r>
          </a:p>
          <a:p>
            <a:r>
              <a:rPr lang="sv-SE" sz="1600" dirty="0"/>
              <a:t>Sollefteå	               4,3</a:t>
            </a:r>
          </a:p>
          <a:p>
            <a:r>
              <a:rPr lang="sv-SE" sz="1600" dirty="0"/>
              <a:t>Örnsköldsvik            4,2	</a:t>
            </a:r>
          </a:p>
        </p:txBody>
      </p:sp>
    </p:spTree>
    <p:extLst>
      <p:ext uri="{BB962C8B-B14F-4D97-AF65-F5344CB8AC3E}">
        <p14:creationId xmlns:p14="http://schemas.microsoft.com/office/powerpoint/2010/main" val="4207744649"/>
      </p:ext>
    </p:extLst>
  </p:cSld>
  <p:clrMapOvr>
    <a:masterClrMapping/>
  </p:clrMapOvr>
  <p:transition advClick="0" advTm="13375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627784" y="1201865"/>
            <a:ext cx="63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Nu vill vi att du betygsätter på samma skala mellan 1 – 7 </a:t>
            </a:r>
          </a:p>
          <a:p>
            <a:r>
              <a:rPr lang="sv-SE" dirty="0"/>
              <a:t>där 1 betyder inte alls bra och 7 betyder fantastiskt bra.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16616" y="1868701"/>
          <a:ext cx="936104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C4A63C88-4D0F-4BBA-90D2-D8530387D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110265"/>
              </p:ext>
            </p:extLst>
          </p:nvPr>
        </p:nvGraphicFramePr>
        <p:xfrm>
          <a:off x="0" y="1772817"/>
          <a:ext cx="9124449" cy="50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1">
            <a:extLst>
              <a:ext uri="{FF2B5EF4-FFF2-40B4-BE49-F238E27FC236}">
                <a16:creationId xmlns:a16="http://schemas.microsoft.com/office/drawing/2014/main" id="{A57D07A8-1C80-4CEC-A452-C6AA1875D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06356"/>
              </p:ext>
            </p:extLst>
          </p:nvPr>
        </p:nvGraphicFramePr>
        <p:xfrm>
          <a:off x="179190" y="2132857"/>
          <a:ext cx="87849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1581188"/>
      </p:ext>
    </p:extLst>
  </p:cSld>
  <p:clrMapOvr>
    <a:masterClrMapping/>
  </p:clrMapOvr>
  <p:transition advClick="0" advTm="13375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749548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36909" y="1354841"/>
            <a:ext cx="558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Tycker du att du får den hjälp du behöver på ditt boende?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2" y="617168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656097"/>
              </p:ext>
            </p:extLst>
          </p:nvPr>
        </p:nvGraphicFramePr>
        <p:xfrm>
          <a:off x="3203848" y="1843799"/>
          <a:ext cx="244827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11|0|#||">
            <a:extLst>
              <a:ext uri="{FF2B5EF4-FFF2-40B4-BE49-F238E27FC236}">
                <a16:creationId xmlns:a16="http://schemas.microsoft.com/office/drawing/2014/main" id="{7269F463-674A-4402-8B52-1CEB350E1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56794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728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494AA12D-7E2E-4344-B632-EE5BBF5EC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926600"/>
      </p:ext>
    </p:extLst>
  </p:cSld>
  <p:clrMapOvr>
    <a:masterClrMapping/>
  </p:clrMapOvr>
  <p:transition advClick="0" advTm="13375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884363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36909" y="1354841"/>
            <a:ext cx="322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Kom du till Sverige som flykting?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2" y="617168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855134"/>
              </p:ext>
            </p:extLst>
          </p:nvPr>
        </p:nvGraphicFramePr>
        <p:xfrm>
          <a:off x="3131840" y="1901432"/>
          <a:ext cx="244827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12|0|#||">
            <a:extLst>
              <a:ext uri="{FF2B5EF4-FFF2-40B4-BE49-F238E27FC236}">
                <a16:creationId xmlns:a16="http://schemas.microsoft.com/office/drawing/2014/main" id="{74C4DF1A-EC81-4C37-BD6C-A915D91AD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9172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A24DD46C-3A90-454C-BBF6-7378A2419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148876"/>
      </p:ext>
    </p:extLst>
  </p:cSld>
  <p:clrMapOvr>
    <a:masterClrMapping/>
  </p:clrMapOvr>
  <p:transition advClick="0" advTm="13375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202947"/>
              </p:ext>
            </p:extLst>
          </p:nvPr>
        </p:nvGraphicFramePr>
        <p:xfrm>
          <a:off x="174274" y="2132857"/>
          <a:ext cx="87898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763688" y="1354842"/>
            <a:ext cx="147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Kom du hit ….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36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36106"/>
              </p:ext>
            </p:extLst>
          </p:nvPr>
        </p:nvGraphicFramePr>
        <p:xfrm>
          <a:off x="3203848" y="1772816"/>
          <a:ext cx="2448272" cy="90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13|0|#||">
            <a:extLst>
              <a:ext uri="{FF2B5EF4-FFF2-40B4-BE49-F238E27FC236}">
                <a16:creationId xmlns:a16="http://schemas.microsoft.com/office/drawing/2014/main" id="{743733DB-C074-47DA-9AC3-AC25FC9A7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924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1092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D7DF18B7-F810-493F-8906-7EB5DF737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51090"/>
              </p:ext>
            </p:extLst>
          </p:nvPr>
        </p:nvGraphicFramePr>
        <p:xfrm>
          <a:off x="6660232" y="108000"/>
          <a:ext cx="165618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sv-SE" altLang="zh-HK" sz="1400" b="0" dirty="0">
                          <a:solidFill>
                            <a:srgbClr val="0070C0"/>
                          </a:solidFill>
                        </a:rPr>
                        <a:t>Bas kom som flykting </a:t>
                      </a:r>
                      <a:endParaRPr lang="fr-FR" sz="1400" b="0" dirty="0">
                        <a:solidFill>
                          <a:srgbClr val="0B76C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414988"/>
      </p:ext>
    </p:extLst>
  </p:cSld>
  <p:clrMapOvr>
    <a:masterClrMapping/>
  </p:clrMapOvr>
  <p:transition advClick="0" advTm="13375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87948"/>
              </p:ext>
            </p:extLst>
          </p:nvPr>
        </p:nvGraphicFramePr>
        <p:xfrm>
          <a:off x="0" y="2132857"/>
          <a:ext cx="896416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274953" y="1308231"/>
            <a:ext cx="38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fått uppehållstillstånd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36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744230"/>
              </p:ext>
            </p:extLst>
          </p:nvPr>
        </p:nvGraphicFramePr>
        <p:xfrm>
          <a:off x="1259632" y="1724174"/>
          <a:ext cx="7845266" cy="40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14|0|#||">
            <a:extLst>
              <a:ext uri="{FF2B5EF4-FFF2-40B4-BE49-F238E27FC236}">
                <a16:creationId xmlns:a16="http://schemas.microsoft.com/office/drawing/2014/main" id="{1AE389AD-54E6-46C9-A6A1-14D4E43B6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89629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9F7336A7-0D4E-4A1F-8F2E-C22F81461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88191"/>
              </p:ext>
            </p:extLst>
          </p:nvPr>
        </p:nvGraphicFramePr>
        <p:xfrm>
          <a:off x="6660232" y="108000"/>
          <a:ext cx="187220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sv-SE" altLang="zh-HK" sz="1400" b="0" dirty="0">
                          <a:solidFill>
                            <a:srgbClr val="0070C0"/>
                          </a:solidFill>
                        </a:rPr>
                        <a:t>Bas kom som flykting</a:t>
                      </a:r>
                      <a:endParaRPr lang="fr-FR" sz="1400" b="0" dirty="0">
                        <a:solidFill>
                          <a:srgbClr val="0B76C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886626"/>
      </p:ext>
    </p:extLst>
  </p:cSld>
  <p:clrMapOvr>
    <a:masterClrMapping/>
  </p:clrMapOvr>
  <p:transition advClick="0" advTm="13375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9874"/>
              </p:ext>
            </p:extLst>
          </p:nvPr>
        </p:nvGraphicFramePr>
        <p:xfrm>
          <a:off x="107504" y="2492895"/>
          <a:ext cx="8856662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95536" y="1201328"/>
            <a:ext cx="576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var viktigast för dig när du valde att komma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7299" y="6060543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16237"/>
              </p:ext>
            </p:extLst>
          </p:nvPr>
        </p:nvGraphicFramePr>
        <p:xfrm>
          <a:off x="315496" y="1439592"/>
          <a:ext cx="8712968" cy="132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15_1|0|#||">
            <a:extLst>
              <a:ext uri="{FF2B5EF4-FFF2-40B4-BE49-F238E27FC236}">
                <a16:creationId xmlns:a16="http://schemas.microsoft.com/office/drawing/2014/main" id="{70C56E0F-F9F9-48C6-895E-2C1952DD6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46837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E7E065E4-2B6C-4327-BDFA-EFBF0C7AD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967339"/>
      </p:ext>
    </p:extLst>
  </p:cSld>
  <p:clrMapOvr>
    <a:masterClrMapping/>
  </p:clrMapOvr>
  <p:transition advClick="0" advTm="13375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782132"/>
              </p:ext>
            </p:extLst>
          </p:nvPr>
        </p:nvGraphicFramePr>
        <p:xfrm>
          <a:off x="-180528" y="3345457"/>
          <a:ext cx="8780166" cy="31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259632" y="1337963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troligt är det att du skulle rekommendera en annan person i din situation att komma till Sverige? Svara på en skala mellan 1 och 7, där 1 betyder inte alls troligt och 7 betyder absolut troligt.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0784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829229"/>
              </p:ext>
            </p:extLst>
          </p:nvPr>
        </p:nvGraphicFramePr>
        <p:xfrm>
          <a:off x="1043608" y="2567442"/>
          <a:ext cx="7776864" cy="8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16_01|0|#||">
            <a:extLst>
              <a:ext uri="{FF2B5EF4-FFF2-40B4-BE49-F238E27FC236}">
                <a16:creationId xmlns:a16="http://schemas.microsoft.com/office/drawing/2014/main" id="{7C1E0733-76F3-4FEC-A297-C1060D155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0607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E7C7D55A-A212-425E-BF0C-1560B95E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F56B2D-ECA8-4257-9F6D-9CDE0BE4AF4A}"/>
              </a:ext>
            </a:extLst>
          </p:cNvPr>
          <p:cNvSpPr txBox="1"/>
          <p:nvPr/>
        </p:nvSpPr>
        <p:spPr>
          <a:xfrm>
            <a:off x="6223914" y="422394"/>
            <a:ext cx="29578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Medelvärden</a:t>
            </a:r>
          </a:p>
          <a:p>
            <a:r>
              <a:rPr lang="sv-SE" dirty="0"/>
              <a:t>Sverige                      5,2</a:t>
            </a:r>
          </a:p>
          <a:p>
            <a:r>
              <a:rPr lang="sv-SE" dirty="0"/>
              <a:t>Västernorrland        4,4	</a:t>
            </a:r>
          </a:p>
          <a:p>
            <a:r>
              <a:rPr lang="sv-SE" dirty="0"/>
              <a:t>Härnösand	4,7</a:t>
            </a:r>
          </a:p>
          <a:p>
            <a:r>
              <a:rPr lang="sv-SE" dirty="0"/>
              <a:t>Sundsvall	                 4,4</a:t>
            </a:r>
          </a:p>
          <a:p>
            <a:r>
              <a:rPr lang="sv-SE" dirty="0"/>
              <a:t>Kramfors                   3,8	</a:t>
            </a:r>
          </a:p>
          <a:p>
            <a:r>
              <a:rPr lang="sv-SE" dirty="0"/>
              <a:t>Sollefteå	                 4,3</a:t>
            </a:r>
          </a:p>
          <a:p>
            <a:r>
              <a:rPr lang="sv-SE" dirty="0"/>
              <a:t>Örnsköldsvik            4,7</a:t>
            </a:r>
          </a:p>
        </p:txBody>
      </p:sp>
    </p:spTree>
    <p:extLst>
      <p:ext uri="{BB962C8B-B14F-4D97-AF65-F5344CB8AC3E}">
        <p14:creationId xmlns:p14="http://schemas.microsoft.com/office/powerpoint/2010/main" val="1265583565"/>
      </p:ext>
    </p:extLst>
  </p:cSld>
  <p:clrMapOvr>
    <a:masterClrMapping/>
  </p:clrMapOvr>
  <p:transition advClick="0" advTm="13375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09693"/>
              </p:ext>
            </p:extLst>
          </p:nvPr>
        </p:nvGraphicFramePr>
        <p:xfrm>
          <a:off x="107504" y="2469269"/>
          <a:ext cx="8856662" cy="40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051720" y="120591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kom till Sverige ordnade kommunen boende till dig, bodde du i Migrationsverkets boende eller ordnade ni boende på annat sätt?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8774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39031"/>
              </p:ext>
            </p:extLst>
          </p:nvPr>
        </p:nvGraphicFramePr>
        <p:xfrm>
          <a:off x="2339752" y="1852242"/>
          <a:ext cx="7488832" cy="68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17|0|#||">
            <a:extLst>
              <a:ext uri="{FF2B5EF4-FFF2-40B4-BE49-F238E27FC236}">
                <a16:creationId xmlns:a16="http://schemas.microsoft.com/office/drawing/2014/main" id="{09D8BFE0-3499-45BF-8976-BCAE8F79F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768520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B605BFB9-8FF8-405D-9CBA-0B7A81AC3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042385"/>
      </p:ext>
    </p:extLst>
  </p:cSld>
  <p:clrMapOvr>
    <a:masterClrMapping/>
  </p:clrMapOvr>
  <p:transition advClick="0" advTm="13375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179299"/>
              </p:ext>
            </p:extLst>
          </p:nvPr>
        </p:nvGraphicFramePr>
        <p:xfrm>
          <a:off x="-396552" y="3210788"/>
          <a:ext cx="8857306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472934" y="1287903"/>
            <a:ext cx="338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mycket känner du att du kunnat påverka din situation </a:t>
            </a:r>
          </a:p>
          <a:p>
            <a:r>
              <a:rPr lang="sv-SE" dirty="0"/>
              <a:t>där du bodde under första året?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5702" y="608181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435297"/>
              </p:ext>
            </p:extLst>
          </p:nvPr>
        </p:nvGraphicFramePr>
        <p:xfrm>
          <a:off x="1174960" y="2584695"/>
          <a:ext cx="7776542" cy="64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C3FC775-3CE8-4763-96FB-BF9DD8661018}"/>
              </a:ext>
            </a:extLst>
          </p:cNvPr>
          <p:cNvSpPr txBox="1"/>
          <p:nvPr/>
        </p:nvSpPr>
        <p:spPr>
          <a:xfrm>
            <a:off x="6443044" y="384992"/>
            <a:ext cx="29546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Medelvärden</a:t>
            </a:r>
            <a:endParaRPr lang="sv-SE" dirty="0"/>
          </a:p>
          <a:p>
            <a:r>
              <a:rPr lang="sv-SE" dirty="0"/>
              <a:t>Västernorrland        4,0	</a:t>
            </a:r>
          </a:p>
          <a:p>
            <a:r>
              <a:rPr lang="sv-SE" dirty="0"/>
              <a:t>Härnösand	4,0</a:t>
            </a:r>
          </a:p>
          <a:p>
            <a:r>
              <a:rPr lang="sv-SE" dirty="0"/>
              <a:t>Sundsvall	                 3,7</a:t>
            </a:r>
          </a:p>
          <a:p>
            <a:r>
              <a:rPr lang="sv-SE" dirty="0"/>
              <a:t>Kramfors                   2,8	</a:t>
            </a:r>
          </a:p>
          <a:p>
            <a:r>
              <a:rPr lang="sv-SE" dirty="0"/>
              <a:t>Sollefteå	                 4,3</a:t>
            </a:r>
          </a:p>
          <a:p>
            <a:r>
              <a:rPr lang="sv-SE" dirty="0"/>
              <a:t>Örnsköldsvik            4,4</a:t>
            </a:r>
          </a:p>
        </p:txBody>
      </p:sp>
    </p:spTree>
    <p:extLst>
      <p:ext uri="{BB962C8B-B14F-4D97-AF65-F5344CB8AC3E}">
        <p14:creationId xmlns:p14="http://schemas.microsoft.com/office/powerpoint/2010/main" val="1383520528"/>
      </p:ext>
    </p:extLst>
  </p:cSld>
  <p:clrMapOvr>
    <a:masterClrMapping/>
  </p:clrMapOvr>
  <p:transition advClick="0" advTm="13375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83028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40123" y="1274399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Är du ….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54225" y="6009244"/>
            <a:ext cx="7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   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012020"/>
              </p:ext>
            </p:extLst>
          </p:nvPr>
        </p:nvGraphicFramePr>
        <p:xfrm>
          <a:off x="3187342" y="1791812"/>
          <a:ext cx="244827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5F1DF198-39C0-4A84-A22C-ADCC79282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18233"/>
              </p:ext>
            </p:extLst>
          </p:nvPr>
        </p:nvGraphicFramePr>
        <p:xfrm>
          <a:off x="7524327" y="108000"/>
          <a:ext cx="288033" cy="190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0014">
                <a:tc>
                  <a:txBody>
                    <a:bodyPr/>
                    <a:lstStyle/>
                    <a:p>
                      <a:pPr algn="l"/>
                      <a:endParaRPr lang="fr-FR" sz="1400" b="0" dirty="0">
                        <a:solidFill>
                          <a:srgbClr val="0B76C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BD7FB7-E9CC-4224-B1B9-AB0C31CFA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9856"/>
              </p:ext>
            </p:extLst>
          </p:nvPr>
        </p:nvGraphicFramePr>
        <p:xfrm>
          <a:off x="7620000" y="228600"/>
          <a:ext cx="1249045" cy="1396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045">
                  <a:extLst>
                    <a:ext uri="{9D8B030D-6E8A-4147-A177-3AD203B41FA5}">
                      <a16:colId xmlns:a16="http://schemas.microsoft.com/office/drawing/2014/main" val="3830910809"/>
                    </a:ext>
                  </a:extLst>
                </a:gridCol>
              </a:tblGrid>
              <a:tr h="340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Sverige                1399</a:t>
                      </a:r>
                    </a:p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Västernorrland    322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84459686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Härnösand             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09887313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Sundsvall              127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89011674"/>
                  </a:ext>
                </a:extLst>
              </a:tr>
              <a:tr h="1314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Kramfors                   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56420491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Sollefteå                  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79009075"/>
                  </a:ext>
                </a:extLst>
              </a:tr>
              <a:tr h="19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Örnsköldsvik          66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37271593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Timrå                         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7786625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3375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55799"/>
              </p:ext>
            </p:extLst>
          </p:nvPr>
        </p:nvGraphicFramePr>
        <p:xfrm>
          <a:off x="107504" y="2132856"/>
          <a:ext cx="885666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67744" y="123521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någon i din familj ansökt hos Migrationsverket på </a:t>
            </a:r>
          </a:p>
          <a:p>
            <a:r>
              <a:rPr lang="sv-SE" dirty="0"/>
              <a:t>anknytning till dig för att få komma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781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95062"/>
              </p:ext>
            </p:extLst>
          </p:nvPr>
        </p:nvGraphicFramePr>
        <p:xfrm>
          <a:off x="3131840" y="1844036"/>
          <a:ext cx="5040560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23|0|#||">
            <a:extLst>
              <a:ext uri="{FF2B5EF4-FFF2-40B4-BE49-F238E27FC236}">
                <a16:creationId xmlns:a16="http://schemas.microsoft.com/office/drawing/2014/main" id="{42E7DBF7-6817-44C0-9469-21E4A1EF1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3202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DCD0418C-4FC1-4638-9BE3-6E6C2C44A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698242"/>
      </p:ext>
    </p:extLst>
  </p:cSld>
  <p:clrMapOvr>
    <a:masterClrMapping/>
  </p:clrMapOvr>
  <p:transition advClick="0" advTm="13375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670039"/>
              </p:ext>
            </p:extLst>
          </p:nvPr>
        </p:nvGraphicFramePr>
        <p:xfrm>
          <a:off x="107504" y="2132856"/>
          <a:ext cx="885666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91680" y="1235215"/>
            <a:ext cx="3708871" cy="38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någon ansökt som är ....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86317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600532"/>
              </p:ext>
            </p:extLst>
          </p:nvPr>
        </p:nvGraphicFramePr>
        <p:xfrm>
          <a:off x="1475656" y="1543173"/>
          <a:ext cx="8635828" cy="107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24_1|0|#||">
            <a:extLst>
              <a:ext uri="{FF2B5EF4-FFF2-40B4-BE49-F238E27FC236}">
                <a16:creationId xmlns:a16="http://schemas.microsoft.com/office/drawing/2014/main" id="{A635640E-D127-4B39-B592-59780BBA9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2614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6DD178C6-E86F-4B30-B793-7ADAEBBC5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2812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sv-SE" altLang="zh-HK" sz="1400" b="0" dirty="0">
                          <a:solidFill>
                            <a:srgbClr val="0070C0"/>
                          </a:solidFill>
                        </a:rPr>
                        <a:t>Bas</a:t>
                      </a:r>
                      <a:r>
                        <a:rPr lang="sv-SE" altLang="zh-HK" sz="1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sv-SE" altLang="zh-HK" sz="1400" b="0" dirty="0">
                          <a:solidFill>
                            <a:srgbClr val="0070C0"/>
                          </a:solidFill>
                        </a:rPr>
                        <a:t>ansökt</a:t>
                      </a:r>
                      <a:r>
                        <a:rPr lang="sv-SE" altLang="zh-HK" sz="14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fr-FR" sz="1400" b="0" dirty="0">
                        <a:solidFill>
                          <a:srgbClr val="0B76C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238983"/>
      </p:ext>
    </p:extLst>
  </p:cSld>
  <p:clrMapOvr>
    <a:masterClrMapping/>
  </p:clrMapOvr>
  <p:transition advClick="0" advTm="13375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77808"/>
              </p:ext>
            </p:extLst>
          </p:nvPr>
        </p:nvGraphicFramePr>
        <p:xfrm>
          <a:off x="196268" y="2132857"/>
          <a:ext cx="8767898" cy="43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03503" y="1401138"/>
            <a:ext cx="278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Vilket resultat gav ansökan?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1932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07159"/>
              </p:ext>
            </p:extLst>
          </p:nvPr>
        </p:nvGraphicFramePr>
        <p:xfrm>
          <a:off x="2555776" y="1777415"/>
          <a:ext cx="6192688" cy="89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25|0|#||">
            <a:extLst>
              <a:ext uri="{FF2B5EF4-FFF2-40B4-BE49-F238E27FC236}">
                <a16:creationId xmlns:a16="http://schemas.microsoft.com/office/drawing/2014/main" id="{FB37E52F-87F2-4B26-BAB2-4B4B9C8C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21182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8CD00229-A10B-4560-ABDA-C5A7AF8D7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22402"/>
      </p:ext>
    </p:extLst>
  </p:cSld>
  <p:clrMapOvr>
    <a:masterClrMapping/>
  </p:clrMapOvr>
  <p:transition advClick="0" advTm="13375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206752"/>
              </p:ext>
            </p:extLst>
          </p:nvPr>
        </p:nvGraphicFramePr>
        <p:xfrm>
          <a:off x="107504" y="2132857"/>
          <a:ext cx="88566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915816" y="1392328"/>
            <a:ext cx="392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Hur tycker du att det är att bo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227845"/>
              </p:ext>
            </p:extLst>
          </p:nvPr>
        </p:nvGraphicFramePr>
        <p:xfrm>
          <a:off x="3203848" y="1918773"/>
          <a:ext cx="4536504" cy="75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Response|ACCESSLEVEL|q27|0|#||">
            <a:extLst>
              <a:ext uri="{FF2B5EF4-FFF2-40B4-BE49-F238E27FC236}">
                <a16:creationId xmlns:a16="http://schemas.microsoft.com/office/drawing/2014/main" id="{33509800-30F5-4C7A-ACD0-BFA47AFD7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7140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label">
            <a:extLst>
              <a:ext uri="{FF2B5EF4-FFF2-40B4-BE49-F238E27FC236}">
                <a16:creationId xmlns:a16="http://schemas.microsoft.com/office/drawing/2014/main" id="{AFF418B8-AAB5-4084-A476-1D5831356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184106"/>
      </p:ext>
    </p:extLst>
  </p:cSld>
  <p:clrMapOvr>
    <a:masterClrMapping/>
  </p:clrMapOvr>
  <p:transition advClick="0" advTm="13375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216913"/>
              </p:ext>
            </p:extLst>
          </p:nvPr>
        </p:nvGraphicFramePr>
        <p:xfrm>
          <a:off x="107504" y="2132857"/>
          <a:ext cx="885666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43145" y="1277390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Känner du dig trygg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3858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05915"/>
              </p:ext>
            </p:extLst>
          </p:nvPr>
        </p:nvGraphicFramePr>
        <p:xfrm>
          <a:off x="2948993" y="1757694"/>
          <a:ext cx="4968552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28|0|#||">
            <a:extLst>
              <a:ext uri="{FF2B5EF4-FFF2-40B4-BE49-F238E27FC236}">
                <a16:creationId xmlns:a16="http://schemas.microsoft.com/office/drawing/2014/main" id="{1D127C46-066C-4A7A-8D64-D2E2F0B99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14972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42E46066-5541-46D6-96F6-C9970DCF1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14098"/>
      </p:ext>
    </p:extLst>
  </p:cSld>
  <p:clrMapOvr>
    <a:masterClrMapping/>
  </p:clrMapOvr>
  <p:transition advClick="0" advTm="13375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171030"/>
              </p:ext>
            </p:extLst>
          </p:nvPr>
        </p:nvGraphicFramePr>
        <p:xfrm>
          <a:off x="179190" y="2132857"/>
          <a:ext cx="8784976" cy="435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1252865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Tror du att du kommer att bo i Sverige om 5 år?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1732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819051"/>
              </p:ext>
            </p:extLst>
          </p:nvPr>
        </p:nvGraphicFramePr>
        <p:xfrm>
          <a:off x="3155504" y="1684407"/>
          <a:ext cx="4464496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29|0|#||">
            <a:extLst>
              <a:ext uri="{FF2B5EF4-FFF2-40B4-BE49-F238E27FC236}">
                <a16:creationId xmlns:a16="http://schemas.microsoft.com/office/drawing/2014/main" id="{4543DFFF-8E3D-476C-BDA6-930CA2DA7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7654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4753DFE9-9EF6-4BF4-B2E3-1D3F0C89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26880"/>
      </p:ext>
    </p:extLst>
  </p:cSld>
  <p:clrMapOvr>
    <a:masterClrMapping/>
  </p:clrMapOvr>
  <p:transition advClick="0" advTm="13375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081655"/>
              </p:ext>
            </p:extLst>
          </p:nvPr>
        </p:nvGraphicFramePr>
        <p:xfrm>
          <a:off x="179190" y="2132857"/>
          <a:ext cx="8784976" cy="432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339149" y="1282969"/>
            <a:ext cx="509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Tycker du att det är lätt att få kontakt med svenskar?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2259" y="6084940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069929"/>
              </p:ext>
            </p:extLst>
          </p:nvPr>
        </p:nvGraphicFramePr>
        <p:xfrm>
          <a:off x="9828584" y="1492295"/>
          <a:ext cx="72007" cy="86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30|0|#||">
            <a:extLst>
              <a:ext uri="{FF2B5EF4-FFF2-40B4-BE49-F238E27FC236}">
                <a16:creationId xmlns:a16="http://schemas.microsoft.com/office/drawing/2014/main" id="{FA889D34-2545-4FFD-8130-19FB876AB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44104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BB0DCA53-AD25-4881-BBAE-A055CB859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8FA0A0-B085-4A29-BE12-EF0964AD4E23}"/>
              </a:ext>
            </a:extLst>
          </p:cNvPr>
          <p:cNvSpPr txBox="1"/>
          <p:nvPr/>
        </p:nvSpPr>
        <p:spPr>
          <a:xfrm>
            <a:off x="2499205" y="1721352"/>
            <a:ext cx="40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Ja</a:t>
            </a:r>
            <a:r>
              <a:rPr lang="sv-SE" dirty="0"/>
              <a:t>       </a:t>
            </a:r>
            <a:r>
              <a:rPr lang="sv-SE" dirty="0">
                <a:solidFill>
                  <a:srgbClr val="FF0000"/>
                </a:solidFill>
              </a:rPr>
              <a:t>Varken lätt eller svårt    </a:t>
            </a:r>
            <a:r>
              <a:rPr lang="sv-SE" dirty="0">
                <a:solidFill>
                  <a:srgbClr val="00B050"/>
                </a:solidFill>
              </a:rPr>
              <a:t>Nej</a:t>
            </a:r>
            <a:r>
              <a:rPr lang="sv-SE" dirty="0"/>
              <a:t>     </a:t>
            </a:r>
            <a:r>
              <a:rPr lang="sv-SE" dirty="0">
                <a:solidFill>
                  <a:srgbClr val="7030A0"/>
                </a:solidFill>
              </a:rPr>
              <a:t>Vet ej</a:t>
            </a:r>
          </a:p>
        </p:txBody>
      </p:sp>
    </p:spTree>
    <p:extLst>
      <p:ext uri="{BB962C8B-B14F-4D97-AF65-F5344CB8AC3E}">
        <p14:creationId xmlns:p14="http://schemas.microsoft.com/office/powerpoint/2010/main" val="3992688316"/>
      </p:ext>
    </p:extLst>
  </p:cSld>
  <p:clrMapOvr>
    <a:masterClrMapping/>
  </p:clrMapOvr>
  <p:transition advClick="0" advTm="13375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917002"/>
              </p:ext>
            </p:extLst>
          </p:nvPr>
        </p:nvGraphicFramePr>
        <p:xfrm>
          <a:off x="35496" y="1939826"/>
          <a:ext cx="8651304" cy="436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2527772" y="1225134"/>
            <a:ext cx="509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Har du en smartphone? (mobiltelefon med Internet)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77031"/>
              </p:ext>
            </p:extLst>
          </p:nvPr>
        </p:nvGraphicFramePr>
        <p:xfrm>
          <a:off x="2915816" y="1708403"/>
          <a:ext cx="4606604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31|0|#||">
            <a:extLst>
              <a:ext uri="{FF2B5EF4-FFF2-40B4-BE49-F238E27FC236}">
                <a16:creationId xmlns:a16="http://schemas.microsoft.com/office/drawing/2014/main" id="{3DB16788-9C16-4A40-AE2B-27E565016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54649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22F4DB65-6E2E-4BD4-BA7A-6AA3F4B45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95441"/>
      </p:ext>
    </p:extLst>
  </p:cSld>
  <p:clrMapOvr>
    <a:masterClrMapping/>
  </p:clrMapOvr>
  <p:transition advClick="0" advTm="13375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542983"/>
              </p:ext>
            </p:extLst>
          </p:nvPr>
        </p:nvGraphicFramePr>
        <p:xfrm>
          <a:off x="107504" y="2132856"/>
          <a:ext cx="8856662" cy="430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75584" y="1251611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tycker du om kommunen?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070061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461357"/>
              </p:ext>
            </p:extLst>
          </p:nvPr>
        </p:nvGraphicFramePr>
        <p:xfrm>
          <a:off x="3131840" y="1716099"/>
          <a:ext cx="4968552" cy="50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53|0|#||">
            <a:extLst>
              <a:ext uri="{FF2B5EF4-FFF2-40B4-BE49-F238E27FC236}">
                <a16:creationId xmlns:a16="http://schemas.microsoft.com/office/drawing/2014/main" id="{8224A18F-F145-439B-A27C-800CFDB0C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76478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87EF0590-58B0-4A5C-B52B-3127B9863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93112"/>
      </p:ext>
    </p:extLst>
  </p:cSld>
  <p:clrMapOvr>
    <a:masterClrMapping/>
  </p:clrMapOvr>
  <p:transition advClick="0" advTm="13375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76731"/>
              </p:ext>
            </p:extLst>
          </p:nvPr>
        </p:nvGraphicFramePr>
        <p:xfrm>
          <a:off x="179190" y="2132857"/>
          <a:ext cx="87849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369548" y="1252917"/>
            <a:ext cx="285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Vill du bo kvar i kommunen?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0803" y="6153982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787633"/>
              </p:ext>
            </p:extLst>
          </p:nvPr>
        </p:nvGraphicFramePr>
        <p:xfrm>
          <a:off x="3203848" y="1664229"/>
          <a:ext cx="4032448" cy="58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55|0|#||">
            <a:extLst>
              <a:ext uri="{FF2B5EF4-FFF2-40B4-BE49-F238E27FC236}">
                <a16:creationId xmlns:a16="http://schemas.microsoft.com/office/drawing/2014/main" id="{D47E8D1C-9400-44C8-966C-04F195A4F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75337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1106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3A866620-C7BB-4C81-931C-A341B9D96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095743"/>
      </p:ext>
    </p:extLst>
  </p:cSld>
  <p:clrMapOvr>
    <a:masterClrMapping/>
  </p:clrMapOvr>
  <p:transition advClick="0" advTm="13375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57211"/>
              </p:ext>
            </p:extLst>
          </p:nvPr>
        </p:nvGraphicFramePr>
        <p:xfrm>
          <a:off x="35496" y="2152496"/>
          <a:ext cx="9108504" cy="42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267744" y="13268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Ålder….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366" y="598701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849891"/>
              </p:ext>
            </p:extLst>
          </p:nvPr>
        </p:nvGraphicFramePr>
        <p:xfrm>
          <a:off x="2267744" y="1759902"/>
          <a:ext cx="5987654" cy="46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2341C49-F59C-445C-A948-10E74C95E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64166"/>
              </p:ext>
            </p:extLst>
          </p:nvPr>
        </p:nvGraphicFramePr>
        <p:xfrm>
          <a:off x="7718449" y="167603"/>
          <a:ext cx="1249045" cy="1396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045">
                  <a:extLst>
                    <a:ext uri="{9D8B030D-6E8A-4147-A177-3AD203B41FA5}">
                      <a16:colId xmlns:a16="http://schemas.microsoft.com/office/drawing/2014/main" val="3830910809"/>
                    </a:ext>
                  </a:extLst>
                </a:gridCol>
              </a:tblGrid>
              <a:tr h="34036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Sverige                1399</a:t>
                      </a:r>
                    </a:p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Västernorrland    322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84459686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Härnösand             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09887313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Sundsvall              127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89011674"/>
                  </a:ext>
                </a:extLst>
              </a:tr>
              <a:tr h="1314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Kramfors                   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56420491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Sollefteå                  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79009075"/>
                  </a:ext>
                </a:extLst>
              </a:tr>
              <a:tr h="19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Örnsköldsvik          66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37271593"/>
                  </a:ext>
                </a:extLst>
              </a:tr>
              <a:tr h="140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Timrå                         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7786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797984"/>
      </p:ext>
    </p:extLst>
  </p:cSld>
  <p:clrMapOvr>
    <a:masterClrMapping/>
  </p:clrMapOvr>
  <p:transition advClick="0" advTm="13375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59183"/>
              </p:ext>
            </p:extLst>
          </p:nvPr>
        </p:nvGraphicFramePr>
        <p:xfrm>
          <a:off x="179512" y="2132857"/>
          <a:ext cx="878465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755576" y="879773"/>
            <a:ext cx="202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Varför vill du flytta?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1732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41177"/>
              </p:ext>
            </p:extLst>
          </p:nvPr>
        </p:nvGraphicFramePr>
        <p:xfrm>
          <a:off x="2339752" y="1249106"/>
          <a:ext cx="6696744" cy="117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56_1|0|#||">
            <a:extLst>
              <a:ext uri="{FF2B5EF4-FFF2-40B4-BE49-F238E27FC236}">
                <a16:creationId xmlns:a16="http://schemas.microsoft.com/office/drawing/2014/main" id="{6EF242D3-6B49-4070-A00C-16964DB74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5317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D9F44EDA-FACE-45AE-91EE-8FA4B5CB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20534"/>
              </p:ext>
            </p:extLst>
          </p:nvPr>
        </p:nvGraphicFramePr>
        <p:xfrm>
          <a:off x="7380312" y="108000"/>
          <a:ext cx="1368152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sv-SE" altLang="zh-HK" sz="1400" b="0" dirty="0">
                          <a:solidFill>
                            <a:srgbClr val="0070C0"/>
                          </a:solidFill>
                        </a:rPr>
                        <a:t>Bas vill flytta </a:t>
                      </a:r>
                      <a:endParaRPr lang="fr-FR" sz="1400" b="0" dirty="0">
                        <a:solidFill>
                          <a:srgbClr val="0B76C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38446"/>
      </p:ext>
    </p:extLst>
  </p:cSld>
  <p:clrMapOvr>
    <a:masterClrMapping/>
  </p:clrMapOvr>
  <p:transition advClick="0" advTm="13375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276286"/>
              </p:ext>
            </p:extLst>
          </p:nvPr>
        </p:nvGraphicFramePr>
        <p:xfrm>
          <a:off x="-468560" y="3429000"/>
          <a:ext cx="8784976" cy="343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472934" y="22435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är ditt intryck av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85702" y="6081815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040100"/>
              </p:ext>
            </p:extLst>
          </p:nvPr>
        </p:nvGraphicFramePr>
        <p:xfrm>
          <a:off x="1174960" y="2792805"/>
          <a:ext cx="7776542" cy="83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54F255-79F9-45DD-9F08-C4D61F6A3BA0}"/>
              </a:ext>
            </a:extLst>
          </p:cNvPr>
          <p:cNvSpPr txBox="1"/>
          <p:nvPr/>
        </p:nvSpPr>
        <p:spPr>
          <a:xfrm>
            <a:off x="6377219" y="530685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Medelvärden</a:t>
            </a:r>
          </a:p>
          <a:p>
            <a:r>
              <a:rPr lang="sv-SE" dirty="0"/>
              <a:t>Västernorrland        5,6	</a:t>
            </a:r>
          </a:p>
          <a:p>
            <a:r>
              <a:rPr lang="sv-SE" dirty="0"/>
              <a:t>Härnösand	5,6</a:t>
            </a:r>
          </a:p>
          <a:p>
            <a:r>
              <a:rPr lang="sv-SE" dirty="0"/>
              <a:t>Sundsvall	                 5,4</a:t>
            </a:r>
          </a:p>
          <a:p>
            <a:r>
              <a:rPr lang="sv-SE" dirty="0"/>
              <a:t>Kramfors                   6,0	</a:t>
            </a:r>
          </a:p>
          <a:p>
            <a:r>
              <a:rPr lang="sv-SE" dirty="0"/>
              <a:t>Sollefteå	                 5,6</a:t>
            </a:r>
          </a:p>
          <a:p>
            <a:r>
              <a:rPr lang="sv-SE" dirty="0"/>
              <a:t>Örnsköldsvik            5,9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864088"/>
      </p:ext>
    </p:extLst>
  </p:cSld>
  <p:clrMapOvr>
    <a:masterClrMapping/>
  </p:clrMapOvr>
  <p:transition advClick="0" advTm="13375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612558" y="868356"/>
            <a:ext cx="7200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01374"/>
              </p:ext>
            </p:extLst>
          </p:nvPr>
        </p:nvGraphicFramePr>
        <p:xfrm>
          <a:off x="179512" y="2132857"/>
          <a:ext cx="878465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22570" y="858423"/>
            <a:ext cx="47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ska du göra efter du läst Språkintroduktion?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17324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059109"/>
              </p:ext>
            </p:extLst>
          </p:nvPr>
        </p:nvGraphicFramePr>
        <p:xfrm>
          <a:off x="251520" y="1325087"/>
          <a:ext cx="6840760" cy="129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60|0|#||">
            <a:extLst>
              <a:ext uri="{FF2B5EF4-FFF2-40B4-BE49-F238E27FC236}">
                <a16:creationId xmlns:a16="http://schemas.microsoft.com/office/drawing/2014/main" id="{88F0A257-41F1-45DD-B887-B6286CF7C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37638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E003C4A9-5A2C-4EA7-98A1-91279FCD2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82861"/>
      </p:ext>
    </p:extLst>
  </p:cSld>
  <p:clrMapOvr>
    <a:masterClrMapping/>
  </p:clrMapOvr>
  <p:transition advClick="0" advTm="13375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0571"/>
              </p:ext>
            </p:extLst>
          </p:nvPr>
        </p:nvGraphicFramePr>
        <p:xfrm>
          <a:off x="35496" y="2132857"/>
          <a:ext cx="892867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423379"/>
            <a:ext cx="560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Vill du läsa på universitet eller högskola efter gymnasiet?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165475"/>
              </p:ext>
            </p:extLst>
          </p:nvPr>
        </p:nvGraphicFramePr>
        <p:xfrm>
          <a:off x="2843808" y="1692577"/>
          <a:ext cx="5040560" cy="69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62|0|#||">
            <a:extLst>
              <a:ext uri="{FF2B5EF4-FFF2-40B4-BE49-F238E27FC236}">
                <a16:creationId xmlns:a16="http://schemas.microsoft.com/office/drawing/2014/main" id="{17BB1809-3188-48FF-A7F5-C57E12648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452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60FC085F-0F75-4EC3-8077-5B9FE7D91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347752"/>
      </p:ext>
    </p:extLst>
  </p:cSld>
  <p:clrMapOvr>
    <a:masterClrMapping/>
  </p:clrMapOvr>
  <p:transition advClick="0" advTm="13375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82157"/>
              </p:ext>
            </p:extLst>
          </p:nvPr>
        </p:nvGraphicFramePr>
        <p:xfrm>
          <a:off x="107504" y="2132857"/>
          <a:ext cx="100811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699792" y="243909"/>
            <a:ext cx="382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Inom vilket område vill du utbilda dig 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393556" y="615628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61766"/>
              </p:ext>
            </p:extLst>
          </p:nvPr>
        </p:nvGraphicFramePr>
        <p:xfrm>
          <a:off x="107504" y="622763"/>
          <a:ext cx="9036496" cy="158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9700938"/>
      </p:ext>
    </p:extLst>
  </p:cSld>
  <p:clrMapOvr>
    <a:masterClrMapping/>
  </p:clrMapOvr>
  <p:transition advClick="0" advTm="13375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8895" y="692696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26771"/>
              </p:ext>
            </p:extLst>
          </p:nvPr>
        </p:nvGraphicFramePr>
        <p:xfrm>
          <a:off x="35496" y="2132857"/>
          <a:ext cx="892867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411760" y="1423379"/>
            <a:ext cx="349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Vill du starta eget företag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3556" y="610505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324064"/>
              </p:ext>
            </p:extLst>
          </p:nvPr>
        </p:nvGraphicFramePr>
        <p:xfrm>
          <a:off x="2843808" y="1646063"/>
          <a:ext cx="5040560" cy="69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64|0|#||">
            <a:extLst>
              <a:ext uri="{FF2B5EF4-FFF2-40B4-BE49-F238E27FC236}">
                <a16:creationId xmlns:a16="http://schemas.microsoft.com/office/drawing/2014/main" id="{9A25461C-90AD-4548-99CB-739CB9622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83271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6F42AAD9-FF3A-4F01-BEF1-52CFE4472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001471"/>
      </p:ext>
    </p:extLst>
  </p:cSld>
  <p:clrMapOvr>
    <a:masterClrMapping/>
  </p:clrMapOvr>
  <p:transition advClick="0" advTm="13375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320135"/>
              </p:ext>
            </p:extLst>
          </p:nvPr>
        </p:nvGraphicFramePr>
        <p:xfrm>
          <a:off x="159961" y="2132855"/>
          <a:ext cx="8784976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899592" y="879773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bor du i dag?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9137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079519"/>
              </p:ext>
            </p:extLst>
          </p:nvPr>
        </p:nvGraphicFramePr>
        <p:xfrm>
          <a:off x="683568" y="1314302"/>
          <a:ext cx="8693417" cy="141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Response|ACCESSLEVEL|q65|0|#||">
            <a:extLst>
              <a:ext uri="{FF2B5EF4-FFF2-40B4-BE49-F238E27FC236}">
                <a16:creationId xmlns:a16="http://schemas.microsoft.com/office/drawing/2014/main" id="{E03DBADA-9104-4D1B-94FF-EDF0DDBE8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92034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label">
            <a:extLst>
              <a:ext uri="{FF2B5EF4-FFF2-40B4-BE49-F238E27FC236}">
                <a16:creationId xmlns:a16="http://schemas.microsoft.com/office/drawing/2014/main" id="{F5C2C379-A597-4CA7-96CA-D24EE8B0C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7983"/>
      </p:ext>
    </p:extLst>
  </p:cSld>
  <p:clrMapOvr>
    <a:masterClrMapping/>
  </p:clrMapOvr>
  <p:transition advClick="0" advTm="13375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313068"/>
              </p:ext>
            </p:extLst>
          </p:nvPr>
        </p:nvGraphicFramePr>
        <p:xfrm>
          <a:off x="199063" y="2132856"/>
          <a:ext cx="8784976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19904" y="1209508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skulle kunna göra att du bor kvar i länet?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9137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68016"/>
              </p:ext>
            </p:extLst>
          </p:nvPr>
        </p:nvGraphicFramePr>
        <p:xfrm>
          <a:off x="10044608" y="1369555"/>
          <a:ext cx="72008" cy="133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B450D698-B8C1-45F1-ABDB-EAAE82470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937615"/>
              </p:ext>
            </p:extLst>
          </p:nvPr>
        </p:nvGraphicFramePr>
        <p:xfrm>
          <a:off x="1187624" y="1556792"/>
          <a:ext cx="8496944" cy="204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67_1|0|#||">
            <a:extLst>
              <a:ext uri="{FF2B5EF4-FFF2-40B4-BE49-F238E27FC236}">
                <a16:creationId xmlns:a16="http://schemas.microsoft.com/office/drawing/2014/main" id="{6ECF3E99-1181-4DC4-BA2E-B04B4617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75838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86FF763D-3DA1-4879-B6A2-34FDFF73D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209570"/>
      </p:ext>
    </p:extLst>
  </p:cSld>
  <p:clrMapOvr>
    <a:masterClrMapping/>
  </p:clrMapOvr>
  <p:transition advClick="0" advTm="13375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124448" y="711995"/>
            <a:ext cx="457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699674"/>
              </p:ext>
            </p:extLst>
          </p:nvPr>
        </p:nvGraphicFramePr>
        <p:xfrm>
          <a:off x="179190" y="2420887"/>
          <a:ext cx="8784976" cy="393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588953" y="1300479"/>
            <a:ext cx="835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den kommun du bor, hur är möjligheten för dig att ...  (Dåligt 1, sådär 2 och bra 3)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992276"/>
              </p:ext>
            </p:extLst>
          </p:nvPr>
        </p:nvGraphicFramePr>
        <p:xfrm>
          <a:off x="0" y="1602545"/>
          <a:ext cx="11906593" cy="163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Response|ACCESSLEVEL|q68_01|0|#||">
            <a:extLst>
              <a:ext uri="{FF2B5EF4-FFF2-40B4-BE49-F238E27FC236}">
                <a16:creationId xmlns:a16="http://schemas.microsoft.com/office/drawing/2014/main" id="{B3B2F8D4-70D1-4514-860D-1FD9F7704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31303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label">
            <a:extLst>
              <a:ext uri="{FF2B5EF4-FFF2-40B4-BE49-F238E27FC236}">
                <a16:creationId xmlns:a16="http://schemas.microsoft.com/office/drawing/2014/main" id="{6A20D2F1-22B2-45DB-829F-7566715EE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8231"/>
              </p:ext>
            </p:extLst>
          </p:nvPr>
        </p:nvGraphicFramePr>
        <p:xfrm>
          <a:off x="6156175" y="108000"/>
          <a:ext cx="2304257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sv-SE" altLang="zh-HK" sz="1400" b="0" dirty="0">
                          <a:solidFill>
                            <a:srgbClr val="0070C0"/>
                          </a:solidFill>
                        </a:rPr>
                        <a:t>Bas valde Migrationsverkets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56065"/>
      </p:ext>
    </p:extLst>
  </p:cSld>
  <p:clrMapOvr>
    <a:masterClrMapping/>
  </p:clrMapOvr>
  <p:transition advClick="0" advTm="13375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9551" y="-5063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557922"/>
              </p:ext>
            </p:extLst>
          </p:nvPr>
        </p:nvGraphicFramePr>
        <p:xfrm>
          <a:off x="199063" y="2132856"/>
          <a:ext cx="8784976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95536" y="900380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Var träffar du svenskar?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79137" y="6130616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44608" y="1369555"/>
          <a:ext cx="72008" cy="133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B450D698-B8C1-45F1-ABDB-EAAE82470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33200"/>
              </p:ext>
            </p:extLst>
          </p:nvPr>
        </p:nvGraphicFramePr>
        <p:xfrm>
          <a:off x="1259632" y="1304210"/>
          <a:ext cx="10657184" cy="17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69_01|0|#||">
            <a:extLst>
              <a:ext uri="{FF2B5EF4-FFF2-40B4-BE49-F238E27FC236}">
                <a16:creationId xmlns:a16="http://schemas.microsoft.com/office/drawing/2014/main" id="{3EDB2212-5BC2-48AD-B592-BB3A067FC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88639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301611F0-B8DE-44B2-B04F-BEF794387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50746"/>
      </p:ext>
    </p:extLst>
  </p:cSld>
  <p:clrMapOvr>
    <a:masterClrMapping/>
  </p:clrMapOvr>
  <p:transition advClick="0" advTm="13375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293947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845423"/>
            <a:ext cx="272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Vilket land är du född i?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6113038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538254"/>
              </p:ext>
            </p:extLst>
          </p:nvPr>
        </p:nvGraphicFramePr>
        <p:xfrm flipH="1">
          <a:off x="9225170" y="1257098"/>
          <a:ext cx="1035462" cy="12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DF51849D-7A4A-4D19-B8AA-2BA65D420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708187"/>
              </p:ext>
            </p:extLst>
          </p:nvPr>
        </p:nvGraphicFramePr>
        <p:xfrm flipH="1">
          <a:off x="9540551" y="1759902"/>
          <a:ext cx="72009" cy="138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805660DD-8FD4-4E5C-97A4-0BBB42630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59985"/>
              </p:ext>
            </p:extLst>
          </p:nvPr>
        </p:nvGraphicFramePr>
        <p:xfrm>
          <a:off x="342991" y="1302267"/>
          <a:ext cx="9900939" cy="100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Response|ACCESSLEVEL|q03|0|#||">
            <a:extLst>
              <a:ext uri="{FF2B5EF4-FFF2-40B4-BE49-F238E27FC236}">
                <a16:creationId xmlns:a16="http://schemas.microsoft.com/office/drawing/2014/main" id="{59EB895B-73CA-4EA8-99B2-B31CD464C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01301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1238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label">
            <a:extLst>
              <a:ext uri="{FF2B5EF4-FFF2-40B4-BE49-F238E27FC236}">
                <a16:creationId xmlns:a16="http://schemas.microsoft.com/office/drawing/2014/main" id="{0C5A263D-10F5-463C-9906-B004330C2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372613"/>
      </p:ext>
    </p:extLst>
  </p:cSld>
  <p:clrMapOvr>
    <a:masterClrMapping/>
  </p:clrMapOvr>
  <p:transition advClick="0" advTm="13375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326714"/>
              </p:ext>
            </p:extLst>
          </p:nvPr>
        </p:nvGraphicFramePr>
        <p:xfrm>
          <a:off x="124118" y="1988841"/>
          <a:ext cx="8856662" cy="450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619904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någon gång behövt söka sjukvård men inte gjort det?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40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674398"/>
              </p:ext>
            </p:extLst>
          </p:nvPr>
        </p:nvGraphicFramePr>
        <p:xfrm>
          <a:off x="9900592" y="2329788"/>
          <a:ext cx="648071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944C169E-5850-45F5-A115-0FEBE69A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968422"/>
              </p:ext>
            </p:extLst>
          </p:nvPr>
        </p:nvGraphicFramePr>
        <p:xfrm>
          <a:off x="2572229" y="1828884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70|0|#||">
            <a:extLst>
              <a:ext uri="{FF2B5EF4-FFF2-40B4-BE49-F238E27FC236}">
                <a16:creationId xmlns:a16="http://schemas.microsoft.com/office/drawing/2014/main" id="{0A6D9E98-751F-4C0B-959F-F599D7E7C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24519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38B33AFB-53F3-44A3-86A2-89D2D605D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35014"/>
      </p:ext>
    </p:extLst>
  </p:cSld>
  <p:clrMapOvr>
    <a:masterClrMapping/>
  </p:clrMapOvr>
  <p:transition advClick="0" advTm="13375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71555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187624" y="890657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Varför inte 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00592" y="2329788"/>
          <a:ext cx="648071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944C169E-5850-45F5-A115-0FEBE69A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44762"/>
              </p:ext>
            </p:extLst>
          </p:nvPr>
        </p:nvGraphicFramePr>
        <p:xfrm>
          <a:off x="-324544" y="1336213"/>
          <a:ext cx="7704856" cy="143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71|0|#||">
            <a:extLst>
              <a:ext uri="{FF2B5EF4-FFF2-40B4-BE49-F238E27FC236}">
                <a16:creationId xmlns:a16="http://schemas.microsoft.com/office/drawing/2014/main" id="{BB03F52F-AC98-4EEB-9394-0F18ACECB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40183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377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5802B87C-40DD-4E2D-ACD2-3817D4449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76527"/>
      </p:ext>
    </p:extLst>
  </p:cSld>
  <p:clrMapOvr>
    <a:masterClrMapping/>
  </p:clrMapOvr>
  <p:transition advClick="0" advTm="13375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649927"/>
              </p:ext>
            </p:extLst>
          </p:nvPr>
        </p:nvGraphicFramePr>
        <p:xfrm>
          <a:off x="611560" y="2277838"/>
          <a:ext cx="8512889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56867" y="1425801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upplever du att din allmänna hälsa är?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21" name="legend">
            <a:extLst>
              <a:ext uri="{FF2B5EF4-FFF2-40B4-BE49-F238E27FC236}">
                <a16:creationId xmlns:a16="http://schemas.microsoft.com/office/drawing/2014/main" id="{930F6A0F-9440-4A3D-83B6-19F73C017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108129"/>
              </p:ext>
            </p:extLst>
          </p:nvPr>
        </p:nvGraphicFramePr>
        <p:xfrm>
          <a:off x="2498463" y="1795133"/>
          <a:ext cx="5976663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Response|ACCESSLEVEL|q72_01|0|#||">
            <a:extLst>
              <a:ext uri="{FF2B5EF4-FFF2-40B4-BE49-F238E27FC236}">
                <a16:creationId xmlns:a16="http://schemas.microsoft.com/office/drawing/2014/main" id="{0E725E11-E77F-4406-BCBD-B3A82C4B6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2955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1001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label">
            <a:extLst>
              <a:ext uri="{FF2B5EF4-FFF2-40B4-BE49-F238E27FC236}">
                <a16:creationId xmlns:a16="http://schemas.microsoft.com/office/drawing/2014/main" id="{4091C1B4-C1F5-4133-86A0-DE1AA0FBC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01511"/>
      </p:ext>
    </p:extLst>
  </p:cSld>
  <p:clrMapOvr>
    <a:masterClrMapping/>
  </p:clrMapOvr>
  <p:transition advClick="0" advTm="13375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099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455232"/>
              </p:ext>
            </p:extLst>
          </p:nvPr>
        </p:nvGraphicFramePr>
        <p:xfrm>
          <a:off x="124118" y="2852936"/>
          <a:ext cx="8856662" cy="364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87524" y="34301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Här följer ett antal påståenden. För varje påstående, markera vad som ligger närmast hur du känt dig under </a:t>
            </a:r>
            <a:r>
              <a:rPr lang="sv-SE" u="sng" dirty="0"/>
              <a:t>de senaste 2 veckorna</a:t>
            </a:r>
            <a:r>
              <a:rPr lang="sv-SE" dirty="0"/>
              <a:t> Markera om du aldrig känner så eller om du känner så hela tiden (Skala 1 aldrig – 6 hela tiden)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43</a:t>
            </a:fld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20" name="legend">
            <a:extLst>
              <a:ext uri="{FF2B5EF4-FFF2-40B4-BE49-F238E27FC236}">
                <a16:creationId xmlns:a16="http://schemas.microsoft.com/office/drawing/2014/main" id="{F7FC44C7-76C2-4E84-A1D8-984265EB6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167729"/>
              </p:ext>
            </p:extLst>
          </p:nvPr>
        </p:nvGraphicFramePr>
        <p:xfrm>
          <a:off x="144524" y="1314499"/>
          <a:ext cx="9144000" cy="149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Response|ACCESSLEVEL|q73_01|0|#||">
            <a:extLst>
              <a:ext uri="{FF2B5EF4-FFF2-40B4-BE49-F238E27FC236}">
                <a16:creationId xmlns:a16="http://schemas.microsoft.com/office/drawing/2014/main" id="{061FFA0E-61A5-44E4-80A4-8DC355EFD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5155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label">
            <a:extLst>
              <a:ext uri="{FF2B5EF4-FFF2-40B4-BE49-F238E27FC236}">
                <a16:creationId xmlns:a16="http://schemas.microsoft.com/office/drawing/2014/main" id="{2050BBA8-6503-4BE9-AB3F-EC600501B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18321"/>
      </p:ext>
    </p:extLst>
  </p:cSld>
  <p:clrMapOvr>
    <a:masterClrMapping/>
  </p:clrMapOvr>
  <p:transition advClick="0" advTm="13375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900591" y="711995"/>
            <a:ext cx="43204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304148"/>
              </p:ext>
            </p:extLst>
          </p:nvPr>
        </p:nvGraphicFramePr>
        <p:xfrm>
          <a:off x="143669" y="2553771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70107" y="955646"/>
            <a:ext cx="872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någon gång avstått från att besöka/delta i någon fritidsaktivitet i Sverige (t.ex. idrottsförening eller annan föreningsverksamhet) på grund av dessa anledningar?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5875427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474662"/>
              </p:ext>
            </p:extLst>
          </p:nvPr>
        </p:nvGraphicFramePr>
        <p:xfrm>
          <a:off x="9900592" y="2144618"/>
          <a:ext cx="792088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F08108EE-24B5-4A39-B1F8-57295F894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01810"/>
              </p:ext>
            </p:extLst>
          </p:nvPr>
        </p:nvGraphicFramePr>
        <p:xfrm>
          <a:off x="193636" y="1700928"/>
          <a:ext cx="9144000" cy="8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74_01|0|#||">
            <a:extLst>
              <a:ext uri="{FF2B5EF4-FFF2-40B4-BE49-F238E27FC236}">
                <a16:creationId xmlns:a16="http://schemas.microsoft.com/office/drawing/2014/main" id="{1A722F88-FE5C-4B5D-A575-A7D36CFC2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86463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969FE82F-1A93-4C29-9CCC-725837891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339570"/>
      </p:ext>
    </p:extLst>
  </p:cSld>
  <p:clrMapOvr>
    <a:masterClrMapping/>
  </p:clrMapOvr>
  <p:transition advClick="0" advTm="13375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8850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2156867" y="1394755"/>
            <a:ext cx="59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idrottat innan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50617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34580"/>
              </p:ext>
            </p:extLst>
          </p:nvPr>
        </p:nvGraphicFramePr>
        <p:xfrm flipH="1">
          <a:off x="10116615" y="2209461"/>
          <a:ext cx="72009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BC6DD4DF-B10D-4703-A092-EB572CE8E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497437"/>
              </p:ext>
            </p:extLst>
          </p:nvPr>
        </p:nvGraphicFramePr>
        <p:xfrm>
          <a:off x="2572229" y="2048234"/>
          <a:ext cx="3960440" cy="80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75|0|#||">
            <a:extLst>
              <a:ext uri="{FF2B5EF4-FFF2-40B4-BE49-F238E27FC236}">
                <a16:creationId xmlns:a16="http://schemas.microsoft.com/office/drawing/2014/main" id="{7FB43543-6B67-462A-B38A-67C8F72F6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203110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DC00CA37-D230-43D8-AA6E-4E7E37C20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025618"/>
      </p:ext>
    </p:extLst>
  </p:cSld>
  <p:clrMapOvr>
    <a:masterClrMapping/>
  </p:clrMapOvr>
  <p:transition advClick="0" advTm="13375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723466"/>
              </p:ext>
            </p:extLst>
          </p:nvPr>
        </p:nvGraphicFramePr>
        <p:xfrm>
          <a:off x="124118" y="2842969"/>
          <a:ext cx="8856662" cy="365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827584" y="974210"/>
            <a:ext cx="56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idrottat här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8688" y="5892581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04648" y="1868701"/>
          <a:ext cx="144016" cy="141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1B6D472-3B73-4AD6-BFFE-4A84D1B02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656573"/>
              </p:ext>
            </p:extLst>
          </p:nvPr>
        </p:nvGraphicFramePr>
        <p:xfrm>
          <a:off x="251520" y="1333158"/>
          <a:ext cx="11431642" cy="247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82133513"/>
      </p:ext>
    </p:extLst>
  </p:cSld>
  <p:clrMapOvr>
    <a:masterClrMapping/>
  </p:clrMapOvr>
  <p:transition advClick="0" advTm="13375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060" y="77813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17563"/>
              </p:ext>
            </p:extLst>
          </p:nvPr>
        </p:nvGraphicFramePr>
        <p:xfrm>
          <a:off x="143669" y="2924944"/>
          <a:ext cx="8856662" cy="355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19473" y="124643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Har du varit aktiv inom idrotten som ledare, tränare, styrelseledamot eller liknande sedan du kom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B86A2A0C-03AA-43C8-943D-CF11598CA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778010"/>
              </p:ext>
            </p:extLst>
          </p:nvPr>
        </p:nvGraphicFramePr>
        <p:xfrm>
          <a:off x="-306914" y="1105971"/>
          <a:ext cx="11431642" cy="215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Response|ACCESSLEVEL|q78|0|#||">
            <a:extLst>
              <a:ext uri="{FF2B5EF4-FFF2-40B4-BE49-F238E27FC236}">
                <a16:creationId xmlns:a16="http://schemas.microsoft.com/office/drawing/2014/main" id="{0E86C295-E07D-42BB-98B8-23512A9AB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58710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914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B4E3AB75-B085-4652-B7B9-A8C2AAEC7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79514"/>
      </p:ext>
    </p:extLst>
  </p:cSld>
  <p:clrMapOvr>
    <a:masterClrMapping/>
  </p:clrMapOvr>
  <p:transition advClick="0" advTm="13375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060" y="77813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359061"/>
              </p:ext>
            </p:extLst>
          </p:nvPr>
        </p:nvGraphicFramePr>
        <p:xfrm>
          <a:off x="143669" y="2553771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11596" y="126427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Nu vill vi att du tänker tillbaka på de senaste 6 månaderna. Har något av detta hänt dig?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48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B86A2A0C-03AA-43C8-943D-CF11598CA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883329"/>
              </p:ext>
            </p:extLst>
          </p:nvPr>
        </p:nvGraphicFramePr>
        <p:xfrm>
          <a:off x="-1548680" y="1606909"/>
          <a:ext cx="11431642" cy="171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Response|ACCESSLEVEL|q80_01|0|#||">
            <a:extLst>
              <a:ext uri="{FF2B5EF4-FFF2-40B4-BE49-F238E27FC236}">
                <a16:creationId xmlns:a16="http://schemas.microsoft.com/office/drawing/2014/main" id="{3E72B965-ED27-47B8-9F43-5C2FED4C8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42655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849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B574233D-CB3D-4CA9-885E-22848D518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630479"/>
      </p:ext>
    </p:extLst>
  </p:cSld>
  <p:clrMapOvr>
    <a:masterClrMapping/>
  </p:clrMapOvr>
  <p:transition advClick="0" advTm="13375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9124448" y="711995"/>
            <a:ext cx="457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253583"/>
              </p:ext>
            </p:extLst>
          </p:nvPr>
        </p:nvGraphicFramePr>
        <p:xfrm>
          <a:off x="179190" y="2780927"/>
          <a:ext cx="8784976" cy="357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539552" y="927141"/>
            <a:ext cx="835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ofta känner du dig trygg på följande ställen? (</a:t>
            </a:r>
            <a:r>
              <a:rPr lang="sv-SE"/>
              <a:t>Alltid 4, Oftast 3, Sällan 2, Aldrig 1)</a:t>
            </a:r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49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56732"/>
              </p:ext>
            </p:extLst>
          </p:nvPr>
        </p:nvGraphicFramePr>
        <p:xfrm>
          <a:off x="179190" y="1296473"/>
          <a:ext cx="12385376" cy="175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Response|ACCESSLEVEL|q81_01|0|#||">
            <a:extLst>
              <a:ext uri="{FF2B5EF4-FFF2-40B4-BE49-F238E27FC236}">
                <a16:creationId xmlns:a16="http://schemas.microsoft.com/office/drawing/2014/main" id="{ED291933-F6EF-4192-94B5-72FE8DA34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98387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824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30842D-1E3B-4769-81CB-6A67123E006C}"/>
              </a:ext>
            </a:extLst>
          </p:cNvPr>
          <p:cNvSpPr txBox="1"/>
          <p:nvPr/>
        </p:nvSpPr>
        <p:spPr>
          <a:xfrm>
            <a:off x="7164288" y="91371"/>
            <a:ext cx="133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Bas samtliga</a:t>
            </a:r>
          </a:p>
        </p:txBody>
      </p:sp>
    </p:spTree>
    <p:extLst>
      <p:ext uri="{BB962C8B-B14F-4D97-AF65-F5344CB8AC3E}">
        <p14:creationId xmlns:p14="http://schemas.microsoft.com/office/powerpoint/2010/main" val="520699349"/>
      </p:ext>
    </p:extLst>
  </p:cSld>
  <p:clrMapOvr>
    <a:masterClrMapping/>
  </p:clrMapOvr>
  <p:transition advClick="0" advTm="13375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59120"/>
              </p:ext>
            </p:extLst>
          </p:nvPr>
        </p:nvGraphicFramePr>
        <p:xfrm>
          <a:off x="467544" y="2420888"/>
          <a:ext cx="8496622" cy="417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1158830"/>
            <a:ext cx="677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vilket land bodde du före resan/flykten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892480" y="6113038"/>
            <a:ext cx="35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 flipH="1">
          <a:off x="9225170" y="1257098"/>
          <a:ext cx="1035462" cy="12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DF51849D-7A4A-4D19-B8AA-2BA65D4206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 flipH="1">
          <a:off x="9540551" y="1759902"/>
          <a:ext cx="72009" cy="138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805660DD-8FD4-4E5C-97A4-0BBB42630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492960"/>
              </p:ext>
            </p:extLst>
          </p:nvPr>
        </p:nvGraphicFramePr>
        <p:xfrm>
          <a:off x="323528" y="1649818"/>
          <a:ext cx="8364826" cy="98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Response|ACCESSLEVEL|q05|0|#||">
            <a:extLst>
              <a:ext uri="{FF2B5EF4-FFF2-40B4-BE49-F238E27FC236}">
                <a16:creationId xmlns:a16="http://schemas.microsoft.com/office/drawing/2014/main" id="{51A4146D-9A6B-467A-9AC3-F1D5AD4CB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5684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label">
            <a:extLst>
              <a:ext uri="{FF2B5EF4-FFF2-40B4-BE49-F238E27FC236}">
                <a16:creationId xmlns:a16="http://schemas.microsoft.com/office/drawing/2014/main" id="{F5D182FA-8B8A-4F70-B755-3DA10C196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430700"/>
      </p:ext>
    </p:extLst>
  </p:cSld>
  <p:clrMapOvr>
    <a:masterClrMapping/>
  </p:clrMapOvr>
  <p:transition advClick="0" advTm="13375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590250"/>
              </p:ext>
            </p:extLst>
          </p:nvPr>
        </p:nvGraphicFramePr>
        <p:xfrm>
          <a:off x="124118" y="1268760"/>
          <a:ext cx="8856662" cy="52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043608" y="201386"/>
            <a:ext cx="851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tycker du om följande påståenden? 1 betyder att du inte alls </a:t>
            </a:r>
          </a:p>
          <a:p>
            <a:r>
              <a:rPr lang="sv-SE" dirty="0"/>
              <a:t>håller med och 7 att du håller med helt och hållet.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50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50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 flipH="1">
            <a:off x="9756575" y="5849171"/>
            <a:ext cx="100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1A49D266-A89B-4058-B737-2207FCC6B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442130"/>
              </p:ext>
            </p:extLst>
          </p:nvPr>
        </p:nvGraphicFramePr>
        <p:xfrm>
          <a:off x="323528" y="980728"/>
          <a:ext cx="85689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Response|ACCESSLEVEL|q84_01|0|#||">
            <a:extLst>
              <a:ext uri="{FF2B5EF4-FFF2-40B4-BE49-F238E27FC236}">
                <a16:creationId xmlns:a16="http://schemas.microsoft.com/office/drawing/2014/main" id="{9F4ED476-3130-44B3-B8E3-42E5F11F0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64612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832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8BA32793-6C8A-4CA6-BDA2-D833D6BA5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705010"/>
      </p:ext>
    </p:extLst>
  </p:cSld>
  <p:clrMapOvr>
    <a:masterClrMapping/>
  </p:clrMapOvr>
  <p:transition advClick="0" advTm="13375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886790"/>
              </p:ext>
            </p:extLst>
          </p:nvPr>
        </p:nvGraphicFramePr>
        <p:xfrm>
          <a:off x="124118" y="2852936"/>
          <a:ext cx="8856662" cy="364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51252" y="1216619"/>
            <a:ext cx="851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har du för inställning till följande saker ? 1 betyder att du är mycket negativ och 7 att du är mycket positiv till påståendet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51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51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 flipH="1">
            <a:off x="9756575" y="5849171"/>
            <a:ext cx="100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1A49D266-A89B-4058-B737-2207FCC6B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308764"/>
              </p:ext>
            </p:extLst>
          </p:nvPr>
        </p:nvGraphicFramePr>
        <p:xfrm>
          <a:off x="323528" y="1889258"/>
          <a:ext cx="5544616" cy="117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Response|ACCESSLEVEL|q86_01|0|#||">
            <a:extLst>
              <a:ext uri="{FF2B5EF4-FFF2-40B4-BE49-F238E27FC236}">
                <a16:creationId xmlns:a16="http://schemas.microsoft.com/office/drawing/2014/main" id="{2E07FA82-8742-4AA6-A377-AF13230F7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74133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812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95332F6A-18A1-4416-B603-2FB49312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810774"/>
      </p:ext>
    </p:extLst>
  </p:cSld>
  <p:clrMapOvr>
    <a:masterClrMapping/>
  </p:clrMapOvr>
  <p:transition advClick="0" advTm="13375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22973"/>
              </p:ext>
            </p:extLst>
          </p:nvPr>
        </p:nvGraphicFramePr>
        <p:xfrm>
          <a:off x="124118" y="2564903"/>
          <a:ext cx="8856662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67544" y="1347878"/>
            <a:ext cx="851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Håller du med eller håller du inte med om följande påståenden? 1 Betyder håller inte alls med och 7 håller med helt och hållet.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52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52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2AF46EE-B400-4405-A478-74249ADE1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270457"/>
              </p:ext>
            </p:extLst>
          </p:nvPr>
        </p:nvGraphicFramePr>
        <p:xfrm>
          <a:off x="124118" y="2041087"/>
          <a:ext cx="9019882" cy="81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Response|ACCESSLEVEL|q87_01|0|#||">
            <a:extLst>
              <a:ext uri="{FF2B5EF4-FFF2-40B4-BE49-F238E27FC236}">
                <a16:creationId xmlns:a16="http://schemas.microsoft.com/office/drawing/2014/main" id="{2A001C06-C235-4093-837A-8F3A49F30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93501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797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7A911AEF-3028-4B72-AB9C-42DB9E971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801798"/>
      </p:ext>
    </p:extLst>
  </p:cSld>
  <p:clrMapOvr>
    <a:masterClrMapping/>
  </p:clrMapOvr>
  <p:transition advClick="0" advTm="13375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230527"/>
              </p:ext>
            </p:extLst>
          </p:nvPr>
        </p:nvGraphicFramePr>
        <p:xfrm>
          <a:off x="124118" y="2252974"/>
          <a:ext cx="8856662" cy="424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451252" y="1528200"/>
            <a:ext cx="851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stort förtroende har du för ...   1 betyder mycket litet och 7 mycket stort.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53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53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C4A63C88-4D0F-4BBA-90D2-D8530387D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063603"/>
              </p:ext>
            </p:extLst>
          </p:nvPr>
        </p:nvGraphicFramePr>
        <p:xfrm>
          <a:off x="0" y="2026223"/>
          <a:ext cx="9144000" cy="46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Response|ACCESSLEVEL|q88_01|0|#||">
            <a:extLst>
              <a:ext uri="{FF2B5EF4-FFF2-40B4-BE49-F238E27FC236}">
                <a16:creationId xmlns:a16="http://schemas.microsoft.com/office/drawing/2014/main" id="{60842018-729C-4C55-B315-79D8F6349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75306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790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BBB5B2CC-2D04-4E72-8930-3EF04029D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381031"/>
      </p:ext>
    </p:extLst>
  </p:cSld>
  <p:clrMapOvr>
    <a:masterClrMapping/>
  </p:clrMapOvr>
  <p:transition advClick="0" advTm="13375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587653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40178" y="687448"/>
            <a:ext cx="851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Är du medlem i någon av följande föreningar ? Om inte skulle du vilja bli medlem?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54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54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260649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475126" y="5888245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531776"/>
              </p:ext>
            </p:extLst>
          </p:nvPr>
        </p:nvGraphicFramePr>
        <p:xfrm>
          <a:off x="9972600" y="1868701"/>
          <a:ext cx="432048" cy="47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868694B1-A2CE-4175-89FD-E8AB065F4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553887"/>
              </p:ext>
            </p:extLst>
          </p:nvPr>
        </p:nvGraphicFramePr>
        <p:xfrm>
          <a:off x="-1404664" y="1097857"/>
          <a:ext cx="11953328" cy="163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89_01|0|#||">
            <a:extLst>
              <a:ext uri="{FF2B5EF4-FFF2-40B4-BE49-F238E27FC236}">
                <a16:creationId xmlns:a16="http://schemas.microsoft.com/office/drawing/2014/main" id="{1149D957-9CAC-4FAF-ACE2-716D82EF3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47207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786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474152EB-96A2-4FF7-9CEC-11781D755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118972"/>
      </p:ext>
    </p:extLst>
  </p:cSld>
  <p:clrMapOvr>
    <a:masterClrMapping/>
  </p:clrMapOvr>
  <p:transition advClick="0" advTm="13375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284709"/>
              </p:ext>
            </p:extLst>
          </p:nvPr>
        </p:nvGraphicFramePr>
        <p:xfrm>
          <a:off x="124118" y="2564903"/>
          <a:ext cx="8856662" cy="393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95536" y="1235215"/>
            <a:ext cx="862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Till sist undrar vi om du vill berätta mer om dina erfarenheter av Sverige? </a:t>
            </a:r>
            <a:br>
              <a:rPr lang="sv-SE" dirty="0"/>
            </a:br>
            <a:r>
              <a:rPr lang="sv-SE" dirty="0"/>
              <a:t>I så fall kan du vara med i frågeundersökningar som sköts av forskare vid Göteborgs universitet. Forskarna kommer att be dig att då och då svara på korta frågor på en dator eller i din smartphone. 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55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55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68283" y="5902722"/>
            <a:ext cx="5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%</a:t>
            </a:r>
          </a:p>
        </p:txBody>
      </p:sp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E2E654E3-8391-40D6-A586-0AB8E4BAD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86810"/>
              </p:ext>
            </p:extLst>
          </p:nvPr>
        </p:nvGraphicFramePr>
        <p:xfrm>
          <a:off x="-19551" y="2435544"/>
          <a:ext cx="9144000" cy="50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Response|ACCESSLEVEL|q90|0|#||">
            <a:extLst>
              <a:ext uri="{FF2B5EF4-FFF2-40B4-BE49-F238E27FC236}">
                <a16:creationId xmlns:a16="http://schemas.microsoft.com/office/drawing/2014/main" id="{785C92A1-C4CA-42F4-9EEF-38688A0EC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31190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737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D70023F8-1348-4F1E-908B-1D6F1FAEB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67429"/>
      </p:ext>
    </p:extLst>
  </p:cSld>
  <p:clrMapOvr>
    <a:masterClrMapping/>
  </p:clrMapOvr>
  <p:transition advClick="0" advTm="13375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44011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953222" y="1284187"/>
            <a:ext cx="677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många år hade du gått i skola innan du kom till Sverige 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764168" y="5987018"/>
            <a:ext cx="126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666124"/>
              </p:ext>
            </p:extLst>
          </p:nvPr>
        </p:nvGraphicFramePr>
        <p:xfrm flipH="1">
          <a:off x="9225170" y="1257098"/>
          <a:ext cx="1035462" cy="12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DF51849D-7A4A-4D19-B8AA-2BA65D4206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 flipH="1">
          <a:off x="9540551" y="1759902"/>
          <a:ext cx="72009" cy="138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805660DD-8FD4-4E5C-97A4-0BBB42630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50606"/>
              </p:ext>
            </p:extLst>
          </p:nvPr>
        </p:nvGraphicFramePr>
        <p:xfrm>
          <a:off x="1403648" y="1635060"/>
          <a:ext cx="8424614" cy="77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label">
            <a:extLst>
              <a:ext uri="{FF2B5EF4-FFF2-40B4-BE49-F238E27FC236}">
                <a16:creationId xmlns:a16="http://schemas.microsoft.com/office/drawing/2014/main" id="{1B477205-0C76-4311-BFF8-710C79B1E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67696"/>
              </p:ext>
            </p:extLst>
          </p:nvPr>
        </p:nvGraphicFramePr>
        <p:xfrm>
          <a:off x="7688673" y="82518"/>
          <a:ext cx="1439838" cy="158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73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Sverige                1399</a:t>
                      </a:r>
                    </a:p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Västernorrland    322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Härnösand             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63368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Sundsvall              127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231726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Kramfors                   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260362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Sollefteå                  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120915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Örnsköldsvik          66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278495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Timrå                         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979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027493"/>
      </p:ext>
    </p:extLst>
  </p:cSld>
  <p:clrMapOvr>
    <a:masterClrMapping/>
  </p:clrMapOvr>
  <p:transition advClick="0" advTm="13375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13387"/>
              </p:ext>
            </p:extLst>
          </p:nvPr>
        </p:nvGraphicFramePr>
        <p:xfrm>
          <a:off x="467544" y="2132856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979712" y="1384701"/>
            <a:ext cx="677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många år har du gått på gymnasiet i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 flipH="1">
            <a:off x="8916416" y="6113038"/>
            <a:ext cx="4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 flipH="1">
          <a:off x="9225170" y="1257098"/>
          <a:ext cx="1035462" cy="12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DF51849D-7A4A-4D19-B8AA-2BA65D4206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 flipH="1">
          <a:off x="9540551" y="1759902"/>
          <a:ext cx="72009" cy="138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legend">
            <a:extLst>
              <a:ext uri="{FF2B5EF4-FFF2-40B4-BE49-F238E27FC236}">
                <a16:creationId xmlns:a16="http://schemas.microsoft.com/office/drawing/2014/main" id="{805660DD-8FD4-4E5C-97A4-0BBB42630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74087"/>
              </p:ext>
            </p:extLst>
          </p:nvPr>
        </p:nvGraphicFramePr>
        <p:xfrm>
          <a:off x="263740" y="1718252"/>
          <a:ext cx="8424614" cy="12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Response|ACCESSLEVEL|q06|0|#||">
            <a:extLst>
              <a:ext uri="{FF2B5EF4-FFF2-40B4-BE49-F238E27FC236}">
                <a16:creationId xmlns:a16="http://schemas.microsoft.com/office/drawing/2014/main" id="{C247918F-04A3-44B0-94BF-2D7F6CCFE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87802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label">
            <a:extLst>
              <a:ext uri="{FF2B5EF4-FFF2-40B4-BE49-F238E27FC236}">
                <a16:creationId xmlns:a16="http://schemas.microsoft.com/office/drawing/2014/main" id="{6226D2EB-AEE3-49E0-AEB5-7E4656E67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26835"/>
      </p:ext>
    </p:extLst>
  </p:cSld>
  <p:clrMapOvr>
    <a:masterClrMapping/>
  </p:clrMapOvr>
  <p:transition advClick="0" advTm="13375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24028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209331"/>
              </p:ext>
            </p:extLst>
          </p:nvPr>
        </p:nvGraphicFramePr>
        <p:xfrm>
          <a:off x="323689" y="1670195"/>
          <a:ext cx="8496622" cy="44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1187624" y="1484784"/>
            <a:ext cx="283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Vilket år kom du till Sverige?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</a:t>
            </a:fld>
            <a:r>
              <a:rPr lang="sv-SE" dirty="0">
                <a:solidFill>
                  <a:schemeClr val="tx1"/>
                </a:solidFill>
              </a:rPr>
              <a:t> (94) </a:t>
            </a:r>
          </a:p>
        </p:txBody>
      </p:sp>
      <p:pic>
        <p:nvPicPr>
          <p:cNvPr id="1026" name="Picture 2" descr="C:\Users\ProBook 4510s\Dropbox\Invandrarindex\iilog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67141" y="-1209675"/>
            <a:ext cx="1294374" cy="720000"/>
          </a:xfrm>
          <a:prstGeom prst="rect">
            <a:avLst/>
          </a:prstGeom>
          <a:noFill/>
        </p:spPr>
      </p:pic>
      <p:pic>
        <p:nvPicPr>
          <p:cNvPr id="1027" name="Picture 3" descr="C:\Users\ProBook 4510s\Dropbox\Invandrarindex\iilog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53136" y="-1755576"/>
            <a:ext cx="1294374" cy="720000"/>
          </a:xfrm>
          <a:prstGeom prst="rect">
            <a:avLst/>
          </a:prstGeom>
          <a:noFill/>
        </p:spPr>
      </p:pic>
      <p:pic>
        <p:nvPicPr>
          <p:cNvPr id="11" name="Bildobjekt 10" descr="C:\Users\ProBook 4510s\Dropbox\Invandrarindex\iilogg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ruta 14"/>
          <p:cNvSpPr txBox="1"/>
          <p:nvPr/>
        </p:nvSpPr>
        <p:spPr>
          <a:xfrm>
            <a:off x="683568" y="2132856"/>
            <a:ext cx="42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AC05-2755-4F4D-8FB0-BF7C0AEBCDBB}"/>
              </a:ext>
            </a:extLst>
          </p:cNvPr>
          <p:cNvSpPr txBox="1"/>
          <p:nvPr/>
        </p:nvSpPr>
        <p:spPr>
          <a:xfrm>
            <a:off x="6948264" y="137745"/>
            <a:ext cx="1582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Västernorrland</a:t>
            </a:r>
          </a:p>
          <a:p>
            <a:r>
              <a:rPr lang="sv-SE" dirty="0">
                <a:solidFill>
                  <a:srgbClr val="FF0000"/>
                </a:solidFill>
              </a:rPr>
              <a:t>Härnösand</a:t>
            </a:r>
          </a:p>
          <a:p>
            <a:r>
              <a:rPr lang="sv-SE" dirty="0">
                <a:solidFill>
                  <a:srgbClr val="00B050"/>
                </a:solidFill>
              </a:rPr>
              <a:t>Sundsvall</a:t>
            </a:r>
          </a:p>
          <a:p>
            <a:r>
              <a:rPr lang="sv-SE" dirty="0">
                <a:solidFill>
                  <a:srgbClr val="7030A0"/>
                </a:solidFill>
              </a:rPr>
              <a:t>Kramfors</a:t>
            </a:r>
          </a:p>
          <a:p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Sollefteå</a:t>
            </a:r>
          </a:p>
          <a:p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Örnsköldsvik</a:t>
            </a:r>
          </a:p>
        </p:txBody>
      </p:sp>
    </p:spTree>
  </p:cSld>
  <p:clrMapOvr>
    <a:masterClrMapping/>
  </p:clrMapOvr>
  <p:transition advClick="0" advTm="8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9551" y="727384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nya svenskarnas röst !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20159"/>
              </p:ext>
            </p:extLst>
          </p:nvPr>
        </p:nvGraphicFramePr>
        <p:xfrm>
          <a:off x="179190" y="2557501"/>
          <a:ext cx="8784976" cy="382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755576" y="90083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Kom du till Sverige ....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3788-3456-43BD-A5E2-20DB438D091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8391811" y="6099391"/>
            <a:ext cx="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%</a:t>
            </a:r>
          </a:p>
        </p:txBody>
      </p:sp>
      <p:graphicFrame>
        <p:nvGraphicFramePr>
          <p:cNvPr id="13" name="legend">
            <a:extLst>
              <a:ext uri="{FF2B5EF4-FFF2-40B4-BE49-F238E27FC236}">
                <a16:creationId xmlns:a16="http://schemas.microsoft.com/office/drawing/2014/main" id="{D4399E57-C727-49A2-B369-E7A69AE2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424092"/>
              </p:ext>
            </p:extLst>
          </p:nvPr>
        </p:nvGraphicFramePr>
        <p:xfrm flipH="1">
          <a:off x="8686799" y="1815073"/>
          <a:ext cx="45719" cy="48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legend">
            <a:extLst>
              <a:ext uri="{FF2B5EF4-FFF2-40B4-BE49-F238E27FC236}">
                <a16:creationId xmlns:a16="http://schemas.microsoft.com/office/drawing/2014/main" id="{F47B581B-A36C-4A2B-8D81-A48FF6410B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263660"/>
              </p:ext>
            </p:extLst>
          </p:nvPr>
        </p:nvGraphicFramePr>
        <p:xfrm>
          <a:off x="539552" y="1342202"/>
          <a:ext cx="7715846" cy="163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Response|ACCESSLEVEL|q08|0|#||">
            <a:extLst>
              <a:ext uri="{FF2B5EF4-FFF2-40B4-BE49-F238E27FC236}">
                <a16:creationId xmlns:a16="http://schemas.microsoft.com/office/drawing/2014/main" id="{E6D646E3-7C27-4EE8-9122-E0845FA89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1010"/>
              </p:ext>
            </p:extLst>
          </p:nvPr>
        </p:nvGraphicFramePr>
        <p:xfrm>
          <a:off x="8388424" y="108000"/>
          <a:ext cx="576064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1310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label">
            <a:extLst>
              <a:ext uri="{FF2B5EF4-FFF2-40B4-BE49-F238E27FC236}">
                <a16:creationId xmlns:a16="http://schemas.microsoft.com/office/drawing/2014/main" id="{854AA584-348F-4BBB-95BB-CBB3F921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87946"/>
              </p:ext>
            </p:extLst>
          </p:nvPr>
        </p:nvGraphicFramePr>
        <p:xfrm>
          <a:off x="7524328" y="108000"/>
          <a:ext cx="792088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rgbClr val="0B76C2"/>
                          </a:solidFill>
                        </a:rPr>
                        <a:t>Bas 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5259"/>
      </p:ext>
    </p:extLst>
  </p:cSld>
  <p:clrMapOvr>
    <a:masterClrMapping/>
  </p:clrMapOvr>
  <p:transition advClick="0" advTm="13375">
    <p:random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15352</TotalTime>
  <Words>1563</Words>
  <Application>Microsoft Office PowerPoint</Application>
  <PresentationFormat>Bildspel på skärmen (4:3)</PresentationFormat>
  <Paragraphs>526</Paragraphs>
  <Slides>55</Slides>
  <Notes>55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55</vt:i4>
      </vt:variant>
    </vt:vector>
  </HeadingPairs>
  <TitlesOfParts>
    <vt:vector size="60" baseType="lpstr">
      <vt:lpstr>新細明體</vt:lpstr>
      <vt:lpstr>Arial</vt:lpstr>
      <vt:lpstr>Calibri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ProBook 4510s</dc:creator>
  <cp:lastModifiedBy>Frida Bergman de Flores</cp:lastModifiedBy>
  <cp:revision>948</cp:revision>
  <dcterms:created xsi:type="dcterms:W3CDTF">2014-05-27T09:20:22Z</dcterms:created>
  <dcterms:modified xsi:type="dcterms:W3CDTF">2018-09-03T05:48:20Z</dcterms:modified>
</cp:coreProperties>
</file>