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Lst>
  <p:notesMasterIdLst>
    <p:notesMasterId r:id="rId19"/>
  </p:notesMasterIdLst>
  <p:handoutMasterIdLst>
    <p:handoutMasterId r:id="rId20"/>
  </p:handoutMasterIdLst>
  <p:sldIdLst>
    <p:sldId id="269" r:id="rId9"/>
    <p:sldId id="270" r:id="rId10"/>
    <p:sldId id="272" r:id="rId11"/>
    <p:sldId id="273" r:id="rId12"/>
    <p:sldId id="274" r:id="rId13"/>
    <p:sldId id="275" r:id="rId14"/>
    <p:sldId id="276" r:id="rId15"/>
    <p:sldId id="277" r:id="rId16"/>
    <p:sldId id="278" r:id="rId17"/>
    <p:sldId id="27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13"/>
    <a:srgbClr val="94C11D"/>
    <a:srgbClr val="954A98"/>
    <a:srgbClr val="00B1EE"/>
    <a:srgbClr val="EE7525"/>
    <a:srgbClr val="666666"/>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44" d="100"/>
          <a:sy n="44" d="100"/>
        </p:scale>
        <p:origin x="774" y="60"/>
      </p:cViewPr>
      <p:guideLst>
        <p:guide orient="horz" pos="2160"/>
        <p:guide pos="3840"/>
      </p:guideLst>
    </p:cSldViewPr>
  </p:slideViewPr>
  <p:notesTextViewPr>
    <p:cViewPr>
      <p:scale>
        <a:sx n="1" d="1"/>
        <a:sy n="1" d="1"/>
      </p:scale>
      <p:origin x="0" y="0"/>
    </p:cViewPr>
  </p:notesTextViewPr>
  <p:notesViewPr>
    <p:cSldViewPr>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05F134-0BBA-4269-943B-9BAD9ABD1DE4}" type="datetimeFigureOut">
              <a:rPr lang="sv-SE" smtClean="0"/>
              <a:t>2020-08-28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F8DC2-1DD8-49BC-A216-B09D2294E1D8}" type="datetimeFigureOut">
              <a:rPr lang="sv-SE" smtClean="0"/>
              <a:t>2020-08-28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Frihandsfigur: Form 10">
            <a:extLst>
              <a:ext uri="{FF2B5EF4-FFF2-40B4-BE49-F238E27FC236}">
                <a16:creationId xmlns:a16="http://schemas.microsoft.com/office/drawing/2014/main" id="{EC44CF2B-3ABE-42E5-A850-EF00BEA1D05F}"/>
              </a:ext>
            </a:extLst>
          </p:cNvPr>
          <p:cNvSpPr/>
          <p:nvPr userDrawn="1"/>
        </p:nvSpPr>
        <p:spPr>
          <a:xfrm>
            <a:off x="263352" y="2636912"/>
            <a:ext cx="4680520" cy="3944882"/>
          </a:xfrm>
          <a:custGeom>
            <a:avLst/>
            <a:gdLst>
              <a:gd name="connsiteX0" fmla="*/ 72008 w 4680520"/>
              <a:gd name="connsiteY0" fmla="*/ 0 h 3944882"/>
              <a:gd name="connsiteX1" fmla="*/ 4680520 w 4680520"/>
              <a:gd name="connsiteY1" fmla="*/ 0 h 3944882"/>
              <a:gd name="connsiteX2" fmla="*/ 4680520 w 4680520"/>
              <a:gd name="connsiteY2" fmla="*/ 3888432 h 3944882"/>
              <a:gd name="connsiteX3" fmla="*/ 4608512 w 4680520"/>
              <a:gd name="connsiteY3" fmla="*/ 3888432 h 3944882"/>
              <a:gd name="connsiteX4" fmla="*/ 4608512 w 4680520"/>
              <a:gd name="connsiteY4" fmla="*/ 3908877 h 3944882"/>
              <a:gd name="connsiteX5" fmla="*/ 4572507 w 4680520"/>
              <a:gd name="connsiteY5" fmla="*/ 3944882 h 3944882"/>
              <a:gd name="connsiteX6" fmla="*/ 36005 w 4680520"/>
              <a:gd name="connsiteY6" fmla="*/ 3944882 h 3944882"/>
              <a:gd name="connsiteX7" fmla="*/ 0 w 4680520"/>
              <a:gd name="connsiteY7" fmla="*/ 3908877 h 3944882"/>
              <a:gd name="connsiteX8" fmla="*/ 0 w 4680520"/>
              <a:gd name="connsiteY8" fmla="*/ 3764863 h 3944882"/>
              <a:gd name="connsiteX9" fmla="*/ 36005 w 4680520"/>
              <a:gd name="connsiteY9" fmla="*/ 3728858 h 3944882"/>
              <a:gd name="connsiteX10" fmla="*/ 72008 w 4680520"/>
              <a:gd name="connsiteY10" fmla="*/ 3728858 h 39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0520" h="3944882">
                <a:moveTo>
                  <a:pt x="72008" y="0"/>
                </a:moveTo>
                <a:lnTo>
                  <a:pt x="4680520" y="0"/>
                </a:lnTo>
                <a:lnTo>
                  <a:pt x="4680520" y="3888432"/>
                </a:lnTo>
                <a:lnTo>
                  <a:pt x="4608512" y="3888432"/>
                </a:lnTo>
                <a:lnTo>
                  <a:pt x="4608512" y="3908877"/>
                </a:lnTo>
                <a:cubicBezTo>
                  <a:pt x="4608512" y="3928762"/>
                  <a:pt x="4592392" y="3944882"/>
                  <a:pt x="4572507" y="3944882"/>
                </a:cubicBezTo>
                <a:lnTo>
                  <a:pt x="36005" y="3944882"/>
                </a:lnTo>
                <a:cubicBezTo>
                  <a:pt x="16120" y="3944882"/>
                  <a:pt x="0" y="3928762"/>
                  <a:pt x="0" y="3908877"/>
                </a:cubicBezTo>
                <a:lnTo>
                  <a:pt x="0" y="3764863"/>
                </a:lnTo>
                <a:cubicBezTo>
                  <a:pt x="0" y="3744978"/>
                  <a:pt x="16120" y="3728858"/>
                  <a:pt x="36005" y="3728858"/>
                </a:cubicBezTo>
                <a:lnTo>
                  <a:pt x="72008" y="37288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3" y="-99392"/>
            <a:ext cx="12191999" cy="2852936"/>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hasCustomPrompt="1"/>
          </p:nvPr>
        </p:nvSpPr>
        <p:spPr>
          <a:xfrm>
            <a:off x="609600" y="5021796"/>
            <a:ext cx="10972800" cy="936104"/>
          </a:xfrm>
          <a:prstGeom prst="rect">
            <a:avLst/>
          </a:prstGeom>
        </p:spPr>
        <p:txBody>
          <a:bodyPr/>
          <a:lstStyle>
            <a:lvl1pPr marL="0" indent="0" algn="ctr">
              <a:spcBef>
                <a:spcPts val="0"/>
              </a:spcBef>
              <a:buNone/>
              <a:defRPr lang="sv-SE" sz="2100" b="0"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z="2100" b="0" i="0" u="none" strike="noStrike" baseline="0" dirty="0">
                <a:latin typeface="Calibri" panose="020F0502020204030204" pitchFamily="34" charset="0"/>
              </a:rPr>
              <a:t>Region Västernorrland</a:t>
            </a:r>
            <a:endParaRPr lang="sv-SE" dirty="0"/>
          </a:p>
        </p:txBody>
      </p:sp>
      <p:sp>
        <p:nvSpPr>
          <p:cNvPr id="6" name="Rubrik 1"/>
          <p:cNvSpPr>
            <a:spLocks noGrp="1"/>
          </p:cNvSpPr>
          <p:nvPr>
            <p:ph type="title" hasCustomPrompt="1"/>
          </p:nvPr>
        </p:nvSpPr>
        <p:spPr>
          <a:xfrm>
            <a:off x="609600" y="2987570"/>
            <a:ext cx="10972800" cy="1800200"/>
          </a:xfrm>
          <a:prstGeom prst="rect">
            <a:avLst/>
          </a:prstGeom>
          <a:noFill/>
        </p:spPr>
        <p:txBody>
          <a:bodyPr bIns="0" anchor="b" anchorCtr="0"/>
          <a:lstStyle>
            <a:lvl1pPr marL="0" marR="0" indent="0" algn="ctr" defTabSz="914400" rtl="0" eaLnBrk="1" fontAlgn="auto" latinLnBrk="0" hangingPunct="1">
              <a:lnSpc>
                <a:spcPts val="4200"/>
              </a:lnSpc>
              <a:spcBef>
                <a:spcPct val="0"/>
              </a:spcBef>
              <a:spcAft>
                <a:spcPts val="0"/>
              </a:spcAft>
              <a:buClrTx/>
              <a:buSzTx/>
              <a:buFontTx/>
              <a:buNone/>
              <a:tabLst/>
              <a:defRPr sz="4400">
                <a:solidFill>
                  <a:schemeClr val="bg1">
                    <a:lumMod val="50000"/>
                  </a:schemeClr>
                </a:solidFill>
              </a:defRPr>
            </a:lvl1pPr>
          </a:lstStyle>
          <a:p>
            <a:pPr marL="0" marR="0" lvl="0" indent="0" algn="ctr" defTabSz="914400" rtl="0" eaLnBrk="1" fontAlgn="auto" latinLnBrk="0" hangingPunct="1">
              <a:lnSpc>
                <a:spcPts val="4200"/>
              </a:lnSpc>
              <a:spcBef>
                <a:spcPct val="0"/>
              </a:spcBef>
              <a:spcAft>
                <a:spcPts val="0"/>
              </a:spcAft>
              <a:buClrTx/>
              <a:buSzTx/>
              <a:buFontTx/>
              <a:buNone/>
              <a:tabLst/>
              <a:defRPr/>
            </a:pPr>
            <a:r>
              <a:rPr lang="sv-SE" dirty="0"/>
              <a:t>Ämne</a:t>
            </a:r>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1BC2BFB-1D67-4023-A641-C7C0C2DE8A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9" name="Rubrik 1">
            <a:extLst>
              <a:ext uri="{FF2B5EF4-FFF2-40B4-BE49-F238E27FC236}">
                <a16:creationId xmlns:a16="http://schemas.microsoft.com/office/drawing/2014/main" id="{8850CF8F-B175-40B6-BF54-D390742BFD3B}"/>
              </a:ext>
            </a:extLst>
          </p:cNvPr>
          <p:cNvSpPr>
            <a:spLocks noGrp="1"/>
          </p:cNvSpPr>
          <p:nvPr>
            <p:ph type="title"/>
          </p:nvPr>
        </p:nvSpPr>
        <p:spPr>
          <a:xfrm>
            <a:off x="5447928" y="126824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ED1EC45F-B95E-46AB-BBAE-39A6485EF7E5}"/>
              </a:ext>
            </a:extLst>
          </p:cNvPr>
          <p:cNvSpPr>
            <a:spLocks noGrp="1"/>
          </p:cNvSpPr>
          <p:nvPr>
            <p:ph sz="half" idx="10"/>
          </p:nvPr>
        </p:nvSpPr>
        <p:spPr>
          <a:xfrm>
            <a:off x="5447928" y="225586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4508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1BC2BFB-1D67-4023-A641-C7C0C2DE8A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0" name="Pil: femhörning 9">
            <a:extLst>
              <a:ext uri="{FF2B5EF4-FFF2-40B4-BE49-F238E27FC236}">
                <a16:creationId xmlns:a16="http://schemas.microsoft.com/office/drawing/2014/main" id="{8C575D8D-F242-4366-9561-DE94F9BCA322}"/>
              </a:ext>
            </a:extLst>
          </p:cNvPr>
          <p:cNvSpPr/>
          <p:nvPr userDrawn="1"/>
        </p:nvSpPr>
        <p:spPr>
          <a:xfrm>
            <a:off x="4600644" y="1052736"/>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8498395A-8FF6-4FCF-BE97-668C8AD70908}"/>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5F32153E-7F22-4F95-80B8-34357343085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895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1BC2BFB-1D67-4023-A641-C7C0C2DE8A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10" name="Pil: femhörning 9">
            <a:extLst>
              <a:ext uri="{FF2B5EF4-FFF2-40B4-BE49-F238E27FC236}">
                <a16:creationId xmlns:a16="http://schemas.microsoft.com/office/drawing/2014/main" id="{8C575D8D-F242-4366-9561-DE94F9BCA322}"/>
              </a:ext>
            </a:extLst>
          </p:cNvPr>
          <p:cNvSpPr/>
          <p:nvPr userDrawn="1"/>
        </p:nvSpPr>
        <p:spPr>
          <a:xfrm>
            <a:off x="4600644" y="1484784"/>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71F94840-34AF-4763-BB65-8A5361126DD6}"/>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07AB1687-DDF4-4628-81BF-6E1F7EA5D0A8}"/>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0887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Anpassad layou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E1A0966B-9C3D-4456-883B-9F17B3B8D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14" name="Pil: femhörning 13">
            <a:extLst>
              <a:ext uri="{FF2B5EF4-FFF2-40B4-BE49-F238E27FC236}">
                <a16:creationId xmlns:a16="http://schemas.microsoft.com/office/drawing/2014/main" id="{2D011E53-E62B-418C-9FA5-24A3F7F0CD2D}"/>
              </a:ext>
            </a:extLst>
          </p:cNvPr>
          <p:cNvSpPr/>
          <p:nvPr userDrawn="1"/>
        </p:nvSpPr>
        <p:spPr>
          <a:xfrm>
            <a:off x="4636377" y="1985801"/>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584D551A-B800-4CE1-B770-222E8536FF44}"/>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F8868B03-8B3C-4F4A-A7AF-B20E0A78C32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267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Anpassad layout">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0855EE4-D8F8-43BF-9705-1C1F62F08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26" name="Pil: femhörning 25">
            <a:extLst>
              <a:ext uri="{FF2B5EF4-FFF2-40B4-BE49-F238E27FC236}">
                <a16:creationId xmlns:a16="http://schemas.microsoft.com/office/drawing/2014/main" id="{0F2C61DB-7605-4D6A-9BE1-6396B79FA11B}"/>
              </a:ext>
            </a:extLst>
          </p:cNvPr>
          <p:cNvSpPr/>
          <p:nvPr userDrawn="1"/>
        </p:nvSpPr>
        <p:spPr>
          <a:xfrm>
            <a:off x="4636043" y="2492896"/>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88334FF9-ED34-4D8E-B44E-CAD838E4DB1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36FD826C-0318-454B-BD46-B956FEB0D344}"/>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5653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Anpassad layo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4D0D7209-1F1B-494F-B43E-804F1C5AB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6" name="Pil: femhörning 15">
            <a:extLst>
              <a:ext uri="{FF2B5EF4-FFF2-40B4-BE49-F238E27FC236}">
                <a16:creationId xmlns:a16="http://schemas.microsoft.com/office/drawing/2014/main" id="{4CB1CBB5-DC22-4A11-BCD1-2B5FD7054AAA}"/>
              </a:ext>
            </a:extLst>
          </p:cNvPr>
          <p:cNvSpPr/>
          <p:nvPr userDrawn="1"/>
        </p:nvSpPr>
        <p:spPr>
          <a:xfrm>
            <a:off x="4636043" y="2924944"/>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6AD7EC6-7E05-466D-9812-2DB1C34E5B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C1EB65F-23B3-4954-A888-32928B72C15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81938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Anpassad layou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377B8821-9CAE-401A-A891-EA1A8722DE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4" name="Pil: femhörning 13">
            <a:extLst>
              <a:ext uri="{FF2B5EF4-FFF2-40B4-BE49-F238E27FC236}">
                <a16:creationId xmlns:a16="http://schemas.microsoft.com/office/drawing/2014/main" id="{F7BBB1A7-35CC-4F19-AD29-CADFE167A61B}"/>
              </a:ext>
            </a:extLst>
          </p:cNvPr>
          <p:cNvSpPr/>
          <p:nvPr userDrawn="1"/>
        </p:nvSpPr>
        <p:spPr>
          <a:xfrm>
            <a:off x="4644741" y="3429000"/>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7A8C8A9F-EA27-4A06-B3D2-0695B805807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38D44DF-DF7D-4A50-8A3C-5F0348BC9930}"/>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255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Anpassad layo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4D0D7209-1F1B-494F-B43E-804F1C5AB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6" name="Pil: femhörning 15">
            <a:extLst>
              <a:ext uri="{FF2B5EF4-FFF2-40B4-BE49-F238E27FC236}">
                <a16:creationId xmlns:a16="http://schemas.microsoft.com/office/drawing/2014/main" id="{4CB1CBB5-DC22-4A11-BCD1-2B5FD7054AAA}"/>
              </a:ext>
            </a:extLst>
          </p:cNvPr>
          <p:cNvSpPr/>
          <p:nvPr userDrawn="1"/>
        </p:nvSpPr>
        <p:spPr>
          <a:xfrm>
            <a:off x="4636043" y="3933056"/>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94B547A8-05D6-4669-85FC-95B7242113E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CE1CA4F6-29F0-4D89-BB21-14303FB4AEFC}"/>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7858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Anpassad layo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4D0D7209-1F1B-494F-B43E-804F1C5AB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5" name="Rubrik 1">
            <a:extLst>
              <a:ext uri="{FF2B5EF4-FFF2-40B4-BE49-F238E27FC236}">
                <a16:creationId xmlns:a16="http://schemas.microsoft.com/office/drawing/2014/main" id="{242E6D75-1262-4463-B70A-F3ABDF3B44CB}"/>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6" name="Platshållare för innehåll 2">
            <a:extLst>
              <a:ext uri="{FF2B5EF4-FFF2-40B4-BE49-F238E27FC236}">
                <a16:creationId xmlns:a16="http://schemas.microsoft.com/office/drawing/2014/main" id="{44729EF0-3DBC-4EEE-8F9B-BF4660E88E98}"/>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39357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Frihandsfigur: Form 4">
            <a:extLst>
              <a:ext uri="{FF2B5EF4-FFF2-40B4-BE49-F238E27FC236}">
                <a16:creationId xmlns:a16="http://schemas.microsoft.com/office/drawing/2014/main" id="{96F276BC-835E-485C-8852-D5BD0D792FA5}"/>
              </a:ext>
            </a:extLst>
          </p:cNvPr>
          <p:cNvSpPr/>
          <p:nvPr userDrawn="1"/>
        </p:nvSpPr>
        <p:spPr>
          <a:xfrm>
            <a:off x="263352" y="2636912"/>
            <a:ext cx="4680520" cy="3944882"/>
          </a:xfrm>
          <a:custGeom>
            <a:avLst/>
            <a:gdLst>
              <a:gd name="connsiteX0" fmla="*/ 72008 w 4680520"/>
              <a:gd name="connsiteY0" fmla="*/ 0 h 3944882"/>
              <a:gd name="connsiteX1" fmla="*/ 4680520 w 4680520"/>
              <a:gd name="connsiteY1" fmla="*/ 0 h 3944882"/>
              <a:gd name="connsiteX2" fmla="*/ 4680520 w 4680520"/>
              <a:gd name="connsiteY2" fmla="*/ 3888432 h 3944882"/>
              <a:gd name="connsiteX3" fmla="*/ 4608512 w 4680520"/>
              <a:gd name="connsiteY3" fmla="*/ 3888432 h 3944882"/>
              <a:gd name="connsiteX4" fmla="*/ 4608512 w 4680520"/>
              <a:gd name="connsiteY4" fmla="*/ 3908877 h 3944882"/>
              <a:gd name="connsiteX5" fmla="*/ 4572507 w 4680520"/>
              <a:gd name="connsiteY5" fmla="*/ 3944882 h 3944882"/>
              <a:gd name="connsiteX6" fmla="*/ 36005 w 4680520"/>
              <a:gd name="connsiteY6" fmla="*/ 3944882 h 3944882"/>
              <a:gd name="connsiteX7" fmla="*/ 0 w 4680520"/>
              <a:gd name="connsiteY7" fmla="*/ 3908877 h 3944882"/>
              <a:gd name="connsiteX8" fmla="*/ 0 w 4680520"/>
              <a:gd name="connsiteY8" fmla="*/ 3764863 h 3944882"/>
              <a:gd name="connsiteX9" fmla="*/ 36005 w 4680520"/>
              <a:gd name="connsiteY9" fmla="*/ 3728858 h 3944882"/>
              <a:gd name="connsiteX10" fmla="*/ 72008 w 4680520"/>
              <a:gd name="connsiteY10" fmla="*/ 3728858 h 39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0520" h="3944882">
                <a:moveTo>
                  <a:pt x="72008" y="0"/>
                </a:moveTo>
                <a:lnTo>
                  <a:pt x="4680520" y="0"/>
                </a:lnTo>
                <a:lnTo>
                  <a:pt x="4680520" y="3888432"/>
                </a:lnTo>
                <a:lnTo>
                  <a:pt x="4608512" y="3888432"/>
                </a:lnTo>
                <a:lnTo>
                  <a:pt x="4608512" y="3908877"/>
                </a:lnTo>
                <a:cubicBezTo>
                  <a:pt x="4608512" y="3928762"/>
                  <a:pt x="4592392" y="3944882"/>
                  <a:pt x="4572507" y="3944882"/>
                </a:cubicBezTo>
                <a:lnTo>
                  <a:pt x="36005" y="3944882"/>
                </a:lnTo>
                <a:cubicBezTo>
                  <a:pt x="16120" y="3944882"/>
                  <a:pt x="0" y="3928762"/>
                  <a:pt x="0" y="3908877"/>
                </a:cubicBezTo>
                <a:lnTo>
                  <a:pt x="0" y="3764863"/>
                </a:lnTo>
                <a:cubicBezTo>
                  <a:pt x="0" y="3744978"/>
                  <a:pt x="16120" y="3728858"/>
                  <a:pt x="36005" y="3728858"/>
                </a:cubicBezTo>
                <a:lnTo>
                  <a:pt x="72008" y="37288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Underrubrik 2"/>
          <p:cNvSpPr>
            <a:spLocks noGrp="1"/>
          </p:cNvSpPr>
          <p:nvPr>
            <p:ph type="subTitle" idx="1"/>
          </p:nvPr>
        </p:nvSpPr>
        <p:spPr>
          <a:xfrm>
            <a:off x="590400" y="4365104"/>
            <a:ext cx="109728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590400" y="3286801"/>
            <a:ext cx="109728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12191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FE2B1B9-A74E-48D4-BF53-46A1B32933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0882" y="835209"/>
            <a:ext cx="6914772" cy="5186079"/>
          </a:xfrm>
          <a:prstGeom prst="rect">
            <a:avLst/>
          </a:prstGeom>
        </p:spPr>
      </p:pic>
      <p:sp>
        <p:nvSpPr>
          <p:cNvPr id="9" name="Rubrik 1">
            <a:extLst>
              <a:ext uri="{FF2B5EF4-FFF2-40B4-BE49-F238E27FC236}">
                <a16:creationId xmlns:a16="http://schemas.microsoft.com/office/drawing/2014/main" id="{840BC152-5C70-4CE1-9882-DC1961C1AB48}"/>
              </a:ext>
            </a:extLst>
          </p:cNvPr>
          <p:cNvSpPr>
            <a:spLocks noGrp="1"/>
          </p:cNvSpPr>
          <p:nvPr>
            <p:ph type="title"/>
          </p:nvPr>
        </p:nvSpPr>
        <p:spPr>
          <a:xfrm>
            <a:off x="5447928" y="126824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0" name="Platshållare för innehåll 2">
            <a:extLst>
              <a:ext uri="{FF2B5EF4-FFF2-40B4-BE49-F238E27FC236}">
                <a16:creationId xmlns:a16="http://schemas.microsoft.com/office/drawing/2014/main" id="{6F60AA1F-3641-48EA-92F5-FDFA6C0A6535}"/>
              </a:ext>
            </a:extLst>
          </p:cNvPr>
          <p:cNvSpPr>
            <a:spLocks noGrp="1"/>
          </p:cNvSpPr>
          <p:nvPr>
            <p:ph sz="half" idx="10"/>
          </p:nvPr>
        </p:nvSpPr>
        <p:spPr>
          <a:xfrm>
            <a:off x="5447928" y="225586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61953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78F5411-A46A-4535-8729-E338C836FC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8" cy="5256583"/>
          </a:xfrm>
          <a:prstGeom prst="rect">
            <a:avLst/>
          </a:prstGeom>
        </p:spPr>
      </p:pic>
      <p:sp>
        <p:nvSpPr>
          <p:cNvPr id="14" name="Rubrik 1">
            <a:extLst>
              <a:ext uri="{FF2B5EF4-FFF2-40B4-BE49-F238E27FC236}">
                <a16:creationId xmlns:a16="http://schemas.microsoft.com/office/drawing/2014/main" id="{C7270108-C586-42DA-806A-EF922333F9FC}"/>
              </a:ext>
            </a:extLst>
          </p:cNvPr>
          <p:cNvSpPr>
            <a:spLocks noGrp="1"/>
          </p:cNvSpPr>
          <p:nvPr>
            <p:ph type="title"/>
          </p:nvPr>
        </p:nvSpPr>
        <p:spPr>
          <a:xfrm>
            <a:off x="5303912" y="126824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5" name="Platshållare för innehåll 2">
            <a:extLst>
              <a:ext uri="{FF2B5EF4-FFF2-40B4-BE49-F238E27FC236}">
                <a16:creationId xmlns:a16="http://schemas.microsoft.com/office/drawing/2014/main" id="{E58E1176-6BD7-4694-8B4E-239CD9ED843E}"/>
              </a:ext>
            </a:extLst>
          </p:cNvPr>
          <p:cNvSpPr>
            <a:spLocks noGrp="1"/>
          </p:cNvSpPr>
          <p:nvPr>
            <p:ph sz="half" idx="10"/>
          </p:nvPr>
        </p:nvSpPr>
        <p:spPr>
          <a:xfrm>
            <a:off x="5303912" y="225586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vå innehållsdela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78F5411-A46A-4535-8729-E338C836FC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8" cy="5256583"/>
          </a:xfrm>
          <a:prstGeom prst="rect">
            <a:avLst/>
          </a:prstGeom>
        </p:spPr>
      </p:pic>
      <p:sp>
        <p:nvSpPr>
          <p:cNvPr id="7" name="Pil: femhörning 6">
            <a:extLst>
              <a:ext uri="{FF2B5EF4-FFF2-40B4-BE49-F238E27FC236}">
                <a16:creationId xmlns:a16="http://schemas.microsoft.com/office/drawing/2014/main" id="{8FAF5A9E-52B0-43C9-B192-F0EF2AE0337E}"/>
              </a:ext>
            </a:extLst>
          </p:cNvPr>
          <p:cNvSpPr/>
          <p:nvPr userDrawn="1"/>
        </p:nvSpPr>
        <p:spPr>
          <a:xfrm>
            <a:off x="4600644" y="1052736"/>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ubrik 1">
            <a:extLst>
              <a:ext uri="{FF2B5EF4-FFF2-40B4-BE49-F238E27FC236}">
                <a16:creationId xmlns:a16="http://schemas.microsoft.com/office/drawing/2014/main" id="{C7270108-C586-42DA-806A-EF922333F9F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5" name="Platshållare för innehåll 2">
            <a:extLst>
              <a:ext uri="{FF2B5EF4-FFF2-40B4-BE49-F238E27FC236}">
                <a16:creationId xmlns:a16="http://schemas.microsoft.com/office/drawing/2014/main" id="{E58E1176-6BD7-4694-8B4E-239CD9ED843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2002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77D65D-BE9E-4FFC-A530-181C34410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7" name="Pil: femhörning 6">
            <a:extLst>
              <a:ext uri="{FF2B5EF4-FFF2-40B4-BE49-F238E27FC236}">
                <a16:creationId xmlns:a16="http://schemas.microsoft.com/office/drawing/2014/main" id="{9CF21F10-6800-4173-9E74-E0EC31324B12}"/>
              </a:ext>
            </a:extLst>
          </p:cNvPr>
          <p:cNvSpPr/>
          <p:nvPr userDrawn="1"/>
        </p:nvSpPr>
        <p:spPr>
          <a:xfrm>
            <a:off x="4628243" y="1502668"/>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E3454331-A0D7-4E92-B5EE-D65AE9968F1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406E89D6-AA2B-4E3B-B9DA-A10CBB2CD9EA}"/>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0815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255C353-EAC8-431F-AD81-43E9A3F257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3" name="Pil: femhörning 2">
            <a:extLst>
              <a:ext uri="{FF2B5EF4-FFF2-40B4-BE49-F238E27FC236}">
                <a16:creationId xmlns:a16="http://schemas.microsoft.com/office/drawing/2014/main" id="{123A30FA-0D47-4F52-B92A-1D942ACD8DF5}"/>
              </a:ext>
            </a:extLst>
          </p:cNvPr>
          <p:cNvSpPr/>
          <p:nvPr userDrawn="1"/>
        </p:nvSpPr>
        <p:spPr>
          <a:xfrm>
            <a:off x="4636377" y="1985801"/>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52342CFA-A903-46E2-97E8-634AAFDA259B}"/>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58C21C00-BF0A-435D-89EF-E5DA951C5411}"/>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38179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9712626-BD01-4E08-B9D2-FFBC7D6BFD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D1518E1F-902E-4C41-8BEE-0742F2F0F1FF}"/>
              </a:ext>
            </a:extLst>
          </p:cNvPr>
          <p:cNvSpPr/>
          <p:nvPr userDrawn="1"/>
        </p:nvSpPr>
        <p:spPr>
          <a:xfrm>
            <a:off x="4636043" y="2492896"/>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795D2266-81B0-4120-A90A-B35872FC82FA}"/>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EDCAEA27-CB74-459C-B3D9-8793CC3545E4}"/>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8626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11F8A3-77EE-4EF8-97CE-964504ECEF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118A3143-5BE1-4530-813D-E4F73B0B1B22}"/>
              </a:ext>
            </a:extLst>
          </p:cNvPr>
          <p:cNvSpPr/>
          <p:nvPr userDrawn="1"/>
        </p:nvSpPr>
        <p:spPr>
          <a:xfrm>
            <a:off x="4636043" y="2924944"/>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5B927733-E31B-4434-B157-645015C08816}"/>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80DE0348-176A-4D5A-8D4B-C06DB900C006}"/>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51277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66311C-C56C-4599-A63F-C468468057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59433BA5-A32D-46DA-BA4A-7F155710863A}"/>
              </a:ext>
            </a:extLst>
          </p:cNvPr>
          <p:cNvSpPr/>
          <p:nvPr userDrawn="1"/>
        </p:nvSpPr>
        <p:spPr>
          <a:xfrm>
            <a:off x="4644741" y="3429000"/>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655293E-100E-4FFD-854F-97D01392581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3690A9D-3BF8-4D60-8A7C-97426223B53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47739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66311C-C56C-4599-A63F-C468468057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59433BA5-A32D-46DA-BA4A-7F155710863A}"/>
              </a:ext>
            </a:extLst>
          </p:cNvPr>
          <p:cNvSpPr/>
          <p:nvPr userDrawn="1"/>
        </p:nvSpPr>
        <p:spPr>
          <a:xfrm>
            <a:off x="4644741" y="3933056"/>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655293E-100E-4FFD-854F-97D01392581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3690A9D-3BF8-4D60-8A7C-97426223B53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70383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vå innehållsdela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78F5411-A46A-4535-8729-E338C836FC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8" cy="5256583"/>
          </a:xfrm>
          <a:prstGeom prst="rect">
            <a:avLst/>
          </a:prstGeom>
        </p:spPr>
      </p:pic>
      <p:sp>
        <p:nvSpPr>
          <p:cNvPr id="14" name="Rubrik 1">
            <a:extLst>
              <a:ext uri="{FF2B5EF4-FFF2-40B4-BE49-F238E27FC236}">
                <a16:creationId xmlns:a16="http://schemas.microsoft.com/office/drawing/2014/main" id="{C7270108-C586-42DA-806A-EF922333F9F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5" name="Platshållare för innehåll 2">
            <a:extLst>
              <a:ext uri="{FF2B5EF4-FFF2-40B4-BE49-F238E27FC236}">
                <a16:creationId xmlns:a16="http://schemas.microsoft.com/office/drawing/2014/main" id="{E58E1176-6BD7-4694-8B4E-239CD9ED843E}"/>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2053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vå innehållsdela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78F5411-A46A-4535-8729-E338C836FC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8" cy="5256583"/>
          </a:xfrm>
          <a:prstGeom prst="rect">
            <a:avLst/>
          </a:prstGeom>
        </p:spPr>
      </p:pic>
      <p:sp>
        <p:nvSpPr>
          <p:cNvPr id="14" name="Rubrik 1">
            <a:extLst>
              <a:ext uri="{FF2B5EF4-FFF2-40B4-BE49-F238E27FC236}">
                <a16:creationId xmlns:a16="http://schemas.microsoft.com/office/drawing/2014/main" id="{C7270108-C586-42DA-806A-EF922333F9FC}"/>
              </a:ext>
            </a:extLst>
          </p:cNvPr>
          <p:cNvSpPr>
            <a:spLocks noGrp="1"/>
          </p:cNvSpPr>
          <p:nvPr>
            <p:ph type="title"/>
          </p:nvPr>
        </p:nvSpPr>
        <p:spPr>
          <a:xfrm>
            <a:off x="5303912" y="126824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5" name="Platshållare för innehåll 2">
            <a:extLst>
              <a:ext uri="{FF2B5EF4-FFF2-40B4-BE49-F238E27FC236}">
                <a16:creationId xmlns:a16="http://schemas.microsoft.com/office/drawing/2014/main" id="{E58E1176-6BD7-4694-8B4E-239CD9ED843E}"/>
              </a:ext>
            </a:extLst>
          </p:cNvPr>
          <p:cNvSpPr>
            <a:spLocks noGrp="1"/>
          </p:cNvSpPr>
          <p:nvPr>
            <p:ph sz="half" idx="10"/>
          </p:nvPr>
        </p:nvSpPr>
        <p:spPr>
          <a:xfrm>
            <a:off x="5303912" y="225586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3403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1BC2BFB-1D67-4023-A641-C7C0C2DE8A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8" cy="5256583"/>
          </a:xfrm>
          <a:prstGeom prst="rect">
            <a:avLst/>
          </a:prstGeom>
        </p:spPr>
      </p:pic>
      <p:sp>
        <p:nvSpPr>
          <p:cNvPr id="10" name="Pil: femhörning 9">
            <a:extLst>
              <a:ext uri="{FF2B5EF4-FFF2-40B4-BE49-F238E27FC236}">
                <a16:creationId xmlns:a16="http://schemas.microsoft.com/office/drawing/2014/main" id="{8C575D8D-F242-4366-9561-DE94F9BCA322}"/>
              </a:ext>
            </a:extLst>
          </p:cNvPr>
          <p:cNvSpPr/>
          <p:nvPr userDrawn="1"/>
        </p:nvSpPr>
        <p:spPr>
          <a:xfrm>
            <a:off x="4600644" y="1052736"/>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DF5B146-C83F-4062-8924-DA92D3184D04}"/>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27AAD583-8B0C-4FB9-AD3C-6F3A0D3DFDCD}"/>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2935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vå innehållsdela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78F5411-A46A-4535-8729-E338C836FC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7" name="Pil: femhörning 6">
            <a:extLst>
              <a:ext uri="{FF2B5EF4-FFF2-40B4-BE49-F238E27FC236}">
                <a16:creationId xmlns:a16="http://schemas.microsoft.com/office/drawing/2014/main" id="{8FAF5A9E-52B0-43C9-B192-F0EF2AE0337E}"/>
              </a:ext>
            </a:extLst>
          </p:cNvPr>
          <p:cNvSpPr/>
          <p:nvPr userDrawn="1"/>
        </p:nvSpPr>
        <p:spPr>
          <a:xfrm>
            <a:off x="4600644" y="1052736"/>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ubrik 1">
            <a:extLst>
              <a:ext uri="{FF2B5EF4-FFF2-40B4-BE49-F238E27FC236}">
                <a16:creationId xmlns:a16="http://schemas.microsoft.com/office/drawing/2014/main" id="{C7270108-C586-42DA-806A-EF922333F9F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5" name="Platshållare för innehåll 2">
            <a:extLst>
              <a:ext uri="{FF2B5EF4-FFF2-40B4-BE49-F238E27FC236}">
                <a16:creationId xmlns:a16="http://schemas.microsoft.com/office/drawing/2014/main" id="{E58E1176-6BD7-4694-8B4E-239CD9ED843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4448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vå innehållsdela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77D65D-BE9E-4FFC-A530-181C34410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7" name="Pil: femhörning 6">
            <a:extLst>
              <a:ext uri="{FF2B5EF4-FFF2-40B4-BE49-F238E27FC236}">
                <a16:creationId xmlns:a16="http://schemas.microsoft.com/office/drawing/2014/main" id="{9CF21F10-6800-4173-9E74-E0EC31324B12}"/>
              </a:ext>
            </a:extLst>
          </p:cNvPr>
          <p:cNvSpPr/>
          <p:nvPr userDrawn="1"/>
        </p:nvSpPr>
        <p:spPr>
          <a:xfrm>
            <a:off x="4628243" y="1502668"/>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E3454331-A0D7-4E92-B5EE-D65AE9968F1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406E89D6-AA2B-4E3B-B9DA-A10CBB2CD9EA}"/>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37377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255C353-EAC8-431F-AD81-43E9A3F257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123A30FA-0D47-4F52-B92A-1D942ACD8DF5}"/>
              </a:ext>
            </a:extLst>
          </p:cNvPr>
          <p:cNvSpPr/>
          <p:nvPr userDrawn="1"/>
        </p:nvSpPr>
        <p:spPr>
          <a:xfrm>
            <a:off x="4636377" y="1985801"/>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52342CFA-A903-46E2-97E8-634AAFDA259B}"/>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58C21C00-BF0A-435D-89EF-E5DA951C5411}"/>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22850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9712626-BD01-4E08-B9D2-FFBC7D6BFD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D1518E1F-902E-4C41-8BEE-0742F2F0F1FF}"/>
              </a:ext>
            </a:extLst>
          </p:cNvPr>
          <p:cNvSpPr/>
          <p:nvPr userDrawn="1"/>
        </p:nvSpPr>
        <p:spPr>
          <a:xfrm>
            <a:off x="4636043" y="2492896"/>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795D2266-81B0-4120-A90A-B35872FC82FA}"/>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EDCAEA27-CB74-459C-B3D9-8793CC3545E4}"/>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9599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011F8A3-77EE-4EF8-97CE-964504ECEF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118A3143-5BE1-4530-813D-E4F73B0B1B22}"/>
              </a:ext>
            </a:extLst>
          </p:cNvPr>
          <p:cNvSpPr/>
          <p:nvPr userDrawn="1"/>
        </p:nvSpPr>
        <p:spPr>
          <a:xfrm>
            <a:off x="4636043" y="2924944"/>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5B927733-E31B-4434-B157-645015C08816}"/>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80DE0348-176A-4D5A-8D4B-C06DB900C006}"/>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85368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66311C-C56C-4599-A63F-C468468057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59433BA5-A32D-46DA-BA4A-7F155710863A}"/>
              </a:ext>
            </a:extLst>
          </p:cNvPr>
          <p:cNvSpPr/>
          <p:nvPr userDrawn="1"/>
        </p:nvSpPr>
        <p:spPr>
          <a:xfrm>
            <a:off x="4644741" y="3429000"/>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655293E-100E-4FFD-854F-97D01392581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3690A9D-3BF8-4D60-8A7C-97426223B53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35770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vå innehållsdelar">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F66311C-C56C-4599-A63F-C468468057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59433BA5-A32D-46DA-BA4A-7F155710863A}"/>
              </a:ext>
            </a:extLst>
          </p:cNvPr>
          <p:cNvSpPr/>
          <p:nvPr userDrawn="1"/>
        </p:nvSpPr>
        <p:spPr>
          <a:xfrm>
            <a:off x="4644741" y="3933056"/>
            <a:ext cx="432047" cy="504056"/>
          </a:xfrm>
          <a:prstGeom prst="homePlate">
            <a:avLst/>
          </a:prstGeom>
          <a:solidFill>
            <a:srgbClr val="94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655293E-100E-4FFD-854F-97D01392581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3690A9D-3BF8-4D60-8A7C-97426223B53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82657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vå innehållsdelar">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578F5411-A46A-4535-8729-E338C836FC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8" cy="5256583"/>
          </a:xfrm>
          <a:prstGeom prst="rect">
            <a:avLst/>
          </a:prstGeom>
        </p:spPr>
      </p:pic>
      <p:sp>
        <p:nvSpPr>
          <p:cNvPr id="14" name="Rubrik 1">
            <a:extLst>
              <a:ext uri="{FF2B5EF4-FFF2-40B4-BE49-F238E27FC236}">
                <a16:creationId xmlns:a16="http://schemas.microsoft.com/office/drawing/2014/main" id="{C7270108-C586-42DA-806A-EF922333F9F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5" name="Platshållare för innehåll 2">
            <a:extLst>
              <a:ext uri="{FF2B5EF4-FFF2-40B4-BE49-F238E27FC236}">
                <a16:creationId xmlns:a16="http://schemas.microsoft.com/office/drawing/2014/main" id="{E58E1176-6BD7-4694-8B4E-239CD9ED843E}"/>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328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8" name="Frihandsfigur: Form 7">
            <a:extLst>
              <a:ext uri="{FF2B5EF4-FFF2-40B4-BE49-F238E27FC236}">
                <a16:creationId xmlns:a16="http://schemas.microsoft.com/office/drawing/2014/main" id="{503FD07C-F8F4-4D8E-A439-81BCC2726FD9}"/>
              </a:ext>
            </a:extLst>
          </p:cNvPr>
          <p:cNvSpPr/>
          <p:nvPr userDrawn="1"/>
        </p:nvSpPr>
        <p:spPr>
          <a:xfrm>
            <a:off x="263352" y="2636912"/>
            <a:ext cx="4680520" cy="3944882"/>
          </a:xfrm>
          <a:custGeom>
            <a:avLst/>
            <a:gdLst>
              <a:gd name="connsiteX0" fmla="*/ 72008 w 4680520"/>
              <a:gd name="connsiteY0" fmla="*/ 0 h 3944882"/>
              <a:gd name="connsiteX1" fmla="*/ 4680520 w 4680520"/>
              <a:gd name="connsiteY1" fmla="*/ 0 h 3944882"/>
              <a:gd name="connsiteX2" fmla="*/ 4680520 w 4680520"/>
              <a:gd name="connsiteY2" fmla="*/ 3888432 h 3944882"/>
              <a:gd name="connsiteX3" fmla="*/ 4608512 w 4680520"/>
              <a:gd name="connsiteY3" fmla="*/ 3888432 h 3944882"/>
              <a:gd name="connsiteX4" fmla="*/ 4608512 w 4680520"/>
              <a:gd name="connsiteY4" fmla="*/ 3908877 h 3944882"/>
              <a:gd name="connsiteX5" fmla="*/ 4572507 w 4680520"/>
              <a:gd name="connsiteY5" fmla="*/ 3944882 h 3944882"/>
              <a:gd name="connsiteX6" fmla="*/ 36005 w 4680520"/>
              <a:gd name="connsiteY6" fmla="*/ 3944882 h 3944882"/>
              <a:gd name="connsiteX7" fmla="*/ 0 w 4680520"/>
              <a:gd name="connsiteY7" fmla="*/ 3908877 h 3944882"/>
              <a:gd name="connsiteX8" fmla="*/ 0 w 4680520"/>
              <a:gd name="connsiteY8" fmla="*/ 3764863 h 3944882"/>
              <a:gd name="connsiteX9" fmla="*/ 36005 w 4680520"/>
              <a:gd name="connsiteY9" fmla="*/ 3728858 h 3944882"/>
              <a:gd name="connsiteX10" fmla="*/ 72008 w 4680520"/>
              <a:gd name="connsiteY10" fmla="*/ 3728858 h 39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0520" h="3944882">
                <a:moveTo>
                  <a:pt x="72008" y="0"/>
                </a:moveTo>
                <a:lnTo>
                  <a:pt x="4680520" y="0"/>
                </a:lnTo>
                <a:lnTo>
                  <a:pt x="4680520" y="3888432"/>
                </a:lnTo>
                <a:lnTo>
                  <a:pt x="4608512" y="3888432"/>
                </a:lnTo>
                <a:lnTo>
                  <a:pt x="4608512" y="3908877"/>
                </a:lnTo>
                <a:cubicBezTo>
                  <a:pt x="4608512" y="3928762"/>
                  <a:pt x="4592392" y="3944882"/>
                  <a:pt x="4572507" y="3944882"/>
                </a:cubicBezTo>
                <a:lnTo>
                  <a:pt x="36005" y="3944882"/>
                </a:lnTo>
                <a:cubicBezTo>
                  <a:pt x="16120" y="3944882"/>
                  <a:pt x="0" y="3928762"/>
                  <a:pt x="0" y="3908877"/>
                </a:cubicBezTo>
                <a:lnTo>
                  <a:pt x="0" y="3764863"/>
                </a:lnTo>
                <a:cubicBezTo>
                  <a:pt x="0" y="3744978"/>
                  <a:pt x="16120" y="3728858"/>
                  <a:pt x="36005" y="3728858"/>
                </a:cubicBezTo>
                <a:lnTo>
                  <a:pt x="72008" y="37288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1"/>
            <a:ext cx="12191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590400" y="4365104"/>
            <a:ext cx="109728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590400" y="3286801"/>
            <a:ext cx="109728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077571F5-7415-4780-8742-F8C78B8A25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8" name="Rubrik 1">
            <a:extLst>
              <a:ext uri="{FF2B5EF4-FFF2-40B4-BE49-F238E27FC236}">
                <a16:creationId xmlns:a16="http://schemas.microsoft.com/office/drawing/2014/main" id="{F8E64ABA-669B-4717-BDF7-AA801908F09D}"/>
              </a:ext>
            </a:extLst>
          </p:cNvPr>
          <p:cNvSpPr>
            <a:spLocks noGrp="1"/>
          </p:cNvSpPr>
          <p:nvPr>
            <p:ph type="title"/>
          </p:nvPr>
        </p:nvSpPr>
        <p:spPr>
          <a:xfrm>
            <a:off x="5303912" y="126824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9" name="Platshållare för innehåll 2">
            <a:extLst>
              <a:ext uri="{FF2B5EF4-FFF2-40B4-BE49-F238E27FC236}">
                <a16:creationId xmlns:a16="http://schemas.microsoft.com/office/drawing/2014/main" id="{82A495D8-FF05-4812-8D82-4223D8C6C682}"/>
              </a:ext>
            </a:extLst>
          </p:cNvPr>
          <p:cNvSpPr>
            <a:spLocks noGrp="1"/>
          </p:cNvSpPr>
          <p:nvPr>
            <p:ph sz="half" idx="10"/>
          </p:nvPr>
        </p:nvSpPr>
        <p:spPr>
          <a:xfrm>
            <a:off x="5303912" y="225586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069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1BC2BFB-1D67-4023-A641-C7C0C2DE8A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0" name="Pil: femhörning 9">
            <a:extLst>
              <a:ext uri="{FF2B5EF4-FFF2-40B4-BE49-F238E27FC236}">
                <a16:creationId xmlns:a16="http://schemas.microsoft.com/office/drawing/2014/main" id="{8C575D8D-F242-4366-9561-DE94F9BCA322}"/>
              </a:ext>
            </a:extLst>
          </p:cNvPr>
          <p:cNvSpPr/>
          <p:nvPr userDrawn="1"/>
        </p:nvSpPr>
        <p:spPr>
          <a:xfrm>
            <a:off x="4600644" y="1484784"/>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B87319F9-47E6-4E2B-A3C0-7AA2BA38EC8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F261D8D4-3790-4244-B74C-9B6BF49C4B88}"/>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93980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Rubrik &amp; innehåll">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077571F5-7415-4780-8742-F8C78B8A25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5" name="Pil: femhörning 14">
            <a:extLst>
              <a:ext uri="{FF2B5EF4-FFF2-40B4-BE49-F238E27FC236}">
                <a16:creationId xmlns:a16="http://schemas.microsoft.com/office/drawing/2014/main" id="{7CAB1DE6-265C-47DD-865C-6A5075BB6352}"/>
              </a:ext>
            </a:extLst>
          </p:cNvPr>
          <p:cNvSpPr/>
          <p:nvPr userDrawn="1"/>
        </p:nvSpPr>
        <p:spPr>
          <a:xfrm>
            <a:off x="4600644" y="1052736"/>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ubrik 1">
            <a:extLst>
              <a:ext uri="{FF2B5EF4-FFF2-40B4-BE49-F238E27FC236}">
                <a16:creationId xmlns:a16="http://schemas.microsoft.com/office/drawing/2014/main" id="{F8E64ABA-669B-4717-BDF7-AA801908F09D}"/>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9" name="Platshållare för innehåll 2">
            <a:extLst>
              <a:ext uri="{FF2B5EF4-FFF2-40B4-BE49-F238E27FC236}">
                <a16:creationId xmlns:a16="http://schemas.microsoft.com/office/drawing/2014/main" id="{82A495D8-FF05-4812-8D82-4223D8C6C68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46741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7E6AD1D-EDB0-4BB8-B9ED-26847325B2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7" name="Pil: femhörning 6">
            <a:extLst>
              <a:ext uri="{FF2B5EF4-FFF2-40B4-BE49-F238E27FC236}">
                <a16:creationId xmlns:a16="http://schemas.microsoft.com/office/drawing/2014/main" id="{2A0EF057-2804-4D89-B47F-F68451E913DD}"/>
              </a:ext>
            </a:extLst>
          </p:cNvPr>
          <p:cNvSpPr/>
          <p:nvPr userDrawn="1"/>
        </p:nvSpPr>
        <p:spPr>
          <a:xfrm>
            <a:off x="4628243" y="1502668"/>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EA52EC85-F7C6-4001-A90C-E2CF8FC70ABB}"/>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4B7BA4AD-7CE1-41E2-8A38-26C80591D0E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14034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DB0C1C8-5234-4B5F-8191-84CF6FA8D3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7" name="Pil: femhörning 6">
            <a:extLst>
              <a:ext uri="{FF2B5EF4-FFF2-40B4-BE49-F238E27FC236}">
                <a16:creationId xmlns:a16="http://schemas.microsoft.com/office/drawing/2014/main" id="{5279F693-9330-428B-94C2-FF47E2B3750F}"/>
              </a:ext>
            </a:extLst>
          </p:cNvPr>
          <p:cNvSpPr/>
          <p:nvPr userDrawn="1"/>
        </p:nvSpPr>
        <p:spPr>
          <a:xfrm>
            <a:off x="4636377" y="1985801"/>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5199F558-8395-4A32-8FED-EF52C7353FA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A979FBFC-19D2-429A-A0D7-3408E9C6675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013559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B91ED84-9ED2-4EF5-AF4D-A025B0AB38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BE234699-3F2F-4C7E-97BF-A71EA4C33028}"/>
              </a:ext>
            </a:extLst>
          </p:cNvPr>
          <p:cNvSpPr/>
          <p:nvPr userDrawn="1"/>
        </p:nvSpPr>
        <p:spPr>
          <a:xfrm>
            <a:off x="4636043" y="2492896"/>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E52926BC-676F-4F69-855A-261B100BC7E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3439BA6A-6684-448E-9D01-040A0BE8055C}"/>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4868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993CAD-AC70-48B9-83C7-62C701D1A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DAF2DC1D-95C3-40F9-B7BF-894AB779FFE0}"/>
              </a:ext>
            </a:extLst>
          </p:cNvPr>
          <p:cNvSpPr/>
          <p:nvPr userDrawn="1"/>
        </p:nvSpPr>
        <p:spPr>
          <a:xfrm>
            <a:off x="4636043" y="2924944"/>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96B7C299-5AAA-4267-B501-30582C62EEB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1FCA5DE6-FB86-460F-9B5B-B2A8C9A17DB9}"/>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153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993CAD-AC70-48B9-83C7-62C701D1A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DAF2DC1D-95C3-40F9-B7BF-894AB779FFE0}"/>
              </a:ext>
            </a:extLst>
          </p:cNvPr>
          <p:cNvSpPr/>
          <p:nvPr userDrawn="1"/>
        </p:nvSpPr>
        <p:spPr>
          <a:xfrm>
            <a:off x="4636043" y="3429000"/>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96B7C299-5AAA-4267-B501-30582C62EEB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1FCA5DE6-FB86-460F-9B5B-B2A8C9A17DB9}"/>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34158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DA6699F-0FC5-4FE8-9DB9-CD426911A8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AC393901-3C21-47DE-AC07-8ACFED0F078D}"/>
              </a:ext>
            </a:extLst>
          </p:cNvPr>
          <p:cNvSpPr/>
          <p:nvPr userDrawn="1"/>
        </p:nvSpPr>
        <p:spPr>
          <a:xfrm>
            <a:off x="4644741" y="3933056"/>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0169F6F6-E7D6-4175-A227-86B8995E38F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3EE3D747-B1C4-418E-B5CA-D68CF2B86C5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8162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DA6699F-0FC5-4FE8-9DB9-CD426911A8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2" name="Rubrik 1">
            <a:extLst>
              <a:ext uri="{FF2B5EF4-FFF2-40B4-BE49-F238E27FC236}">
                <a16:creationId xmlns:a16="http://schemas.microsoft.com/office/drawing/2014/main" id="{0169F6F6-E7D6-4175-A227-86B8995E38F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3EE3D747-B1C4-418E-B5CA-D68CF2B86C5F}"/>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45836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Rubrik &amp; innehåll">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077571F5-7415-4780-8742-F8C78B8A25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8" name="Rubrik 1">
            <a:extLst>
              <a:ext uri="{FF2B5EF4-FFF2-40B4-BE49-F238E27FC236}">
                <a16:creationId xmlns:a16="http://schemas.microsoft.com/office/drawing/2014/main" id="{F8E64ABA-669B-4717-BDF7-AA801908F09D}"/>
              </a:ext>
            </a:extLst>
          </p:cNvPr>
          <p:cNvSpPr>
            <a:spLocks noGrp="1"/>
          </p:cNvSpPr>
          <p:nvPr>
            <p:ph type="title"/>
          </p:nvPr>
        </p:nvSpPr>
        <p:spPr>
          <a:xfrm>
            <a:off x="5303912" y="126824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9" name="Platshållare för innehåll 2">
            <a:extLst>
              <a:ext uri="{FF2B5EF4-FFF2-40B4-BE49-F238E27FC236}">
                <a16:creationId xmlns:a16="http://schemas.microsoft.com/office/drawing/2014/main" id="{82A495D8-FF05-4812-8D82-4223D8C6C682}"/>
              </a:ext>
            </a:extLst>
          </p:cNvPr>
          <p:cNvSpPr>
            <a:spLocks noGrp="1"/>
          </p:cNvSpPr>
          <p:nvPr>
            <p:ph sz="half" idx="10"/>
          </p:nvPr>
        </p:nvSpPr>
        <p:spPr>
          <a:xfrm>
            <a:off x="5303912" y="225586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80461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Rubrik &amp; innehåll">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077571F5-7415-4780-8742-F8C78B8A25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15" name="Pil: femhörning 14">
            <a:extLst>
              <a:ext uri="{FF2B5EF4-FFF2-40B4-BE49-F238E27FC236}">
                <a16:creationId xmlns:a16="http://schemas.microsoft.com/office/drawing/2014/main" id="{7CAB1DE6-265C-47DD-865C-6A5075BB6352}"/>
              </a:ext>
            </a:extLst>
          </p:cNvPr>
          <p:cNvSpPr/>
          <p:nvPr userDrawn="1"/>
        </p:nvSpPr>
        <p:spPr>
          <a:xfrm>
            <a:off x="4600644" y="1052736"/>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ubrik 1">
            <a:extLst>
              <a:ext uri="{FF2B5EF4-FFF2-40B4-BE49-F238E27FC236}">
                <a16:creationId xmlns:a16="http://schemas.microsoft.com/office/drawing/2014/main" id="{F8E64ABA-669B-4717-BDF7-AA801908F09D}"/>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9" name="Platshållare för innehåll 2">
            <a:extLst>
              <a:ext uri="{FF2B5EF4-FFF2-40B4-BE49-F238E27FC236}">
                <a16:creationId xmlns:a16="http://schemas.microsoft.com/office/drawing/2014/main" id="{82A495D8-FF05-4812-8D82-4223D8C6C68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5514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E1A0966B-9C3D-4456-883B-9F17B3B8D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4" name="Pil: femhörning 13">
            <a:extLst>
              <a:ext uri="{FF2B5EF4-FFF2-40B4-BE49-F238E27FC236}">
                <a16:creationId xmlns:a16="http://schemas.microsoft.com/office/drawing/2014/main" id="{2D011E53-E62B-418C-9FA5-24A3F7F0CD2D}"/>
              </a:ext>
            </a:extLst>
          </p:cNvPr>
          <p:cNvSpPr/>
          <p:nvPr userDrawn="1"/>
        </p:nvSpPr>
        <p:spPr>
          <a:xfrm>
            <a:off x="4636377" y="1985801"/>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D63EFF7-74E5-43B0-90E6-D90B85D9806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4D5EFCCC-6D0A-40FC-9DC9-A89DDE2EBF9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82393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7E6AD1D-EDB0-4BB8-B9ED-26847325B2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2A0EF057-2804-4D89-B47F-F68451E913DD}"/>
              </a:ext>
            </a:extLst>
          </p:cNvPr>
          <p:cNvSpPr/>
          <p:nvPr userDrawn="1"/>
        </p:nvSpPr>
        <p:spPr>
          <a:xfrm>
            <a:off x="4628243" y="1502668"/>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EA52EC85-F7C6-4001-A90C-E2CF8FC70ABB}"/>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4B7BA4AD-7CE1-41E2-8A38-26C80591D0E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56255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DB0C1C8-5234-4B5F-8191-84CF6FA8D3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5279F693-9330-428B-94C2-FF47E2B3750F}"/>
              </a:ext>
            </a:extLst>
          </p:cNvPr>
          <p:cNvSpPr/>
          <p:nvPr userDrawn="1"/>
        </p:nvSpPr>
        <p:spPr>
          <a:xfrm>
            <a:off x="4636377" y="1985801"/>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5199F558-8395-4A32-8FED-EF52C7353FA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A979FBFC-19D2-429A-A0D7-3408E9C6675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09552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B91ED84-9ED2-4EF5-AF4D-A025B0AB38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BE234699-3F2F-4C7E-97BF-A71EA4C33028}"/>
              </a:ext>
            </a:extLst>
          </p:cNvPr>
          <p:cNvSpPr/>
          <p:nvPr userDrawn="1"/>
        </p:nvSpPr>
        <p:spPr>
          <a:xfrm>
            <a:off x="4636043" y="2492896"/>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E52926BC-676F-4F69-855A-261B100BC7E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3439BA6A-6684-448E-9D01-040A0BE8055C}"/>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70898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993CAD-AC70-48B9-83C7-62C701D1A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DAF2DC1D-95C3-40F9-B7BF-894AB779FFE0}"/>
              </a:ext>
            </a:extLst>
          </p:cNvPr>
          <p:cNvSpPr/>
          <p:nvPr userDrawn="1"/>
        </p:nvSpPr>
        <p:spPr>
          <a:xfrm>
            <a:off x="4636043" y="2924944"/>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96B7C299-5AAA-4267-B501-30582C62EEB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1FCA5DE6-FB86-460F-9B5B-B2A8C9A17DB9}"/>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9222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993CAD-AC70-48B9-83C7-62C701D1A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DAF2DC1D-95C3-40F9-B7BF-894AB779FFE0}"/>
              </a:ext>
            </a:extLst>
          </p:cNvPr>
          <p:cNvSpPr/>
          <p:nvPr userDrawn="1"/>
        </p:nvSpPr>
        <p:spPr>
          <a:xfrm>
            <a:off x="4636043" y="3429000"/>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96B7C299-5AAA-4267-B501-30582C62EEB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1FCA5DE6-FB86-460F-9B5B-B2A8C9A17DB9}"/>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039745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DA6699F-0FC5-4FE8-9DB9-CD426911A8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7" name="Pil: femhörning 6">
            <a:extLst>
              <a:ext uri="{FF2B5EF4-FFF2-40B4-BE49-F238E27FC236}">
                <a16:creationId xmlns:a16="http://schemas.microsoft.com/office/drawing/2014/main" id="{AC393901-3C21-47DE-AC07-8ACFED0F078D}"/>
              </a:ext>
            </a:extLst>
          </p:cNvPr>
          <p:cNvSpPr/>
          <p:nvPr userDrawn="1"/>
        </p:nvSpPr>
        <p:spPr>
          <a:xfrm>
            <a:off x="4644741" y="3933056"/>
            <a:ext cx="432047" cy="504056"/>
          </a:xfrm>
          <a:prstGeom prst="homePlate">
            <a:avLst/>
          </a:prstGeom>
          <a:solidFill>
            <a:srgbClr val="FFC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ubrik 1">
            <a:extLst>
              <a:ext uri="{FF2B5EF4-FFF2-40B4-BE49-F238E27FC236}">
                <a16:creationId xmlns:a16="http://schemas.microsoft.com/office/drawing/2014/main" id="{0169F6F6-E7D6-4175-A227-86B8995E38F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3EE3D747-B1C4-418E-B5CA-D68CF2B86C5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2923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Rubrik &amp; innehål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DA6699F-0FC5-4FE8-9DB9-CD426911A8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2" name="Rubrik 1">
            <a:extLst>
              <a:ext uri="{FF2B5EF4-FFF2-40B4-BE49-F238E27FC236}">
                <a16:creationId xmlns:a16="http://schemas.microsoft.com/office/drawing/2014/main" id="{0169F6F6-E7D6-4175-A227-86B8995E38F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3" name="Platshållare för innehåll 2">
            <a:extLst>
              <a:ext uri="{FF2B5EF4-FFF2-40B4-BE49-F238E27FC236}">
                <a16:creationId xmlns:a16="http://schemas.microsoft.com/office/drawing/2014/main" id="{3EE3D747-B1C4-418E-B5CA-D68CF2B86C5F}"/>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63439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Frihandsfigur: Form 4">
            <a:extLst>
              <a:ext uri="{FF2B5EF4-FFF2-40B4-BE49-F238E27FC236}">
                <a16:creationId xmlns:a16="http://schemas.microsoft.com/office/drawing/2014/main" id="{CCC9D0F1-B7DC-497A-917B-C8F67F6920DA}"/>
              </a:ext>
            </a:extLst>
          </p:cNvPr>
          <p:cNvSpPr/>
          <p:nvPr userDrawn="1"/>
        </p:nvSpPr>
        <p:spPr>
          <a:xfrm>
            <a:off x="263352" y="2636912"/>
            <a:ext cx="4680520" cy="3944882"/>
          </a:xfrm>
          <a:custGeom>
            <a:avLst/>
            <a:gdLst>
              <a:gd name="connsiteX0" fmla="*/ 72008 w 4680520"/>
              <a:gd name="connsiteY0" fmla="*/ 0 h 3944882"/>
              <a:gd name="connsiteX1" fmla="*/ 4680520 w 4680520"/>
              <a:gd name="connsiteY1" fmla="*/ 0 h 3944882"/>
              <a:gd name="connsiteX2" fmla="*/ 4680520 w 4680520"/>
              <a:gd name="connsiteY2" fmla="*/ 3888432 h 3944882"/>
              <a:gd name="connsiteX3" fmla="*/ 4608512 w 4680520"/>
              <a:gd name="connsiteY3" fmla="*/ 3888432 h 3944882"/>
              <a:gd name="connsiteX4" fmla="*/ 4608512 w 4680520"/>
              <a:gd name="connsiteY4" fmla="*/ 3908877 h 3944882"/>
              <a:gd name="connsiteX5" fmla="*/ 4572507 w 4680520"/>
              <a:gd name="connsiteY5" fmla="*/ 3944882 h 3944882"/>
              <a:gd name="connsiteX6" fmla="*/ 36005 w 4680520"/>
              <a:gd name="connsiteY6" fmla="*/ 3944882 h 3944882"/>
              <a:gd name="connsiteX7" fmla="*/ 0 w 4680520"/>
              <a:gd name="connsiteY7" fmla="*/ 3908877 h 3944882"/>
              <a:gd name="connsiteX8" fmla="*/ 0 w 4680520"/>
              <a:gd name="connsiteY8" fmla="*/ 3764863 h 3944882"/>
              <a:gd name="connsiteX9" fmla="*/ 36005 w 4680520"/>
              <a:gd name="connsiteY9" fmla="*/ 3728858 h 3944882"/>
              <a:gd name="connsiteX10" fmla="*/ 72008 w 4680520"/>
              <a:gd name="connsiteY10" fmla="*/ 3728858 h 39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0520" h="3944882">
                <a:moveTo>
                  <a:pt x="72008" y="0"/>
                </a:moveTo>
                <a:lnTo>
                  <a:pt x="4680520" y="0"/>
                </a:lnTo>
                <a:lnTo>
                  <a:pt x="4680520" y="3888432"/>
                </a:lnTo>
                <a:lnTo>
                  <a:pt x="4608512" y="3888432"/>
                </a:lnTo>
                <a:lnTo>
                  <a:pt x="4608512" y="3908877"/>
                </a:lnTo>
                <a:cubicBezTo>
                  <a:pt x="4608512" y="3928762"/>
                  <a:pt x="4592392" y="3944882"/>
                  <a:pt x="4572507" y="3944882"/>
                </a:cubicBezTo>
                <a:lnTo>
                  <a:pt x="36005" y="3944882"/>
                </a:lnTo>
                <a:cubicBezTo>
                  <a:pt x="16120" y="3944882"/>
                  <a:pt x="0" y="3928762"/>
                  <a:pt x="0" y="3908877"/>
                </a:cubicBezTo>
                <a:lnTo>
                  <a:pt x="0" y="3764863"/>
                </a:lnTo>
                <a:cubicBezTo>
                  <a:pt x="0" y="3744978"/>
                  <a:pt x="16120" y="3728858"/>
                  <a:pt x="36005" y="3728858"/>
                </a:cubicBezTo>
                <a:lnTo>
                  <a:pt x="72008" y="37288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Underrubrik 2"/>
          <p:cNvSpPr>
            <a:spLocks noGrp="1"/>
          </p:cNvSpPr>
          <p:nvPr>
            <p:ph type="subTitle" idx="1"/>
          </p:nvPr>
        </p:nvSpPr>
        <p:spPr>
          <a:xfrm>
            <a:off x="590400" y="4365104"/>
            <a:ext cx="109728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590400" y="3286801"/>
            <a:ext cx="109728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12191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085D2A8-22BB-456F-B1DA-480F6B1098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0" name="Rubrik 1">
            <a:extLst>
              <a:ext uri="{FF2B5EF4-FFF2-40B4-BE49-F238E27FC236}">
                <a16:creationId xmlns:a16="http://schemas.microsoft.com/office/drawing/2014/main" id="{E5A24C01-DA43-4181-82DC-E3A322FAC40C}"/>
              </a:ext>
            </a:extLst>
          </p:cNvPr>
          <p:cNvSpPr>
            <a:spLocks noGrp="1"/>
          </p:cNvSpPr>
          <p:nvPr>
            <p:ph type="title"/>
          </p:nvPr>
        </p:nvSpPr>
        <p:spPr>
          <a:xfrm>
            <a:off x="5375920" y="126876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F90320DA-27AB-487E-AF64-2754B142322F}"/>
              </a:ext>
            </a:extLst>
          </p:cNvPr>
          <p:cNvSpPr>
            <a:spLocks noGrp="1"/>
          </p:cNvSpPr>
          <p:nvPr>
            <p:ph sz="half" idx="10"/>
          </p:nvPr>
        </p:nvSpPr>
        <p:spPr>
          <a:xfrm>
            <a:off x="5375920" y="225638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371144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085D2A8-22BB-456F-B1DA-480F6B1098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5" name="Pil: femhörning 4">
            <a:extLst>
              <a:ext uri="{FF2B5EF4-FFF2-40B4-BE49-F238E27FC236}">
                <a16:creationId xmlns:a16="http://schemas.microsoft.com/office/drawing/2014/main" id="{E61CDA85-03F8-4965-86C9-358908639786}"/>
              </a:ext>
            </a:extLst>
          </p:cNvPr>
          <p:cNvSpPr/>
          <p:nvPr userDrawn="1"/>
        </p:nvSpPr>
        <p:spPr>
          <a:xfrm>
            <a:off x="4600644" y="1052736"/>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ubrik 1">
            <a:extLst>
              <a:ext uri="{FF2B5EF4-FFF2-40B4-BE49-F238E27FC236}">
                <a16:creationId xmlns:a16="http://schemas.microsoft.com/office/drawing/2014/main" id="{E5A24C01-DA43-4181-82DC-E3A322FAC40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F90320DA-27AB-487E-AF64-2754B142322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1590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0855EE4-D8F8-43BF-9705-1C1F62F08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26" name="Pil: femhörning 25">
            <a:extLst>
              <a:ext uri="{FF2B5EF4-FFF2-40B4-BE49-F238E27FC236}">
                <a16:creationId xmlns:a16="http://schemas.microsoft.com/office/drawing/2014/main" id="{0F2C61DB-7605-4D6A-9BE1-6396B79FA11B}"/>
              </a:ext>
            </a:extLst>
          </p:cNvPr>
          <p:cNvSpPr/>
          <p:nvPr userDrawn="1"/>
        </p:nvSpPr>
        <p:spPr>
          <a:xfrm>
            <a:off x="4636043" y="2492896"/>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3841BDBE-9900-4A7D-A8CF-3B41771A1BA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570065E4-FEA5-4AED-8BE0-EEB0B92CEBF3}"/>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5152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BAC74F2-F846-44FC-A7A6-FE48553EA8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3" name="Pil: femhörning 2">
            <a:extLst>
              <a:ext uri="{FF2B5EF4-FFF2-40B4-BE49-F238E27FC236}">
                <a16:creationId xmlns:a16="http://schemas.microsoft.com/office/drawing/2014/main" id="{2C68A0A9-6A8B-4564-81FD-9B9647FEEE37}"/>
              </a:ext>
            </a:extLst>
          </p:cNvPr>
          <p:cNvSpPr/>
          <p:nvPr userDrawn="1"/>
        </p:nvSpPr>
        <p:spPr>
          <a:xfrm>
            <a:off x="4628243" y="1502668"/>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319FDDF6-C6D7-480D-955B-746B98A99533}"/>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AF19189B-6E2B-4013-B953-D2473BF8820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85811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BE1006A-2649-4C04-BD0F-F128828350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3" name="Pil: femhörning 2">
            <a:extLst>
              <a:ext uri="{FF2B5EF4-FFF2-40B4-BE49-F238E27FC236}">
                <a16:creationId xmlns:a16="http://schemas.microsoft.com/office/drawing/2014/main" id="{5F2DBE6D-E8D5-45EA-9F4D-4EB8447967D6}"/>
              </a:ext>
            </a:extLst>
          </p:cNvPr>
          <p:cNvSpPr/>
          <p:nvPr userDrawn="1"/>
        </p:nvSpPr>
        <p:spPr>
          <a:xfrm>
            <a:off x="4636377" y="1985801"/>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96B2D52C-64E3-4C5B-8158-92C306DFF46A}"/>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BCB2C652-BCC0-427D-880D-1D3F4BC15346}"/>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20433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B70C613-6618-4976-9A49-EE4A7FEE0D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E5B0546B-4E4A-4A0B-861B-20FA8430B0DE}"/>
              </a:ext>
            </a:extLst>
          </p:cNvPr>
          <p:cNvSpPr/>
          <p:nvPr userDrawn="1"/>
        </p:nvSpPr>
        <p:spPr>
          <a:xfrm>
            <a:off x="4636043" y="2492896"/>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BEFC8AB3-2730-4DCE-9467-92AEA5C4680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A342D629-95A2-4E37-89CD-2FF28A70C63D}"/>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70335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E6FDDB7-C831-440E-A01A-962AB4002E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7929C21B-4595-434C-83C3-95FAB5B57361}"/>
              </a:ext>
            </a:extLst>
          </p:cNvPr>
          <p:cNvSpPr/>
          <p:nvPr userDrawn="1"/>
        </p:nvSpPr>
        <p:spPr>
          <a:xfrm>
            <a:off x="4636043" y="2924944"/>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EC749645-502A-4A6F-85D8-55C7E3865A4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E6E34DB5-9A81-4CC4-B467-3264E6398491}"/>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68748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238FF1-BE99-48B6-A119-72D2B9D27E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23010ECC-8564-49F7-9C63-9B683FDF4A58}"/>
              </a:ext>
            </a:extLst>
          </p:cNvPr>
          <p:cNvSpPr/>
          <p:nvPr userDrawn="1"/>
        </p:nvSpPr>
        <p:spPr>
          <a:xfrm>
            <a:off x="4644741" y="3429000"/>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1F59C1-9D48-4E17-9FFC-C86CC43931F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4672D67-57A0-4E48-9697-132B91771D4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87792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238FF1-BE99-48B6-A119-72D2B9D27E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23010ECC-8564-49F7-9C63-9B683FDF4A58}"/>
              </a:ext>
            </a:extLst>
          </p:cNvPr>
          <p:cNvSpPr/>
          <p:nvPr userDrawn="1"/>
        </p:nvSpPr>
        <p:spPr>
          <a:xfrm>
            <a:off x="4644741" y="3933056"/>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1F59C1-9D48-4E17-9FFC-C86CC43931F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4672D67-57A0-4E48-9697-132B91771D4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70501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238FF1-BE99-48B6-A119-72D2B9D27E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6" name="Rubrik 1">
            <a:extLst>
              <a:ext uri="{FF2B5EF4-FFF2-40B4-BE49-F238E27FC236}">
                <a16:creationId xmlns:a16="http://schemas.microsoft.com/office/drawing/2014/main" id="{AD1F59C1-9D48-4E17-9FFC-C86CC43931F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4672D67-57A0-4E48-9697-132B91771D4E}"/>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20142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085D2A8-22BB-456F-B1DA-480F6B1098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0" name="Rubrik 1">
            <a:extLst>
              <a:ext uri="{FF2B5EF4-FFF2-40B4-BE49-F238E27FC236}">
                <a16:creationId xmlns:a16="http://schemas.microsoft.com/office/drawing/2014/main" id="{E5A24C01-DA43-4181-82DC-E3A322FAC40C}"/>
              </a:ext>
            </a:extLst>
          </p:cNvPr>
          <p:cNvSpPr>
            <a:spLocks noGrp="1"/>
          </p:cNvSpPr>
          <p:nvPr>
            <p:ph type="title"/>
          </p:nvPr>
        </p:nvSpPr>
        <p:spPr>
          <a:xfrm>
            <a:off x="5375920" y="126876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F90320DA-27AB-487E-AF64-2754B142322F}"/>
              </a:ext>
            </a:extLst>
          </p:cNvPr>
          <p:cNvSpPr>
            <a:spLocks noGrp="1"/>
          </p:cNvSpPr>
          <p:nvPr>
            <p:ph sz="half" idx="10"/>
          </p:nvPr>
        </p:nvSpPr>
        <p:spPr>
          <a:xfrm>
            <a:off x="5375920" y="225638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70633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085D2A8-22BB-456F-B1DA-480F6B1098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5" name="Pil: femhörning 4">
            <a:extLst>
              <a:ext uri="{FF2B5EF4-FFF2-40B4-BE49-F238E27FC236}">
                <a16:creationId xmlns:a16="http://schemas.microsoft.com/office/drawing/2014/main" id="{E61CDA85-03F8-4965-86C9-358908639786}"/>
              </a:ext>
            </a:extLst>
          </p:cNvPr>
          <p:cNvSpPr/>
          <p:nvPr userDrawn="1"/>
        </p:nvSpPr>
        <p:spPr>
          <a:xfrm>
            <a:off x="4639637" y="1052216"/>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ubrik 1">
            <a:extLst>
              <a:ext uri="{FF2B5EF4-FFF2-40B4-BE49-F238E27FC236}">
                <a16:creationId xmlns:a16="http://schemas.microsoft.com/office/drawing/2014/main" id="{E5A24C01-DA43-4181-82DC-E3A322FAC40C}"/>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F90320DA-27AB-487E-AF64-2754B142322F}"/>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4572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BAC74F2-F846-44FC-A7A6-FE48553EA8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2C68A0A9-6A8B-4564-81FD-9B9647FEEE37}"/>
              </a:ext>
            </a:extLst>
          </p:cNvPr>
          <p:cNvSpPr/>
          <p:nvPr userDrawn="1"/>
        </p:nvSpPr>
        <p:spPr>
          <a:xfrm>
            <a:off x="4628243" y="1502668"/>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319FDDF6-C6D7-480D-955B-746B98A99533}"/>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AF19189B-6E2B-4013-B953-D2473BF8820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5918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4D0D7209-1F1B-494F-B43E-804F1C5AB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6" name="Pil: femhörning 15">
            <a:extLst>
              <a:ext uri="{FF2B5EF4-FFF2-40B4-BE49-F238E27FC236}">
                <a16:creationId xmlns:a16="http://schemas.microsoft.com/office/drawing/2014/main" id="{4CB1CBB5-DC22-4A11-BCD1-2B5FD7054AAA}"/>
              </a:ext>
            </a:extLst>
          </p:cNvPr>
          <p:cNvSpPr/>
          <p:nvPr userDrawn="1"/>
        </p:nvSpPr>
        <p:spPr>
          <a:xfrm>
            <a:off x="4636043" y="2924944"/>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55EA8C72-05CC-42A3-8161-D0D46631501E}"/>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C67B158B-885B-4212-A515-01EB6565C29B}"/>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00505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BE1006A-2649-4C04-BD0F-F128828350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5F2DBE6D-E8D5-45EA-9F4D-4EB8447967D6}"/>
              </a:ext>
            </a:extLst>
          </p:cNvPr>
          <p:cNvSpPr/>
          <p:nvPr userDrawn="1"/>
        </p:nvSpPr>
        <p:spPr>
          <a:xfrm>
            <a:off x="4636377" y="1985801"/>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96B2D52C-64E3-4C5B-8158-92C306DFF46A}"/>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BCB2C652-BCC0-427D-880D-1D3F4BC15346}"/>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505659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B70C613-6618-4976-9A49-EE4A7FEE0D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E5B0546B-4E4A-4A0B-861B-20FA8430B0DE}"/>
              </a:ext>
            </a:extLst>
          </p:cNvPr>
          <p:cNvSpPr/>
          <p:nvPr userDrawn="1"/>
        </p:nvSpPr>
        <p:spPr>
          <a:xfrm>
            <a:off x="4636043" y="2492896"/>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BEFC8AB3-2730-4DCE-9467-92AEA5C4680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A342D629-95A2-4E37-89CD-2FF28A70C63D}"/>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46719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E6FDDB7-C831-440E-A01A-962AB4002E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7929C21B-4595-434C-83C3-95FAB5B57361}"/>
              </a:ext>
            </a:extLst>
          </p:cNvPr>
          <p:cNvSpPr/>
          <p:nvPr userDrawn="1"/>
        </p:nvSpPr>
        <p:spPr>
          <a:xfrm>
            <a:off x="4636043" y="2924944"/>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EC749645-502A-4A6F-85D8-55C7E3865A4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E6E34DB5-9A81-4CC4-B467-3264E6398491}"/>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091472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238FF1-BE99-48B6-A119-72D2B9D27E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23010ECC-8564-49F7-9C63-9B683FDF4A58}"/>
              </a:ext>
            </a:extLst>
          </p:cNvPr>
          <p:cNvSpPr/>
          <p:nvPr userDrawn="1"/>
        </p:nvSpPr>
        <p:spPr>
          <a:xfrm>
            <a:off x="4644741" y="3429000"/>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1F59C1-9D48-4E17-9FFC-C86CC43931F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4672D67-57A0-4E48-9697-132B91771D4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515538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238FF1-BE99-48B6-A119-72D2B9D27E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23010ECC-8564-49F7-9C63-9B683FDF4A58}"/>
              </a:ext>
            </a:extLst>
          </p:cNvPr>
          <p:cNvSpPr/>
          <p:nvPr userDrawn="1"/>
        </p:nvSpPr>
        <p:spPr>
          <a:xfrm>
            <a:off x="4644741" y="3933056"/>
            <a:ext cx="432047" cy="504056"/>
          </a:xfrm>
          <a:prstGeom prst="homePlate">
            <a:avLst/>
          </a:prstGeom>
          <a:solidFill>
            <a:srgbClr val="95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1F59C1-9D48-4E17-9FFC-C86CC43931F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4672D67-57A0-4E48-9697-132B91771D4E}"/>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0056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3238FF1-BE99-48B6-A119-72D2B9D27E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6" name="Rubrik 1">
            <a:extLst>
              <a:ext uri="{FF2B5EF4-FFF2-40B4-BE49-F238E27FC236}">
                <a16:creationId xmlns:a16="http://schemas.microsoft.com/office/drawing/2014/main" id="{AD1F59C1-9D48-4E17-9FFC-C86CC43931F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24672D67-57A0-4E48-9697-132B91771D4E}"/>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2069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Frihandsfigur: Form 4">
            <a:extLst>
              <a:ext uri="{FF2B5EF4-FFF2-40B4-BE49-F238E27FC236}">
                <a16:creationId xmlns:a16="http://schemas.microsoft.com/office/drawing/2014/main" id="{AB65CC47-E85A-4877-8895-CCA117824FFF}"/>
              </a:ext>
            </a:extLst>
          </p:cNvPr>
          <p:cNvSpPr/>
          <p:nvPr userDrawn="1"/>
        </p:nvSpPr>
        <p:spPr>
          <a:xfrm>
            <a:off x="263352" y="2636912"/>
            <a:ext cx="4680520" cy="3944882"/>
          </a:xfrm>
          <a:custGeom>
            <a:avLst/>
            <a:gdLst>
              <a:gd name="connsiteX0" fmla="*/ 72008 w 4680520"/>
              <a:gd name="connsiteY0" fmla="*/ 0 h 3944882"/>
              <a:gd name="connsiteX1" fmla="*/ 4680520 w 4680520"/>
              <a:gd name="connsiteY1" fmla="*/ 0 h 3944882"/>
              <a:gd name="connsiteX2" fmla="*/ 4680520 w 4680520"/>
              <a:gd name="connsiteY2" fmla="*/ 3888432 h 3944882"/>
              <a:gd name="connsiteX3" fmla="*/ 4608512 w 4680520"/>
              <a:gd name="connsiteY3" fmla="*/ 3888432 h 3944882"/>
              <a:gd name="connsiteX4" fmla="*/ 4608512 w 4680520"/>
              <a:gd name="connsiteY4" fmla="*/ 3908877 h 3944882"/>
              <a:gd name="connsiteX5" fmla="*/ 4572507 w 4680520"/>
              <a:gd name="connsiteY5" fmla="*/ 3944882 h 3944882"/>
              <a:gd name="connsiteX6" fmla="*/ 36005 w 4680520"/>
              <a:gd name="connsiteY6" fmla="*/ 3944882 h 3944882"/>
              <a:gd name="connsiteX7" fmla="*/ 0 w 4680520"/>
              <a:gd name="connsiteY7" fmla="*/ 3908877 h 3944882"/>
              <a:gd name="connsiteX8" fmla="*/ 0 w 4680520"/>
              <a:gd name="connsiteY8" fmla="*/ 3764863 h 3944882"/>
              <a:gd name="connsiteX9" fmla="*/ 36005 w 4680520"/>
              <a:gd name="connsiteY9" fmla="*/ 3728858 h 3944882"/>
              <a:gd name="connsiteX10" fmla="*/ 72008 w 4680520"/>
              <a:gd name="connsiteY10" fmla="*/ 3728858 h 39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80520" h="3944882">
                <a:moveTo>
                  <a:pt x="72008" y="0"/>
                </a:moveTo>
                <a:lnTo>
                  <a:pt x="4680520" y="0"/>
                </a:lnTo>
                <a:lnTo>
                  <a:pt x="4680520" y="3888432"/>
                </a:lnTo>
                <a:lnTo>
                  <a:pt x="4608512" y="3888432"/>
                </a:lnTo>
                <a:lnTo>
                  <a:pt x="4608512" y="3908877"/>
                </a:lnTo>
                <a:cubicBezTo>
                  <a:pt x="4608512" y="3928762"/>
                  <a:pt x="4592392" y="3944882"/>
                  <a:pt x="4572507" y="3944882"/>
                </a:cubicBezTo>
                <a:lnTo>
                  <a:pt x="36005" y="3944882"/>
                </a:lnTo>
                <a:cubicBezTo>
                  <a:pt x="16120" y="3944882"/>
                  <a:pt x="0" y="3928762"/>
                  <a:pt x="0" y="3908877"/>
                </a:cubicBezTo>
                <a:lnTo>
                  <a:pt x="0" y="3764863"/>
                </a:lnTo>
                <a:cubicBezTo>
                  <a:pt x="0" y="3744978"/>
                  <a:pt x="16120" y="3728858"/>
                  <a:pt x="36005" y="3728858"/>
                </a:cubicBezTo>
                <a:lnTo>
                  <a:pt x="72008" y="372885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Underrubrik 2"/>
          <p:cNvSpPr>
            <a:spLocks noGrp="1"/>
          </p:cNvSpPr>
          <p:nvPr>
            <p:ph type="subTitle" idx="1"/>
          </p:nvPr>
        </p:nvSpPr>
        <p:spPr>
          <a:xfrm>
            <a:off x="590400" y="4365104"/>
            <a:ext cx="109728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590400" y="3286801"/>
            <a:ext cx="109728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12191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E3CE053-6375-4227-897A-68CC5522D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0" name="Rubrik 1">
            <a:extLst>
              <a:ext uri="{FF2B5EF4-FFF2-40B4-BE49-F238E27FC236}">
                <a16:creationId xmlns:a16="http://schemas.microsoft.com/office/drawing/2014/main" id="{13C46B29-2047-4B8D-AD56-8765E4E8A71F}"/>
              </a:ext>
            </a:extLst>
          </p:cNvPr>
          <p:cNvSpPr>
            <a:spLocks noGrp="1"/>
          </p:cNvSpPr>
          <p:nvPr>
            <p:ph type="title"/>
          </p:nvPr>
        </p:nvSpPr>
        <p:spPr>
          <a:xfrm>
            <a:off x="5375920" y="126876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732F0A60-B8A2-4E30-A857-1A136DAF99C3}"/>
              </a:ext>
            </a:extLst>
          </p:cNvPr>
          <p:cNvSpPr>
            <a:spLocks noGrp="1"/>
          </p:cNvSpPr>
          <p:nvPr>
            <p:ph sz="half" idx="10"/>
          </p:nvPr>
        </p:nvSpPr>
        <p:spPr>
          <a:xfrm>
            <a:off x="5375920" y="225638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341918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E3CE053-6375-4227-897A-68CC5522D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5" name="Pil: femhörning 4">
            <a:extLst>
              <a:ext uri="{FF2B5EF4-FFF2-40B4-BE49-F238E27FC236}">
                <a16:creationId xmlns:a16="http://schemas.microsoft.com/office/drawing/2014/main" id="{DDCDF4FC-1FD6-489F-BFD7-B8F78255749C}"/>
              </a:ext>
            </a:extLst>
          </p:cNvPr>
          <p:cNvSpPr/>
          <p:nvPr userDrawn="1"/>
        </p:nvSpPr>
        <p:spPr>
          <a:xfrm>
            <a:off x="4647714" y="1065754"/>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ubrik 1">
            <a:extLst>
              <a:ext uri="{FF2B5EF4-FFF2-40B4-BE49-F238E27FC236}">
                <a16:creationId xmlns:a16="http://schemas.microsoft.com/office/drawing/2014/main" id="{13C46B29-2047-4B8D-AD56-8765E4E8A71F}"/>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732F0A60-B8A2-4E30-A857-1A136DAF99C3}"/>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852231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60E0764-CF28-4E9D-A92A-AB6EE5C8BB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3" name="Pil: femhörning 2">
            <a:extLst>
              <a:ext uri="{FF2B5EF4-FFF2-40B4-BE49-F238E27FC236}">
                <a16:creationId xmlns:a16="http://schemas.microsoft.com/office/drawing/2014/main" id="{7569700F-7329-4127-80F7-ACE42F1CD462}"/>
              </a:ext>
            </a:extLst>
          </p:cNvPr>
          <p:cNvSpPr/>
          <p:nvPr userDrawn="1"/>
        </p:nvSpPr>
        <p:spPr>
          <a:xfrm>
            <a:off x="4628243" y="1502668"/>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2B2E254D-E471-4F22-98BD-388D81CCA40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DC15C172-09D6-49EB-9B2B-9120AB3CCC7A}"/>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3851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Anpassad layou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377B8821-9CAE-401A-A891-EA1A8722DE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4" name="Pil: femhörning 13">
            <a:extLst>
              <a:ext uri="{FF2B5EF4-FFF2-40B4-BE49-F238E27FC236}">
                <a16:creationId xmlns:a16="http://schemas.microsoft.com/office/drawing/2014/main" id="{F7BBB1A7-35CC-4F19-AD29-CADFE167A61B}"/>
              </a:ext>
            </a:extLst>
          </p:cNvPr>
          <p:cNvSpPr/>
          <p:nvPr userDrawn="1"/>
        </p:nvSpPr>
        <p:spPr>
          <a:xfrm>
            <a:off x="4644741" y="3429000"/>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E891AE7F-656C-4064-9598-972D11443D93}"/>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648DB95F-48B8-460A-97AF-91373230AFF4}"/>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52954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707118A-A0DE-4EC3-9098-E6D9446317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3" name="Pil: femhörning 2">
            <a:extLst>
              <a:ext uri="{FF2B5EF4-FFF2-40B4-BE49-F238E27FC236}">
                <a16:creationId xmlns:a16="http://schemas.microsoft.com/office/drawing/2014/main" id="{9BE69D3B-F6FE-4992-B871-51E2AEDF7664}"/>
              </a:ext>
            </a:extLst>
          </p:cNvPr>
          <p:cNvSpPr/>
          <p:nvPr userDrawn="1"/>
        </p:nvSpPr>
        <p:spPr>
          <a:xfrm>
            <a:off x="4636377" y="1985801"/>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A8CE10A-7773-4D87-A6E8-64F50F9F79D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C258E0F-EB26-40D9-BC49-EE2411AECD0A}"/>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19777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E1C3A11-B38F-4179-85CD-536FF8C66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EDAA7A3C-BEF7-4044-8910-BE7009B78981}"/>
              </a:ext>
            </a:extLst>
          </p:cNvPr>
          <p:cNvSpPr/>
          <p:nvPr userDrawn="1"/>
        </p:nvSpPr>
        <p:spPr>
          <a:xfrm>
            <a:off x="4636043" y="2492896"/>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82DDAEE3-C53A-4471-8DEB-82E0FA08E18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9B0BEDC-5146-43C4-84F1-4F23763035E9}"/>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1337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B31AB78-3D4C-4B39-BE0A-3BBA657942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31680377-5E4D-4465-A205-8F44E20C022E}"/>
              </a:ext>
            </a:extLst>
          </p:cNvPr>
          <p:cNvSpPr/>
          <p:nvPr userDrawn="1"/>
        </p:nvSpPr>
        <p:spPr>
          <a:xfrm>
            <a:off x="4636043" y="2924944"/>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372662FD-97DC-4992-B132-BA01C787EE9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1B1D7365-F129-439E-94DD-7F0994EB4BC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4603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AE065DC-8992-4E65-B494-55809A16D5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3F8F0862-0C55-4501-AB14-25152C322C5B}"/>
              </a:ext>
            </a:extLst>
          </p:cNvPr>
          <p:cNvSpPr/>
          <p:nvPr userDrawn="1"/>
        </p:nvSpPr>
        <p:spPr>
          <a:xfrm>
            <a:off x="4644741" y="3429000"/>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9B2F1E-BA92-475A-A40D-9CE0A9FD18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56FCB3F-0218-453C-BE85-DEA203894FF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97205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AE065DC-8992-4E65-B494-55809A16D5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3F8F0862-0C55-4501-AB14-25152C322C5B}"/>
              </a:ext>
            </a:extLst>
          </p:cNvPr>
          <p:cNvSpPr/>
          <p:nvPr userDrawn="1"/>
        </p:nvSpPr>
        <p:spPr>
          <a:xfrm>
            <a:off x="4644741" y="3933056"/>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9B2F1E-BA92-475A-A40D-9CE0A9FD18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56FCB3F-0218-453C-BE85-DEA203894FF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85694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AE065DC-8992-4E65-B494-55809A16D5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6" name="Rubrik 1">
            <a:extLst>
              <a:ext uri="{FF2B5EF4-FFF2-40B4-BE49-F238E27FC236}">
                <a16:creationId xmlns:a16="http://schemas.microsoft.com/office/drawing/2014/main" id="{AD9B2F1E-BA92-475A-A40D-9CE0A9FD18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56FCB3F-0218-453C-BE85-DEA203894FF2}"/>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1731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E3CE053-6375-4227-897A-68CC5522D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3"/>
          </a:xfrm>
          <a:prstGeom prst="rect">
            <a:avLst/>
          </a:prstGeom>
        </p:spPr>
      </p:pic>
      <p:sp>
        <p:nvSpPr>
          <p:cNvPr id="10" name="Rubrik 1">
            <a:extLst>
              <a:ext uri="{FF2B5EF4-FFF2-40B4-BE49-F238E27FC236}">
                <a16:creationId xmlns:a16="http://schemas.microsoft.com/office/drawing/2014/main" id="{13C46B29-2047-4B8D-AD56-8765E4E8A71F}"/>
              </a:ext>
            </a:extLst>
          </p:cNvPr>
          <p:cNvSpPr>
            <a:spLocks noGrp="1"/>
          </p:cNvSpPr>
          <p:nvPr>
            <p:ph type="title"/>
          </p:nvPr>
        </p:nvSpPr>
        <p:spPr>
          <a:xfrm>
            <a:off x="5375920" y="1268760"/>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732F0A60-B8A2-4E30-A857-1A136DAF99C3}"/>
              </a:ext>
            </a:extLst>
          </p:cNvPr>
          <p:cNvSpPr>
            <a:spLocks noGrp="1"/>
          </p:cNvSpPr>
          <p:nvPr>
            <p:ph sz="half" idx="10"/>
          </p:nvPr>
        </p:nvSpPr>
        <p:spPr>
          <a:xfrm>
            <a:off x="5375920" y="2256383"/>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3239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Rubrik &amp; innehåll">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E3CE053-6375-4227-897A-68CC5522D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7" cy="5256582"/>
          </a:xfrm>
          <a:prstGeom prst="rect">
            <a:avLst/>
          </a:prstGeom>
        </p:spPr>
      </p:pic>
      <p:sp>
        <p:nvSpPr>
          <p:cNvPr id="5" name="Pil: femhörning 4">
            <a:extLst>
              <a:ext uri="{FF2B5EF4-FFF2-40B4-BE49-F238E27FC236}">
                <a16:creationId xmlns:a16="http://schemas.microsoft.com/office/drawing/2014/main" id="{DDCDF4FC-1FD6-489F-BFD7-B8F78255749C}"/>
              </a:ext>
            </a:extLst>
          </p:cNvPr>
          <p:cNvSpPr/>
          <p:nvPr userDrawn="1"/>
        </p:nvSpPr>
        <p:spPr>
          <a:xfrm>
            <a:off x="4647714" y="1065754"/>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ubrik 1">
            <a:extLst>
              <a:ext uri="{FF2B5EF4-FFF2-40B4-BE49-F238E27FC236}">
                <a16:creationId xmlns:a16="http://schemas.microsoft.com/office/drawing/2014/main" id="{13C46B29-2047-4B8D-AD56-8765E4E8A71F}"/>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11" name="Platshållare för innehåll 2">
            <a:extLst>
              <a:ext uri="{FF2B5EF4-FFF2-40B4-BE49-F238E27FC236}">
                <a16:creationId xmlns:a16="http://schemas.microsoft.com/office/drawing/2014/main" id="{732F0A60-B8A2-4E30-A857-1A136DAF99C3}"/>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264809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60E0764-CF28-4E9D-A92A-AB6EE5C8BB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7569700F-7329-4127-80F7-ACE42F1CD462}"/>
              </a:ext>
            </a:extLst>
          </p:cNvPr>
          <p:cNvSpPr/>
          <p:nvPr userDrawn="1"/>
        </p:nvSpPr>
        <p:spPr>
          <a:xfrm>
            <a:off x="4628243" y="1502668"/>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2B2E254D-E471-4F22-98BD-388D81CCA40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DC15C172-09D6-49EB-9B2B-9120AB3CCC7A}"/>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394001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707118A-A0DE-4EC3-9098-E6D9446317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9BE69D3B-F6FE-4992-B871-51E2AEDF7664}"/>
              </a:ext>
            </a:extLst>
          </p:cNvPr>
          <p:cNvSpPr/>
          <p:nvPr userDrawn="1"/>
        </p:nvSpPr>
        <p:spPr>
          <a:xfrm>
            <a:off x="4636377" y="1985801"/>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0A8CE10A-7773-4D87-A6E8-64F50F9F79D7}"/>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C258E0F-EB26-40D9-BC49-EE2411AECD0A}"/>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74351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Anpassad layout">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4D0D7209-1F1B-494F-B43E-804F1C5ABB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16" name="Pil: femhörning 15">
            <a:extLst>
              <a:ext uri="{FF2B5EF4-FFF2-40B4-BE49-F238E27FC236}">
                <a16:creationId xmlns:a16="http://schemas.microsoft.com/office/drawing/2014/main" id="{4CB1CBB5-DC22-4A11-BCD1-2B5FD7054AAA}"/>
              </a:ext>
            </a:extLst>
          </p:cNvPr>
          <p:cNvSpPr/>
          <p:nvPr userDrawn="1"/>
        </p:nvSpPr>
        <p:spPr>
          <a:xfrm>
            <a:off x="4636043" y="3933056"/>
            <a:ext cx="432047" cy="504056"/>
          </a:xfrm>
          <a:prstGeom prst="homePlate">
            <a:avLst/>
          </a:prstGeom>
          <a:solidFill>
            <a:srgbClr val="00B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C185338D-EDD6-404D-A4C6-1750E420D659}"/>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42018F26-01C6-491F-A812-2144640F28FB}"/>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34817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E1C3A11-B38F-4179-85CD-536FF8C66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EDAA7A3C-BEF7-4044-8910-BE7009B78981}"/>
              </a:ext>
            </a:extLst>
          </p:cNvPr>
          <p:cNvSpPr/>
          <p:nvPr userDrawn="1"/>
        </p:nvSpPr>
        <p:spPr>
          <a:xfrm>
            <a:off x="4636043" y="2492896"/>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82DDAEE3-C53A-4471-8DEB-82E0FA08E180}"/>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09B0BEDC-5146-43C4-84F1-4F23763035E9}"/>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55568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B31AB78-3D4C-4B39-BE0A-3BBA657942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31680377-5E4D-4465-A205-8F44E20C022E}"/>
              </a:ext>
            </a:extLst>
          </p:cNvPr>
          <p:cNvSpPr/>
          <p:nvPr userDrawn="1"/>
        </p:nvSpPr>
        <p:spPr>
          <a:xfrm>
            <a:off x="4636043" y="2924944"/>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372662FD-97DC-4992-B132-BA01C787EE95}"/>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1B1D7365-F129-439E-94DD-7F0994EB4BC7}"/>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92697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5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AE065DC-8992-4E65-B494-55809A16D5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3F8F0862-0C55-4501-AB14-25152C322C5B}"/>
              </a:ext>
            </a:extLst>
          </p:cNvPr>
          <p:cNvSpPr/>
          <p:nvPr userDrawn="1"/>
        </p:nvSpPr>
        <p:spPr>
          <a:xfrm>
            <a:off x="4644741" y="3429000"/>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9B2F1E-BA92-475A-A40D-9CE0A9FD18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56FCB3F-0218-453C-BE85-DEA203894FF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800633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6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AE065DC-8992-4E65-B494-55809A16D5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3" name="Pil: femhörning 2">
            <a:extLst>
              <a:ext uri="{FF2B5EF4-FFF2-40B4-BE49-F238E27FC236}">
                <a16:creationId xmlns:a16="http://schemas.microsoft.com/office/drawing/2014/main" id="{3F8F0862-0C55-4501-AB14-25152C322C5B}"/>
              </a:ext>
            </a:extLst>
          </p:cNvPr>
          <p:cNvSpPr/>
          <p:nvPr userDrawn="1"/>
        </p:nvSpPr>
        <p:spPr>
          <a:xfrm>
            <a:off x="4644741" y="3933056"/>
            <a:ext cx="432047" cy="504056"/>
          </a:xfrm>
          <a:prstGeom prst="homePlate">
            <a:avLst/>
          </a:prstGeom>
          <a:solidFill>
            <a:srgbClr val="EE7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ubrik 1">
            <a:extLst>
              <a:ext uri="{FF2B5EF4-FFF2-40B4-BE49-F238E27FC236}">
                <a16:creationId xmlns:a16="http://schemas.microsoft.com/office/drawing/2014/main" id="{AD9B2F1E-BA92-475A-A40D-9CE0A9FD18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56FCB3F-0218-453C-BE85-DEA203894FF2}"/>
              </a:ext>
            </a:extLst>
          </p:cNvPr>
          <p:cNvSpPr>
            <a:spLocks noGrp="1"/>
          </p:cNvSpPr>
          <p:nvPr>
            <p:ph sz="half" idx="10"/>
          </p:nvPr>
        </p:nvSpPr>
        <p:spPr>
          <a:xfrm>
            <a:off x="5447928" y="2039839"/>
            <a:ext cx="6408712" cy="3621409"/>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66255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Rubrik &amp; innehål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AE065DC-8992-4E65-B494-55809A16D5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48290" y="764704"/>
            <a:ext cx="7008776" cy="5256582"/>
          </a:xfrm>
          <a:prstGeom prst="rect">
            <a:avLst/>
          </a:prstGeom>
        </p:spPr>
      </p:pic>
      <p:sp>
        <p:nvSpPr>
          <p:cNvPr id="6" name="Rubrik 1">
            <a:extLst>
              <a:ext uri="{FF2B5EF4-FFF2-40B4-BE49-F238E27FC236}">
                <a16:creationId xmlns:a16="http://schemas.microsoft.com/office/drawing/2014/main" id="{AD9B2F1E-BA92-475A-A40D-9CE0A9FD18D2}"/>
              </a:ext>
            </a:extLst>
          </p:cNvPr>
          <p:cNvSpPr>
            <a:spLocks noGrp="1"/>
          </p:cNvSpPr>
          <p:nvPr>
            <p:ph type="title"/>
          </p:nvPr>
        </p:nvSpPr>
        <p:spPr>
          <a:xfrm>
            <a:off x="5447928" y="1052216"/>
            <a:ext cx="6408712"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956FCB3F-0218-453C-BE85-DEA203894FF2}"/>
              </a:ext>
            </a:extLst>
          </p:cNvPr>
          <p:cNvSpPr>
            <a:spLocks noGrp="1"/>
          </p:cNvSpPr>
          <p:nvPr>
            <p:ph sz="half" idx="10"/>
          </p:nvPr>
        </p:nvSpPr>
        <p:spPr>
          <a:xfrm>
            <a:off x="5447928" y="2039839"/>
            <a:ext cx="6408712" cy="3549401"/>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6859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20.jp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22.jp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24.jp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image" Target="../media/image26.jp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descr="En bild som visar bord&#10;&#10;Automatiskt genererad beskrivning">
            <a:extLst>
              <a:ext uri="{FF2B5EF4-FFF2-40B4-BE49-F238E27FC236}">
                <a16:creationId xmlns:a16="http://schemas.microsoft.com/office/drawing/2014/main" id="{7803C307-4ACD-453A-8C54-80A99CB640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41389"/>
            <a:ext cx="12192000" cy="6858000"/>
          </a:xfrm>
          <a:prstGeom prst="rect">
            <a:avLst/>
          </a:prstGeom>
        </p:spPr>
      </p:pic>
      <p:sp>
        <p:nvSpPr>
          <p:cNvPr id="7" name="Rectangle 5"/>
          <p:cNvSpPr>
            <a:spLocks noChangeArrowheads="1"/>
          </p:cNvSpPr>
          <p:nvPr/>
        </p:nvSpPr>
        <p:spPr bwMode="auto">
          <a:xfrm>
            <a:off x="0" y="6597650"/>
            <a:ext cx="12192000" cy="260350"/>
          </a:xfrm>
          <a:prstGeom prst="rect">
            <a:avLst/>
          </a:prstGeom>
          <a:solidFill>
            <a:srgbClr val="666666"/>
          </a:solidFill>
          <a:ln w="9525">
            <a:noFill/>
            <a:miter lim="800000"/>
            <a:headEnd/>
            <a:tailEnd/>
          </a:ln>
          <a:effectLst/>
        </p:spPr>
        <p:txBody>
          <a:bodyPr wrap="none" anchor="ctr"/>
          <a:lstStyle/>
          <a:p>
            <a:pPr algn="ctr">
              <a:defRPr/>
            </a:pPr>
            <a:endParaRPr lang="sv-SE" sz="1800" dirty="0">
              <a:solidFill>
                <a:schemeClr val="bg2"/>
              </a:solidFill>
            </a:endParaRPr>
          </a:p>
        </p:txBody>
      </p:sp>
      <p:sp>
        <p:nvSpPr>
          <p:cNvPr id="8" name="Rectangle 6"/>
          <p:cNvSpPr>
            <a:spLocks noChangeArrowheads="1"/>
          </p:cNvSpPr>
          <p:nvPr/>
        </p:nvSpPr>
        <p:spPr bwMode="auto">
          <a:xfrm>
            <a:off x="10703717" y="6597651"/>
            <a:ext cx="115292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2" name="Bildobjekt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67680" y="6093296"/>
            <a:ext cx="1388225" cy="324196"/>
          </a:xfrm>
          <a:prstGeom prst="rect">
            <a:avLst/>
          </a:prstGeom>
        </p:spPr>
      </p:pic>
      <p:sp>
        <p:nvSpPr>
          <p:cNvPr id="11" name="Platshållare för rubrik 1">
            <a:extLst>
              <a:ext uri="{FF2B5EF4-FFF2-40B4-BE49-F238E27FC236}">
                <a16:creationId xmlns:a16="http://schemas.microsoft.com/office/drawing/2014/main" id="{BE522104-FF31-46E8-BFCA-E21FE0707C08}"/>
              </a:ext>
            </a:extLst>
          </p:cNvPr>
          <p:cNvSpPr>
            <a:spLocks noGrp="1"/>
          </p:cNvSpPr>
          <p:nvPr>
            <p:ph type="title"/>
          </p:nvPr>
        </p:nvSpPr>
        <p:spPr>
          <a:xfrm>
            <a:off x="5231904" y="953588"/>
            <a:ext cx="6696744" cy="936000"/>
          </a:xfrm>
          <a:prstGeom prst="rect">
            <a:avLst/>
          </a:prstGeom>
        </p:spPr>
        <p:txBody>
          <a:bodyPr vert="horz" lIns="91440" tIns="45720" rIns="91440" bIns="45720" rtlCol="0" anchor="ctr">
            <a:normAutofit/>
          </a:bodyPr>
          <a:lstStyle/>
          <a:p>
            <a:r>
              <a:rPr lang="sv-SE" dirty="0"/>
              <a:t>Klicka här för att ändra format</a:t>
            </a:r>
          </a:p>
        </p:txBody>
      </p:sp>
      <p:sp>
        <p:nvSpPr>
          <p:cNvPr id="12" name="Platshållare för text 2">
            <a:extLst>
              <a:ext uri="{FF2B5EF4-FFF2-40B4-BE49-F238E27FC236}">
                <a16:creationId xmlns:a16="http://schemas.microsoft.com/office/drawing/2014/main" id="{87825E67-8AB2-48F7-90A0-77B61964629C}"/>
              </a:ext>
            </a:extLst>
          </p:cNvPr>
          <p:cNvSpPr>
            <a:spLocks noGrp="1"/>
          </p:cNvSpPr>
          <p:nvPr>
            <p:ph type="body" idx="1"/>
          </p:nvPr>
        </p:nvSpPr>
        <p:spPr>
          <a:xfrm>
            <a:off x="5231904" y="1963532"/>
            <a:ext cx="6696744" cy="40781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782" r:id="rId3"/>
    <p:sldLayoutId id="2147483823" r:id="rId4"/>
    <p:sldLayoutId id="2147483824" r:id="rId5"/>
    <p:sldLayoutId id="2147483825" r:id="rId6"/>
    <p:sldLayoutId id="2147483827" r:id="rId7"/>
    <p:sldLayoutId id="2147483828" r:id="rId8"/>
    <p:sldLayoutId id="2147483829" r:id="rId9"/>
    <p:sldLayoutId id="2147483833" r:id="rId10"/>
    <p:sldLayoutId id="2147483840" r:id="rId11"/>
    <p:sldLayoutId id="2147483834" r:id="rId12"/>
    <p:sldLayoutId id="2147483835" r:id="rId13"/>
    <p:sldLayoutId id="2147483836" r:id="rId14"/>
    <p:sldLayoutId id="2147483837" r:id="rId15"/>
    <p:sldLayoutId id="2147483838" r:id="rId16"/>
    <p:sldLayoutId id="2147483839" r:id="rId17"/>
    <p:sldLayoutId id="2147483831" r:id="rId18"/>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descr="En bild som visar bord&#10;&#10;Automatiskt genererad beskrivning">
            <a:extLst>
              <a:ext uri="{FF2B5EF4-FFF2-40B4-BE49-F238E27FC236}">
                <a16:creationId xmlns:a16="http://schemas.microsoft.com/office/drawing/2014/main" id="{08D796FE-01CF-4302-B2C9-B8FDC89C28D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12032"/>
            <a:ext cx="12192000" cy="6830094"/>
          </a:xfrm>
          <a:prstGeom prst="rect">
            <a:avLst/>
          </a:prstGeom>
        </p:spPr>
      </p:pic>
      <p:sp>
        <p:nvSpPr>
          <p:cNvPr id="8" name="Rectangle 5">
            <a:extLst>
              <a:ext uri="{FF2B5EF4-FFF2-40B4-BE49-F238E27FC236}">
                <a16:creationId xmlns:a16="http://schemas.microsoft.com/office/drawing/2014/main" id="{43D602CB-4BE3-4049-9603-4E2DEBFCAA4C}"/>
              </a:ext>
            </a:extLst>
          </p:cNvPr>
          <p:cNvSpPr>
            <a:spLocks noChangeArrowheads="1"/>
          </p:cNvSpPr>
          <p:nvPr userDrawn="1"/>
        </p:nvSpPr>
        <p:spPr bwMode="auto">
          <a:xfrm>
            <a:off x="0" y="6597650"/>
            <a:ext cx="12192000" cy="260350"/>
          </a:xfrm>
          <a:prstGeom prst="rect">
            <a:avLst/>
          </a:prstGeom>
          <a:solidFill>
            <a:srgbClr val="666666"/>
          </a:solidFill>
          <a:ln w="9525">
            <a:noFill/>
            <a:miter lim="800000"/>
            <a:headEnd/>
            <a:tailEnd/>
          </a:ln>
          <a:effectLst/>
        </p:spPr>
        <p:txBody>
          <a:bodyPr wrap="none" anchor="ctr"/>
          <a:lstStyle/>
          <a:p>
            <a:pPr algn="ctr">
              <a:defRPr/>
            </a:pPr>
            <a:endParaRPr lang="sv-SE" sz="1800">
              <a:solidFill>
                <a:schemeClr val="bg2"/>
              </a:solidFill>
            </a:endParaRPr>
          </a:p>
        </p:txBody>
      </p:sp>
      <p:sp>
        <p:nvSpPr>
          <p:cNvPr id="11" name="Rectangle 6">
            <a:extLst>
              <a:ext uri="{FF2B5EF4-FFF2-40B4-BE49-F238E27FC236}">
                <a16:creationId xmlns:a16="http://schemas.microsoft.com/office/drawing/2014/main" id="{3681C099-28D2-4C3F-8039-097D2C940C70}"/>
              </a:ext>
            </a:extLst>
          </p:cNvPr>
          <p:cNvSpPr>
            <a:spLocks noChangeArrowheads="1"/>
          </p:cNvSpPr>
          <p:nvPr userDrawn="1"/>
        </p:nvSpPr>
        <p:spPr bwMode="auto">
          <a:xfrm>
            <a:off x="10703717" y="6597651"/>
            <a:ext cx="115292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12" name="Bildobjekt 11">
            <a:extLst>
              <a:ext uri="{FF2B5EF4-FFF2-40B4-BE49-F238E27FC236}">
                <a16:creationId xmlns:a16="http://schemas.microsoft.com/office/drawing/2014/main" id="{5AA26FF7-03BF-4D20-B1E7-38AF04C4DEF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367680" y="6093296"/>
            <a:ext cx="1388225" cy="324196"/>
          </a:xfrm>
          <a:prstGeom prst="rect">
            <a:avLst/>
          </a:prstGeom>
        </p:spPr>
      </p:pic>
      <p:sp>
        <p:nvSpPr>
          <p:cNvPr id="13" name="Platshållare för rubrik 1">
            <a:extLst>
              <a:ext uri="{FF2B5EF4-FFF2-40B4-BE49-F238E27FC236}">
                <a16:creationId xmlns:a16="http://schemas.microsoft.com/office/drawing/2014/main" id="{83FB231E-C6D9-4D97-87A0-5688E7FA93B4}"/>
              </a:ext>
            </a:extLst>
          </p:cNvPr>
          <p:cNvSpPr>
            <a:spLocks noGrp="1"/>
          </p:cNvSpPr>
          <p:nvPr>
            <p:ph type="title"/>
          </p:nvPr>
        </p:nvSpPr>
        <p:spPr>
          <a:xfrm>
            <a:off x="5231904" y="953588"/>
            <a:ext cx="6696744" cy="936000"/>
          </a:xfrm>
          <a:prstGeom prst="rect">
            <a:avLst/>
          </a:prstGeom>
        </p:spPr>
        <p:txBody>
          <a:bodyPr vert="horz" lIns="91440" tIns="45720" rIns="91440" bIns="45720" rtlCol="0" anchor="ctr">
            <a:normAutofit/>
          </a:bodyPr>
          <a:lstStyle/>
          <a:p>
            <a:r>
              <a:rPr lang="sv-SE" dirty="0"/>
              <a:t>Klicka här för att ändra format</a:t>
            </a:r>
          </a:p>
        </p:txBody>
      </p:sp>
      <p:sp>
        <p:nvSpPr>
          <p:cNvPr id="14" name="Platshållare för text 2">
            <a:extLst>
              <a:ext uri="{FF2B5EF4-FFF2-40B4-BE49-F238E27FC236}">
                <a16:creationId xmlns:a16="http://schemas.microsoft.com/office/drawing/2014/main" id="{DB56502C-C8A3-4B23-92C8-0145351CF83E}"/>
              </a:ext>
            </a:extLst>
          </p:cNvPr>
          <p:cNvSpPr>
            <a:spLocks noGrp="1"/>
          </p:cNvSpPr>
          <p:nvPr>
            <p:ph type="body" idx="1"/>
          </p:nvPr>
        </p:nvSpPr>
        <p:spPr>
          <a:xfrm>
            <a:off x="5231904" y="1963532"/>
            <a:ext cx="6696744" cy="40781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69" r:id="rId2"/>
    <p:sldLayoutId id="2147483842" r:id="rId3"/>
    <p:sldLayoutId id="2147483803" r:id="rId4"/>
    <p:sldLayoutId id="2147483804" r:id="rId5"/>
    <p:sldLayoutId id="2147483805" r:id="rId6"/>
    <p:sldLayoutId id="2147483806" r:id="rId7"/>
    <p:sldLayoutId id="2147483807" r:id="rId8"/>
    <p:sldLayoutId id="2147483845" r:id="rId9"/>
    <p:sldLayoutId id="2147483844" r:id="rId10"/>
    <p:sldLayoutId id="2147483854"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En bild som visar bord, ritning&#10;&#10;Automatiskt genererad beskrivning">
            <a:extLst>
              <a:ext uri="{FF2B5EF4-FFF2-40B4-BE49-F238E27FC236}">
                <a16:creationId xmlns:a16="http://schemas.microsoft.com/office/drawing/2014/main" id="{BB2A24FC-FDBD-458D-91CD-74E23921475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42126"/>
          </a:xfrm>
          <a:prstGeom prst="rect">
            <a:avLst/>
          </a:prstGeom>
        </p:spPr>
      </p:pic>
      <p:sp>
        <p:nvSpPr>
          <p:cNvPr id="8" name="Rectangle 5">
            <a:extLst>
              <a:ext uri="{FF2B5EF4-FFF2-40B4-BE49-F238E27FC236}">
                <a16:creationId xmlns:a16="http://schemas.microsoft.com/office/drawing/2014/main" id="{17A6F260-70F2-4F2A-97D1-C8DE128C52BC}"/>
              </a:ext>
            </a:extLst>
          </p:cNvPr>
          <p:cNvSpPr>
            <a:spLocks noChangeArrowheads="1"/>
          </p:cNvSpPr>
          <p:nvPr userDrawn="1"/>
        </p:nvSpPr>
        <p:spPr bwMode="auto">
          <a:xfrm>
            <a:off x="0" y="6597650"/>
            <a:ext cx="12192000" cy="260350"/>
          </a:xfrm>
          <a:prstGeom prst="rect">
            <a:avLst/>
          </a:prstGeom>
          <a:solidFill>
            <a:srgbClr val="666666"/>
          </a:solidFill>
          <a:ln w="9525">
            <a:noFill/>
            <a:miter lim="800000"/>
            <a:headEnd/>
            <a:tailEnd/>
          </a:ln>
          <a:effectLst/>
        </p:spPr>
        <p:txBody>
          <a:bodyPr wrap="none" anchor="ctr"/>
          <a:lstStyle/>
          <a:p>
            <a:pPr algn="ctr">
              <a:defRPr/>
            </a:pPr>
            <a:endParaRPr lang="sv-SE" sz="1800">
              <a:solidFill>
                <a:schemeClr val="bg2"/>
              </a:solidFill>
            </a:endParaRPr>
          </a:p>
        </p:txBody>
      </p:sp>
      <p:sp>
        <p:nvSpPr>
          <p:cNvPr id="10" name="Rectangle 6">
            <a:extLst>
              <a:ext uri="{FF2B5EF4-FFF2-40B4-BE49-F238E27FC236}">
                <a16:creationId xmlns:a16="http://schemas.microsoft.com/office/drawing/2014/main" id="{B1FF8377-21C6-4E43-824B-1E13A223F1E9}"/>
              </a:ext>
            </a:extLst>
          </p:cNvPr>
          <p:cNvSpPr>
            <a:spLocks noChangeArrowheads="1"/>
          </p:cNvSpPr>
          <p:nvPr userDrawn="1"/>
        </p:nvSpPr>
        <p:spPr bwMode="auto">
          <a:xfrm>
            <a:off x="10703717" y="6597651"/>
            <a:ext cx="115292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11" name="Bildobjekt 10">
            <a:extLst>
              <a:ext uri="{FF2B5EF4-FFF2-40B4-BE49-F238E27FC236}">
                <a16:creationId xmlns:a16="http://schemas.microsoft.com/office/drawing/2014/main" id="{2E0F65B0-A0E9-476C-A9F1-B7418384C93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367680" y="6093296"/>
            <a:ext cx="1388225" cy="324196"/>
          </a:xfrm>
          <a:prstGeom prst="rect">
            <a:avLst/>
          </a:prstGeom>
        </p:spPr>
      </p:pic>
      <p:sp>
        <p:nvSpPr>
          <p:cNvPr id="14" name="Platshållare för rubrik 1">
            <a:extLst>
              <a:ext uri="{FF2B5EF4-FFF2-40B4-BE49-F238E27FC236}">
                <a16:creationId xmlns:a16="http://schemas.microsoft.com/office/drawing/2014/main" id="{398C6EC5-66A0-491E-AC5B-D02242BF1309}"/>
              </a:ext>
            </a:extLst>
          </p:cNvPr>
          <p:cNvSpPr>
            <a:spLocks noGrp="1"/>
          </p:cNvSpPr>
          <p:nvPr>
            <p:ph type="title"/>
          </p:nvPr>
        </p:nvSpPr>
        <p:spPr>
          <a:xfrm>
            <a:off x="5231904" y="953588"/>
            <a:ext cx="6696744" cy="936000"/>
          </a:xfrm>
          <a:prstGeom prst="rect">
            <a:avLst/>
          </a:prstGeom>
        </p:spPr>
        <p:txBody>
          <a:bodyPr vert="horz" lIns="91440" tIns="45720" rIns="91440" bIns="45720" rtlCol="0" anchor="ctr">
            <a:normAutofit/>
          </a:bodyPr>
          <a:lstStyle/>
          <a:p>
            <a:r>
              <a:rPr lang="sv-SE" dirty="0"/>
              <a:t>Klicka här för att ändra format</a:t>
            </a:r>
          </a:p>
        </p:txBody>
      </p:sp>
      <p:sp>
        <p:nvSpPr>
          <p:cNvPr id="15" name="Platshållare för text 2">
            <a:extLst>
              <a:ext uri="{FF2B5EF4-FFF2-40B4-BE49-F238E27FC236}">
                <a16:creationId xmlns:a16="http://schemas.microsoft.com/office/drawing/2014/main" id="{2576D47B-3930-403A-9424-B6F47E960164}"/>
              </a:ext>
            </a:extLst>
          </p:cNvPr>
          <p:cNvSpPr>
            <a:spLocks noGrp="1"/>
          </p:cNvSpPr>
          <p:nvPr>
            <p:ph type="body" idx="1"/>
          </p:nvPr>
        </p:nvSpPr>
        <p:spPr>
          <a:xfrm>
            <a:off x="5231904" y="1963532"/>
            <a:ext cx="6696744" cy="40781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855" r:id="rId3"/>
    <p:sldLayoutId id="2147483808" r:id="rId4"/>
    <p:sldLayoutId id="2147483809" r:id="rId5"/>
    <p:sldLayoutId id="2147483810" r:id="rId6"/>
    <p:sldLayoutId id="2147483811" r:id="rId7"/>
    <p:sldLayoutId id="2147483856" r:id="rId8"/>
    <p:sldLayoutId id="2147483812"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descr="En bild som visar bord, ritning&#10;&#10;Automatiskt genererad beskrivning">
            <a:extLst>
              <a:ext uri="{FF2B5EF4-FFF2-40B4-BE49-F238E27FC236}">
                <a16:creationId xmlns:a16="http://schemas.microsoft.com/office/drawing/2014/main" id="{72E30763-B790-4E88-8970-04A9278594C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42126"/>
          </a:xfrm>
          <a:prstGeom prst="rect">
            <a:avLst/>
          </a:prstGeom>
        </p:spPr>
      </p:pic>
      <p:sp>
        <p:nvSpPr>
          <p:cNvPr id="8" name="Rectangle 5">
            <a:extLst>
              <a:ext uri="{FF2B5EF4-FFF2-40B4-BE49-F238E27FC236}">
                <a16:creationId xmlns:a16="http://schemas.microsoft.com/office/drawing/2014/main" id="{5B0A636D-7A94-485C-9145-AE5FA5867607}"/>
              </a:ext>
            </a:extLst>
          </p:cNvPr>
          <p:cNvSpPr>
            <a:spLocks noChangeArrowheads="1"/>
          </p:cNvSpPr>
          <p:nvPr userDrawn="1"/>
        </p:nvSpPr>
        <p:spPr bwMode="auto">
          <a:xfrm>
            <a:off x="0" y="6597650"/>
            <a:ext cx="12192000" cy="260350"/>
          </a:xfrm>
          <a:prstGeom prst="rect">
            <a:avLst/>
          </a:prstGeom>
          <a:solidFill>
            <a:srgbClr val="666666"/>
          </a:solidFill>
          <a:ln w="9525">
            <a:noFill/>
            <a:miter lim="800000"/>
            <a:headEnd/>
            <a:tailEnd/>
          </a:ln>
          <a:effectLst/>
        </p:spPr>
        <p:txBody>
          <a:bodyPr wrap="none" anchor="ctr"/>
          <a:lstStyle/>
          <a:p>
            <a:pPr algn="ctr">
              <a:defRPr/>
            </a:pPr>
            <a:endParaRPr lang="sv-SE" sz="1800">
              <a:solidFill>
                <a:schemeClr val="bg2"/>
              </a:solidFill>
            </a:endParaRPr>
          </a:p>
        </p:txBody>
      </p:sp>
      <p:sp>
        <p:nvSpPr>
          <p:cNvPr id="11" name="Rectangle 6">
            <a:extLst>
              <a:ext uri="{FF2B5EF4-FFF2-40B4-BE49-F238E27FC236}">
                <a16:creationId xmlns:a16="http://schemas.microsoft.com/office/drawing/2014/main" id="{30DFEC24-B937-40A7-AADB-46AFEFD80FCA}"/>
              </a:ext>
            </a:extLst>
          </p:cNvPr>
          <p:cNvSpPr>
            <a:spLocks noChangeArrowheads="1"/>
          </p:cNvSpPr>
          <p:nvPr userDrawn="1"/>
        </p:nvSpPr>
        <p:spPr bwMode="auto">
          <a:xfrm>
            <a:off x="10703717" y="6597651"/>
            <a:ext cx="115292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12" name="Bildobjekt 11">
            <a:extLst>
              <a:ext uri="{FF2B5EF4-FFF2-40B4-BE49-F238E27FC236}">
                <a16:creationId xmlns:a16="http://schemas.microsoft.com/office/drawing/2014/main" id="{47A30334-C0FE-4D69-97D8-D2792351DAD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367680" y="6093296"/>
            <a:ext cx="1388225" cy="324196"/>
          </a:xfrm>
          <a:prstGeom prst="rect">
            <a:avLst/>
          </a:prstGeom>
        </p:spPr>
      </p:pic>
      <p:sp>
        <p:nvSpPr>
          <p:cNvPr id="14" name="Platshållare för rubrik 1">
            <a:extLst>
              <a:ext uri="{FF2B5EF4-FFF2-40B4-BE49-F238E27FC236}">
                <a16:creationId xmlns:a16="http://schemas.microsoft.com/office/drawing/2014/main" id="{1189AC18-2F44-4CD6-BE1F-D0246ACE5A2F}"/>
              </a:ext>
            </a:extLst>
          </p:cNvPr>
          <p:cNvSpPr>
            <a:spLocks noGrp="1"/>
          </p:cNvSpPr>
          <p:nvPr>
            <p:ph type="title"/>
          </p:nvPr>
        </p:nvSpPr>
        <p:spPr>
          <a:xfrm>
            <a:off x="5231904" y="953588"/>
            <a:ext cx="6696744" cy="936000"/>
          </a:xfrm>
          <a:prstGeom prst="rect">
            <a:avLst/>
          </a:prstGeom>
        </p:spPr>
        <p:txBody>
          <a:bodyPr vert="horz" lIns="91440" tIns="45720" rIns="91440" bIns="45720" rtlCol="0" anchor="ctr">
            <a:normAutofit/>
          </a:bodyPr>
          <a:lstStyle/>
          <a:p>
            <a:r>
              <a:rPr lang="sv-SE" dirty="0"/>
              <a:t>Klicka här för att ändra format</a:t>
            </a:r>
          </a:p>
        </p:txBody>
      </p:sp>
      <p:sp>
        <p:nvSpPr>
          <p:cNvPr id="15" name="Platshållare för text 2">
            <a:extLst>
              <a:ext uri="{FF2B5EF4-FFF2-40B4-BE49-F238E27FC236}">
                <a16:creationId xmlns:a16="http://schemas.microsoft.com/office/drawing/2014/main" id="{1D7DD157-BDDF-4299-91F8-FC6F5DEA3B96}"/>
              </a:ext>
            </a:extLst>
          </p:cNvPr>
          <p:cNvSpPr>
            <a:spLocks noGrp="1"/>
          </p:cNvSpPr>
          <p:nvPr>
            <p:ph type="body" idx="1"/>
          </p:nvPr>
        </p:nvSpPr>
        <p:spPr>
          <a:xfrm>
            <a:off x="5231904" y="1963532"/>
            <a:ext cx="6696744" cy="40781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867" r:id="rId3"/>
    <p:sldLayoutId id="2147483813" r:id="rId4"/>
    <p:sldLayoutId id="2147483814" r:id="rId5"/>
    <p:sldLayoutId id="2147483815" r:id="rId6"/>
    <p:sldLayoutId id="2147483816" r:id="rId7"/>
    <p:sldLayoutId id="214748381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descr="En bild som visar bord, ritning&#10;&#10;Automatiskt genererad beskrivning">
            <a:extLst>
              <a:ext uri="{FF2B5EF4-FFF2-40B4-BE49-F238E27FC236}">
                <a16:creationId xmlns:a16="http://schemas.microsoft.com/office/drawing/2014/main" id="{0EF3477B-2B20-4DF0-B4B9-C01F87D9408A}"/>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5">
            <a:extLst>
              <a:ext uri="{FF2B5EF4-FFF2-40B4-BE49-F238E27FC236}">
                <a16:creationId xmlns:a16="http://schemas.microsoft.com/office/drawing/2014/main" id="{4F09602F-3E12-4F40-8728-A2A00E8BA544}"/>
              </a:ext>
            </a:extLst>
          </p:cNvPr>
          <p:cNvSpPr>
            <a:spLocks noChangeArrowheads="1"/>
          </p:cNvSpPr>
          <p:nvPr userDrawn="1"/>
        </p:nvSpPr>
        <p:spPr bwMode="auto">
          <a:xfrm>
            <a:off x="0" y="6597650"/>
            <a:ext cx="12192000" cy="260350"/>
          </a:xfrm>
          <a:prstGeom prst="rect">
            <a:avLst/>
          </a:prstGeom>
          <a:solidFill>
            <a:srgbClr val="666666"/>
          </a:solidFill>
          <a:ln w="9525">
            <a:noFill/>
            <a:miter lim="800000"/>
            <a:headEnd/>
            <a:tailEnd/>
          </a:ln>
          <a:effectLst/>
        </p:spPr>
        <p:txBody>
          <a:bodyPr wrap="none" anchor="ctr"/>
          <a:lstStyle/>
          <a:p>
            <a:pPr algn="ctr">
              <a:defRPr/>
            </a:pPr>
            <a:endParaRPr lang="sv-SE" sz="1800">
              <a:solidFill>
                <a:schemeClr val="bg2"/>
              </a:solidFill>
            </a:endParaRPr>
          </a:p>
        </p:txBody>
      </p:sp>
      <p:sp>
        <p:nvSpPr>
          <p:cNvPr id="12" name="Rectangle 6">
            <a:extLst>
              <a:ext uri="{FF2B5EF4-FFF2-40B4-BE49-F238E27FC236}">
                <a16:creationId xmlns:a16="http://schemas.microsoft.com/office/drawing/2014/main" id="{A0F0F7DB-9E02-4861-97FD-ABF74B1FECEE}"/>
              </a:ext>
            </a:extLst>
          </p:cNvPr>
          <p:cNvSpPr>
            <a:spLocks noChangeArrowheads="1"/>
          </p:cNvSpPr>
          <p:nvPr userDrawn="1"/>
        </p:nvSpPr>
        <p:spPr bwMode="auto">
          <a:xfrm>
            <a:off x="10703717" y="6597651"/>
            <a:ext cx="115292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13" name="Bildobjekt 12">
            <a:extLst>
              <a:ext uri="{FF2B5EF4-FFF2-40B4-BE49-F238E27FC236}">
                <a16:creationId xmlns:a16="http://schemas.microsoft.com/office/drawing/2014/main" id="{A30A12D7-DB3D-4C3C-8CF4-B7F2BAF9435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367680" y="6093296"/>
            <a:ext cx="1388225" cy="324196"/>
          </a:xfrm>
          <a:prstGeom prst="rect">
            <a:avLst/>
          </a:prstGeom>
        </p:spPr>
      </p:pic>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879" r:id="rId3"/>
    <p:sldLayoutId id="2147483818" r:id="rId4"/>
    <p:sldLayoutId id="2147483819" r:id="rId5"/>
    <p:sldLayoutId id="2147483820" r:id="rId6"/>
    <p:sldLayoutId id="2147483821" r:id="rId7"/>
    <p:sldLayoutId id="2147483822"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mailto:marlene.jonsson@rvn.se" TargetMode="External"/><Relationship Id="rId2" Type="http://schemas.openxmlformats.org/officeDocument/2006/relationships/hyperlink" Target="https://patientsakerhet.socialstyrelsen.se/systematiskt&#8208;patientsakerhetsarbete/att&#8208;utreda&#8208;en&#8208;handelse"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1">
            <a:extLst>
              <a:ext uri="{FF2B5EF4-FFF2-40B4-BE49-F238E27FC236}">
                <a16:creationId xmlns:a16="http://schemas.microsoft.com/office/drawing/2014/main" id="{33C88D8C-20CB-4B6C-BE5D-A00B78F756B3}"/>
              </a:ext>
            </a:extLst>
          </p:cNvPr>
          <p:cNvSpPr txBox="1">
            <a:spLocks/>
          </p:cNvSpPr>
          <p:nvPr/>
        </p:nvSpPr>
        <p:spPr>
          <a:xfrm>
            <a:off x="609600" y="5157192"/>
            <a:ext cx="10972800" cy="5040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a:t>Diskutera </a:t>
            </a:r>
            <a:r>
              <a:rPr lang="sv-SE">
                <a:solidFill>
                  <a:srgbClr val="EE7525"/>
                </a:solidFill>
              </a:rPr>
              <a:t>•</a:t>
            </a:r>
            <a:r>
              <a:rPr lang="sv-SE"/>
              <a:t> Reflektera </a:t>
            </a:r>
            <a:r>
              <a:rPr lang="sv-SE">
                <a:solidFill>
                  <a:srgbClr val="EE7525"/>
                </a:solidFill>
              </a:rPr>
              <a:t>•</a:t>
            </a:r>
            <a:r>
              <a:rPr lang="sv-SE"/>
              <a:t> Förbättra </a:t>
            </a:r>
            <a:r>
              <a:rPr lang="sv-SE">
                <a:solidFill>
                  <a:srgbClr val="EE7525"/>
                </a:solidFill>
              </a:rPr>
              <a:t>•</a:t>
            </a:r>
            <a:r>
              <a:rPr lang="sv-SE"/>
              <a:t> Utveckla </a:t>
            </a:r>
            <a:r>
              <a:rPr lang="sv-SE">
                <a:solidFill>
                  <a:srgbClr val="EE7525"/>
                </a:solidFill>
              </a:rPr>
              <a:t>•</a:t>
            </a:r>
            <a:r>
              <a:rPr lang="sv-SE"/>
              <a:t> Inspireras</a:t>
            </a:r>
            <a:endParaRPr lang="sv-SE" dirty="0"/>
          </a:p>
        </p:txBody>
      </p:sp>
      <p:sp>
        <p:nvSpPr>
          <p:cNvPr id="5" name="Rubrik 2">
            <a:extLst>
              <a:ext uri="{FF2B5EF4-FFF2-40B4-BE49-F238E27FC236}">
                <a16:creationId xmlns:a16="http://schemas.microsoft.com/office/drawing/2014/main" id="{074B1ECD-CFC9-407C-BDCA-B1CD4FB5E19F}"/>
              </a:ext>
            </a:extLst>
          </p:cNvPr>
          <p:cNvSpPr>
            <a:spLocks noGrp="1"/>
          </p:cNvSpPr>
          <p:nvPr>
            <p:ph type="title"/>
          </p:nvPr>
        </p:nvSpPr>
        <p:spPr>
          <a:xfrm>
            <a:off x="609600" y="3436665"/>
            <a:ext cx="10972800" cy="1656183"/>
          </a:xfrm>
        </p:spPr>
        <p:txBody>
          <a:bodyPr>
            <a:normAutofit/>
          </a:bodyPr>
          <a:lstStyle/>
          <a:p>
            <a:r>
              <a:rPr lang="sv-SE" sz="3600" dirty="0"/>
              <a:t>Ett enda klagomål kan leda till en bättre vård för många </a:t>
            </a:r>
            <a:br>
              <a:rPr lang="sv-SE" sz="3600" dirty="0"/>
            </a:br>
            <a:r>
              <a:rPr lang="sv-SE" sz="3600" dirty="0"/>
              <a:t>– Ta del av goda exempel</a:t>
            </a:r>
            <a:br>
              <a:rPr lang="sv-SE" dirty="0"/>
            </a:br>
            <a:endParaRPr lang="sv-SE" dirty="0"/>
          </a:p>
        </p:txBody>
      </p:sp>
    </p:spTree>
    <p:extLst>
      <p:ext uri="{BB962C8B-B14F-4D97-AF65-F5344CB8AC3E}">
        <p14:creationId xmlns:p14="http://schemas.microsoft.com/office/powerpoint/2010/main" val="24320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5671EB6-3056-474B-A1DD-99E19BD8E939}"/>
              </a:ext>
            </a:extLst>
          </p:cNvPr>
          <p:cNvSpPr txBox="1">
            <a:spLocks/>
          </p:cNvSpPr>
          <p:nvPr/>
        </p:nvSpPr>
        <p:spPr>
          <a:xfrm>
            <a:off x="5536798" y="1402916"/>
            <a:ext cx="4193326" cy="72008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dirty="0">
                <a:solidFill>
                  <a:schemeClr val="tx1"/>
                </a:solidFill>
              </a:rPr>
              <a:t>Källförteckning</a:t>
            </a:r>
          </a:p>
        </p:txBody>
      </p:sp>
      <p:sp>
        <p:nvSpPr>
          <p:cNvPr id="5" name="Rubrik 1">
            <a:extLst>
              <a:ext uri="{FF2B5EF4-FFF2-40B4-BE49-F238E27FC236}">
                <a16:creationId xmlns:a16="http://schemas.microsoft.com/office/drawing/2014/main" id="{E2418D73-B83A-4E94-BE9A-1A2B2DA8E3F4}"/>
              </a:ext>
            </a:extLst>
          </p:cNvPr>
          <p:cNvSpPr txBox="1">
            <a:spLocks/>
          </p:cNvSpPr>
          <p:nvPr/>
        </p:nvSpPr>
        <p:spPr>
          <a:xfrm>
            <a:off x="5536798" y="1916832"/>
            <a:ext cx="6311384" cy="381642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dirty="0">
                <a:solidFill>
                  <a:srgbClr val="EE7525"/>
                </a:solidFill>
              </a:rPr>
              <a:t>→  </a:t>
            </a:r>
            <a:r>
              <a:rPr lang="sv-SE" sz="1200" dirty="0">
                <a:solidFill>
                  <a:schemeClr val="tx1"/>
                </a:solidFill>
                <a:latin typeface="+mn-lt"/>
              </a:rPr>
              <a:t>SFS 2014:821. </a:t>
            </a:r>
            <a:r>
              <a:rPr lang="sv-SE" sz="1200" i="1" dirty="0" err="1">
                <a:solidFill>
                  <a:schemeClr val="tx1"/>
                </a:solidFill>
                <a:latin typeface="+mn-lt"/>
              </a:rPr>
              <a:t>Patientlag</a:t>
            </a:r>
            <a:r>
              <a:rPr lang="sv-SE" sz="1200" dirty="0">
                <a:solidFill>
                  <a:schemeClr val="tx1"/>
                </a:solidFill>
                <a:latin typeface="+mn-lt"/>
              </a:rPr>
              <a:t>. Stockholm: Socialdepartementet</a:t>
            </a:r>
            <a:br>
              <a:rPr lang="sv-SE" sz="1200" dirty="0">
                <a:solidFill>
                  <a:schemeClr val="tx1"/>
                </a:solidFill>
                <a:latin typeface="+mn-lt"/>
              </a:rPr>
            </a:br>
            <a:endParaRPr lang="sv-SE" sz="1200" dirty="0">
              <a:solidFill>
                <a:schemeClr val="tx1"/>
              </a:solidFill>
              <a:latin typeface="+mn-lt"/>
            </a:endParaRPr>
          </a:p>
          <a:p>
            <a:r>
              <a:rPr lang="sv-SE" sz="1200" dirty="0">
                <a:solidFill>
                  <a:srgbClr val="EE7525"/>
                </a:solidFill>
              </a:rPr>
              <a:t>→  </a:t>
            </a:r>
            <a:r>
              <a:rPr lang="sv-SE" sz="1200" dirty="0">
                <a:solidFill>
                  <a:schemeClr val="tx1"/>
                </a:solidFill>
                <a:latin typeface="+mn-lt"/>
              </a:rPr>
              <a:t>SFS 2017:30. </a:t>
            </a:r>
            <a:r>
              <a:rPr lang="sv-SE" sz="1200" i="1" dirty="0">
                <a:solidFill>
                  <a:schemeClr val="tx1"/>
                </a:solidFill>
                <a:latin typeface="+mn-lt"/>
              </a:rPr>
              <a:t>Hälso‐ och sjukvårdslag. </a:t>
            </a:r>
            <a:r>
              <a:rPr lang="sv-SE" sz="1200" dirty="0">
                <a:solidFill>
                  <a:schemeClr val="tx1"/>
                </a:solidFill>
                <a:latin typeface="+mn-lt"/>
              </a:rPr>
              <a:t>Stockholm: </a:t>
            </a:r>
            <a:r>
              <a:rPr lang="sv-SE" sz="1200" dirty="0" err="1">
                <a:solidFill>
                  <a:schemeClr val="tx1"/>
                </a:solidFill>
                <a:latin typeface="+mn-lt"/>
              </a:rPr>
              <a:t>Socialdepartimentet</a:t>
            </a:r>
            <a:endParaRPr lang="sv-SE" sz="1200" dirty="0">
              <a:solidFill>
                <a:schemeClr val="tx1"/>
              </a:solidFill>
              <a:latin typeface="+mn-lt"/>
            </a:endParaRPr>
          </a:p>
          <a:p>
            <a:endParaRPr lang="sv-SE" sz="1200" dirty="0">
              <a:solidFill>
                <a:schemeClr val="tx1"/>
              </a:solidFill>
              <a:latin typeface="+mn-lt"/>
            </a:endParaRPr>
          </a:p>
          <a:p>
            <a:r>
              <a:rPr lang="sv-SE" sz="1200" dirty="0">
                <a:solidFill>
                  <a:srgbClr val="EE7525"/>
                </a:solidFill>
              </a:rPr>
              <a:t>→ </a:t>
            </a:r>
            <a:r>
              <a:rPr lang="sv-SE" sz="1200" dirty="0">
                <a:solidFill>
                  <a:schemeClr val="tx1"/>
                </a:solidFill>
              </a:rPr>
              <a:t>SOSFS 2011:9. </a:t>
            </a:r>
            <a:r>
              <a:rPr lang="sv-SE" sz="1200" i="1" dirty="0">
                <a:solidFill>
                  <a:schemeClr val="tx1"/>
                </a:solidFill>
              </a:rPr>
              <a:t>Ledningssystem för kvalitetsarbete</a:t>
            </a:r>
            <a:r>
              <a:rPr lang="sv-SE" sz="1200" dirty="0">
                <a:solidFill>
                  <a:schemeClr val="tx1"/>
                </a:solidFill>
              </a:rPr>
              <a:t>. Stockholm: Socialstyrelsen</a:t>
            </a:r>
            <a:br>
              <a:rPr lang="sv-SE" sz="1200" dirty="0">
                <a:solidFill>
                  <a:schemeClr val="tx1"/>
                </a:solidFill>
              </a:rPr>
            </a:br>
            <a:br>
              <a:rPr lang="sv-SE" sz="1200" dirty="0">
                <a:solidFill>
                  <a:schemeClr val="tx1"/>
                </a:solidFill>
                <a:latin typeface="+mn-lt"/>
              </a:rPr>
            </a:br>
            <a:endParaRPr lang="sv-SE" sz="1200" dirty="0">
              <a:solidFill>
                <a:schemeClr val="tx1"/>
              </a:solidFill>
              <a:latin typeface="+mn-lt"/>
            </a:endParaRPr>
          </a:p>
          <a:p>
            <a:r>
              <a:rPr lang="sv-SE" sz="1200" dirty="0">
                <a:solidFill>
                  <a:srgbClr val="EE7525"/>
                </a:solidFill>
              </a:rPr>
              <a:t>→  </a:t>
            </a:r>
            <a:r>
              <a:rPr lang="sv-SE" sz="1200" dirty="0">
                <a:solidFill>
                  <a:schemeClr val="tx1"/>
                </a:solidFill>
                <a:latin typeface="+mn-lt"/>
              </a:rPr>
              <a:t>Socialstyrelsen (2019). </a:t>
            </a:r>
            <a:r>
              <a:rPr lang="sv-SE" sz="1200" i="1" dirty="0">
                <a:solidFill>
                  <a:schemeClr val="tx1"/>
                </a:solidFill>
                <a:latin typeface="+mn-lt"/>
              </a:rPr>
              <a:t>Att utreda en händelse som har eller hade kunnat medföra en </a:t>
            </a:r>
            <a:r>
              <a:rPr lang="sv-SE" sz="1200" i="1" dirty="0" err="1">
                <a:solidFill>
                  <a:schemeClr val="tx1"/>
                </a:solidFill>
                <a:latin typeface="+mn-lt"/>
              </a:rPr>
              <a:t>vårdskada</a:t>
            </a:r>
            <a:r>
              <a:rPr lang="sv-SE" sz="1200" i="1" dirty="0">
                <a:solidFill>
                  <a:schemeClr val="tx1"/>
                </a:solidFill>
                <a:latin typeface="+mn-lt"/>
              </a:rPr>
              <a:t>.</a:t>
            </a:r>
          </a:p>
          <a:p>
            <a:r>
              <a:rPr lang="sv-SE" sz="1200" dirty="0">
                <a:solidFill>
                  <a:schemeClr val="tx1"/>
                </a:solidFill>
                <a:latin typeface="+mn-lt"/>
                <a:hlinkClick r:id="rId2"/>
              </a:rPr>
              <a:t>https://patientsakerhet.socialstyrelsen.se/systematiskt‐patientsakerhetsarbete/att‐utreda‐en‐handelse </a:t>
            </a:r>
            <a:r>
              <a:rPr lang="sv-SE" sz="1200" dirty="0">
                <a:solidFill>
                  <a:schemeClr val="tx1"/>
                </a:solidFill>
                <a:latin typeface="+mn-lt"/>
              </a:rPr>
              <a:t>[2019‐10‐31]</a:t>
            </a:r>
            <a:br>
              <a:rPr lang="sv-SE" sz="1200" dirty="0">
                <a:solidFill>
                  <a:schemeClr val="tx1"/>
                </a:solidFill>
                <a:latin typeface="+mn-lt"/>
              </a:rPr>
            </a:br>
            <a:endParaRPr lang="sv-SE" sz="1200" dirty="0">
              <a:solidFill>
                <a:schemeClr val="tx1"/>
              </a:solidFill>
              <a:latin typeface="+mn-lt"/>
            </a:endParaRPr>
          </a:p>
          <a:p>
            <a:r>
              <a:rPr lang="sv-SE" sz="1200" dirty="0">
                <a:solidFill>
                  <a:srgbClr val="EE7525"/>
                </a:solidFill>
              </a:rPr>
              <a:t>→  </a:t>
            </a:r>
            <a:r>
              <a:rPr lang="sv-SE" sz="1200" dirty="0">
                <a:solidFill>
                  <a:schemeClr val="tx1"/>
                </a:solidFill>
                <a:latin typeface="+mn-lt"/>
              </a:rPr>
              <a:t>Socialstyrelsen (2019). </a:t>
            </a:r>
            <a:r>
              <a:rPr lang="sv-SE" sz="1200" i="1" dirty="0">
                <a:solidFill>
                  <a:schemeClr val="tx1"/>
                </a:solidFill>
                <a:latin typeface="+mn-lt"/>
              </a:rPr>
              <a:t>Samverkan och kontinuitet.</a:t>
            </a:r>
          </a:p>
          <a:p>
            <a:r>
              <a:rPr lang="sv-SE" sz="1200" dirty="0">
                <a:solidFill>
                  <a:schemeClr val="tx1"/>
                </a:solidFill>
                <a:latin typeface="+mn-lt"/>
                <a:hlinkClick r:id="rId2"/>
              </a:rPr>
              <a:t>https://patientsakerhet.socialstyrelsen.se/risker/riskomraden/samverkan </a:t>
            </a:r>
            <a:r>
              <a:rPr lang="sv-SE" sz="1200" dirty="0">
                <a:solidFill>
                  <a:schemeClr val="tx1"/>
                </a:solidFill>
                <a:latin typeface="+mn-lt"/>
              </a:rPr>
              <a:t>[2019‐10‐31]</a:t>
            </a:r>
            <a:br>
              <a:rPr lang="sv-SE" sz="1200" dirty="0">
                <a:solidFill>
                  <a:schemeClr val="tx1"/>
                </a:solidFill>
                <a:latin typeface="+mn-lt"/>
              </a:rPr>
            </a:br>
            <a:endParaRPr lang="sv-SE" sz="1200" dirty="0">
              <a:solidFill>
                <a:schemeClr val="tx1"/>
              </a:solidFill>
              <a:latin typeface="+mn-lt"/>
            </a:endParaRPr>
          </a:p>
          <a:p>
            <a:r>
              <a:rPr lang="sv-SE" sz="1200" dirty="0">
                <a:solidFill>
                  <a:srgbClr val="EE7525"/>
                </a:solidFill>
              </a:rPr>
              <a:t>→  </a:t>
            </a:r>
            <a:r>
              <a:rPr lang="sv-SE" sz="1200" dirty="0">
                <a:solidFill>
                  <a:schemeClr val="tx1"/>
                </a:solidFill>
                <a:latin typeface="+mn-lt"/>
              </a:rPr>
              <a:t>GPCC Centrum för personcentrerad vård (2017). </a:t>
            </a:r>
            <a:r>
              <a:rPr lang="sv-SE" sz="1200" i="1" dirty="0">
                <a:solidFill>
                  <a:schemeClr val="tx1"/>
                </a:solidFill>
                <a:latin typeface="+mn-lt"/>
              </a:rPr>
              <a:t>Personcentrerad vård. </a:t>
            </a:r>
            <a:r>
              <a:rPr lang="sv-SE" sz="1200" dirty="0">
                <a:solidFill>
                  <a:schemeClr val="tx1"/>
                </a:solidFill>
                <a:latin typeface="+mn-lt"/>
                <a:hlinkClick r:id="rId2"/>
              </a:rPr>
              <a:t>https://gpcc.gu.se/om‐gpcc/personcentreradvard</a:t>
            </a:r>
            <a:endParaRPr lang="sv-SE" sz="1200" dirty="0">
              <a:solidFill>
                <a:schemeClr val="tx1"/>
              </a:solidFill>
              <a:latin typeface="+mn-lt"/>
            </a:endParaRPr>
          </a:p>
        </p:txBody>
      </p:sp>
      <p:sp>
        <p:nvSpPr>
          <p:cNvPr id="6" name="Rubrik 1">
            <a:extLst>
              <a:ext uri="{FF2B5EF4-FFF2-40B4-BE49-F238E27FC236}">
                <a16:creationId xmlns:a16="http://schemas.microsoft.com/office/drawing/2014/main" id="{E6813202-6788-43F3-8515-2C0821D2BE5E}"/>
              </a:ext>
            </a:extLst>
          </p:cNvPr>
          <p:cNvSpPr txBox="1">
            <a:spLocks/>
          </p:cNvSpPr>
          <p:nvPr/>
        </p:nvSpPr>
        <p:spPr>
          <a:xfrm>
            <a:off x="767408" y="4653136"/>
            <a:ext cx="3888432" cy="19082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dirty="0">
                <a:solidFill>
                  <a:schemeClr val="tx1"/>
                </a:solidFill>
              </a:rPr>
              <a:t>Har du funderingar kring presentationen?  </a:t>
            </a:r>
            <a:br>
              <a:rPr lang="sv-SE" sz="1200" dirty="0">
                <a:solidFill>
                  <a:schemeClr val="tx1"/>
                </a:solidFill>
              </a:rPr>
            </a:br>
            <a:r>
              <a:rPr lang="sv-SE" sz="1200" dirty="0">
                <a:solidFill>
                  <a:schemeClr val="tx1"/>
                </a:solidFill>
              </a:rPr>
              <a:t>Kontakta gärna:</a:t>
            </a:r>
            <a:br>
              <a:rPr lang="sv-SE" sz="1200" i="1" dirty="0">
                <a:solidFill>
                  <a:schemeClr val="tx1"/>
                </a:solidFill>
              </a:rPr>
            </a:br>
            <a:br>
              <a:rPr lang="sv-SE" sz="1200" i="1" dirty="0">
                <a:solidFill>
                  <a:schemeClr val="tx1"/>
                </a:solidFill>
              </a:rPr>
            </a:br>
            <a:r>
              <a:rPr lang="sv-SE" sz="1400" b="1" dirty="0">
                <a:solidFill>
                  <a:schemeClr val="tx1"/>
                </a:solidFill>
              </a:rPr>
              <a:t>Marléne Jonsson</a:t>
            </a:r>
          </a:p>
          <a:p>
            <a:r>
              <a:rPr lang="sv-SE" sz="1200" dirty="0">
                <a:solidFill>
                  <a:schemeClr val="tx1"/>
                </a:solidFill>
              </a:rPr>
              <a:t>Förvaltningschef</a:t>
            </a:r>
            <a:br>
              <a:rPr lang="sv-SE" sz="1200" dirty="0">
                <a:solidFill>
                  <a:schemeClr val="tx1"/>
                </a:solidFill>
              </a:rPr>
            </a:br>
            <a:r>
              <a:rPr lang="sv-SE" sz="1200" dirty="0">
                <a:solidFill>
                  <a:schemeClr val="tx1"/>
                </a:solidFill>
              </a:rPr>
              <a:t>Patientnämnden-Etiska nämnden</a:t>
            </a:r>
            <a:br>
              <a:rPr lang="sv-SE" sz="1200" dirty="0">
                <a:solidFill>
                  <a:schemeClr val="tx1"/>
                </a:solidFill>
              </a:rPr>
            </a:br>
            <a:r>
              <a:rPr lang="sv-SE" sz="1200" dirty="0">
                <a:solidFill>
                  <a:schemeClr val="tx1"/>
                </a:solidFill>
                <a:hlinkClick r:id="rId3"/>
              </a:rPr>
              <a:t>marlene.jonsson@rvn.se</a:t>
            </a:r>
            <a:r>
              <a:rPr lang="sv-SE" sz="1200" dirty="0">
                <a:solidFill>
                  <a:schemeClr val="tx1"/>
                </a:solidFill>
              </a:rPr>
              <a:t> </a:t>
            </a:r>
          </a:p>
          <a:p>
            <a:br>
              <a:rPr lang="sv-SE" sz="1200" i="1" dirty="0">
                <a:solidFill>
                  <a:schemeClr val="tx1"/>
                </a:solidFill>
              </a:rPr>
            </a:br>
            <a:endParaRPr lang="sv-SE" sz="1200" i="1" dirty="0">
              <a:solidFill>
                <a:schemeClr val="tx1"/>
              </a:solidFill>
            </a:endParaRPr>
          </a:p>
          <a:p>
            <a:r>
              <a:rPr lang="sv-SE" sz="1200" i="1" dirty="0">
                <a:solidFill>
                  <a:schemeClr val="tx1"/>
                </a:solidFill>
              </a:rPr>
              <a:t>			</a:t>
            </a:r>
            <a:endParaRPr lang="sv-SE" sz="1100" dirty="0">
              <a:solidFill>
                <a:schemeClr val="tx1"/>
              </a:solidFill>
              <a:latin typeface="+mn-lt"/>
            </a:endParaRPr>
          </a:p>
        </p:txBody>
      </p:sp>
    </p:spTree>
    <p:extLst>
      <p:ext uri="{BB962C8B-B14F-4D97-AF65-F5344CB8AC3E}">
        <p14:creationId xmlns:p14="http://schemas.microsoft.com/office/powerpoint/2010/main" val="56297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5709EEE-7405-4BED-84B1-95EEEB33FCBE}"/>
              </a:ext>
            </a:extLst>
          </p:cNvPr>
          <p:cNvSpPr txBox="1">
            <a:spLocks/>
          </p:cNvSpPr>
          <p:nvPr/>
        </p:nvSpPr>
        <p:spPr>
          <a:xfrm>
            <a:off x="5536798" y="1402916"/>
            <a:ext cx="4193326" cy="72008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a:solidFill>
                  <a:schemeClr val="tx1"/>
                </a:solidFill>
              </a:rPr>
              <a:t>Patientnämnden</a:t>
            </a:r>
            <a:endParaRPr lang="sv-SE" dirty="0">
              <a:solidFill>
                <a:schemeClr val="tx1"/>
              </a:solidFill>
            </a:endParaRPr>
          </a:p>
        </p:txBody>
      </p:sp>
      <p:sp>
        <p:nvSpPr>
          <p:cNvPr id="5" name="Rubrik 1">
            <a:extLst>
              <a:ext uri="{FF2B5EF4-FFF2-40B4-BE49-F238E27FC236}">
                <a16:creationId xmlns:a16="http://schemas.microsoft.com/office/drawing/2014/main" id="{C0FA9EC6-C10C-43A2-B006-E6A1072F499F}"/>
              </a:ext>
            </a:extLst>
          </p:cNvPr>
          <p:cNvSpPr txBox="1">
            <a:spLocks/>
          </p:cNvSpPr>
          <p:nvPr/>
        </p:nvSpPr>
        <p:spPr>
          <a:xfrm>
            <a:off x="5545256" y="1844824"/>
            <a:ext cx="4760932" cy="30341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Patientnämndens huvudsakliga uppgift är att på ett lämpligt sätt hjälpa patienter att föra fram klagomål till vårdgivare och se till att de blir besvarade. Inkomna klagomål och synpunkter ska bidra till kvalitetsutveckling och hög patientsäkerhet genom att analyseras.</a:t>
            </a:r>
          </a:p>
          <a:p>
            <a:endParaRPr lang="sv-SE" sz="1400" dirty="0">
              <a:solidFill>
                <a:schemeClr val="tx1"/>
              </a:solidFill>
              <a:latin typeface="+mn-lt"/>
            </a:endParaRPr>
          </a:p>
          <a:p>
            <a:r>
              <a:rPr lang="sv-SE" sz="1400" dirty="0">
                <a:solidFill>
                  <a:schemeClr val="tx1"/>
                </a:solidFill>
                <a:latin typeface="+mn-lt"/>
              </a:rPr>
              <a:t>I denna rapport kan du läsa om de förbättringar som gjorts</a:t>
            </a:r>
          </a:p>
          <a:p>
            <a:r>
              <a:rPr lang="sv-SE" sz="1400" dirty="0">
                <a:solidFill>
                  <a:schemeClr val="tx1"/>
                </a:solidFill>
                <a:latin typeface="+mn-lt"/>
              </a:rPr>
              <a:t>utifrån ärenden som inkommit till oss på patientnämnden,</a:t>
            </a:r>
          </a:p>
          <a:p>
            <a:r>
              <a:rPr lang="sv-SE" sz="1400" dirty="0">
                <a:solidFill>
                  <a:schemeClr val="tx1"/>
                </a:solidFill>
                <a:latin typeface="+mn-lt"/>
              </a:rPr>
              <a:t>både på övergripande och individnivå. Vi har även samlat ett</a:t>
            </a:r>
          </a:p>
          <a:p>
            <a:r>
              <a:rPr lang="sv-SE" sz="1400" dirty="0">
                <a:solidFill>
                  <a:schemeClr val="tx1"/>
                </a:solidFill>
                <a:latin typeface="+mn-lt"/>
              </a:rPr>
              <a:t>axplock av inkomna förbättringsförslag som inkommit till oss.</a:t>
            </a:r>
          </a:p>
        </p:txBody>
      </p:sp>
      <p:sp>
        <p:nvSpPr>
          <p:cNvPr id="6" name="Rubrik 1">
            <a:extLst>
              <a:ext uri="{FF2B5EF4-FFF2-40B4-BE49-F238E27FC236}">
                <a16:creationId xmlns:a16="http://schemas.microsoft.com/office/drawing/2014/main" id="{B51D7737-AB13-4056-9CB8-1B72882C3CEA}"/>
              </a:ext>
            </a:extLst>
          </p:cNvPr>
          <p:cNvSpPr txBox="1">
            <a:spLocks/>
          </p:cNvSpPr>
          <p:nvPr/>
        </p:nvSpPr>
        <p:spPr>
          <a:xfrm>
            <a:off x="1055440" y="4153057"/>
            <a:ext cx="3456384" cy="22282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Inkomna rapporter, klagomål och synpunkter ska</a:t>
            </a:r>
          </a:p>
          <a:p>
            <a:r>
              <a:rPr lang="sv-SE" sz="1200" i="1" dirty="0">
                <a:solidFill>
                  <a:schemeClr val="tx1"/>
                </a:solidFill>
              </a:rPr>
              <a:t>sammanställas och analyseras för att se mönster</a:t>
            </a:r>
          </a:p>
          <a:p>
            <a:r>
              <a:rPr lang="sv-SE" sz="1200" i="1" dirty="0">
                <a:solidFill>
                  <a:schemeClr val="tx1"/>
                </a:solidFill>
              </a:rPr>
              <a:t>och trender som indikerar brister i verksamhetens</a:t>
            </a:r>
          </a:p>
          <a:p>
            <a:r>
              <a:rPr lang="sv-SE" sz="1200" i="1" dirty="0">
                <a:solidFill>
                  <a:schemeClr val="tx1"/>
                </a:solidFill>
              </a:rPr>
              <a:t>kvalitet. På grundval av resultaten ska de åtgärder</a:t>
            </a:r>
          </a:p>
          <a:p>
            <a:r>
              <a:rPr lang="sv-SE" sz="1200" i="1" dirty="0">
                <a:solidFill>
                  <a:schemeClr val="tx1"/>
                </a:solidFill>
              </a:rPr>
              <a:t>vidtas som krävs för att säkra verksamhetens</a:t>
            </a:r>
          </a:p>
          <a:p>
            <a:r>
              <a:rPr lang="sv-SE" sz="1200" i="1" dirty="0">
                <a:solidFill>
                  <a:schemeClr val="tx1"/>
                </a:solidFill>
              </a:rPr>
              <a:t>kvalitet.</a:t>
            </a:r>
          </a:p>
          <a:p>
            <a:endParaRPr lang="sv-SE" sz="1200" i="1" dirty="0">
              <a:solidFill>
                <a:schemeClr val="tx1"/>
              </a:solidFill>
            </a:endParaRPr>
          </a:p>
          <a:p>
            <a:r>
              <a:rPr lang="sv-SE" sz="1200" i="1" dirty="0">
                <a:solidFill>
                  <a:schemeClr val="tx1"/>
                </a:solidFill>
              </a:rPr>
              <a:t>		Socialstyrelsen</a:t>
            </a:r>
            <a:r>
              <a:rPr lang="sv-SE" sz="1200" dirty="0">
                <a:solidFill>
                  <a:schemeClr val="tx1"/>
                </a:solidFill>
                <a:latin typeface="+mn-lt"/>
              </a:rPr>
              <a:t>.</a:t>
            </a:r>
          </a:p>
        </p:txBody>
      </p:sp>
    </p:spTree>
    <p:extLst>
      <p:ext uri="{BB962C8B-B14F-4D97-AF65-F5344CB8AC3E}">
        <p14:creationId xmlns:p14="http://schemas.microsoft.com/office/powerpoint/2010/main" val="25430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B141512-57A0-4184-A29F-04277B73806F}"/>
              </a:ext>
            </a:extLst>
          </p:cNvPr>
          <p:cNvSpPr txBox="1">
            <a:spLocks/>
          </p:cNvSpPr>
          <p:nvPr/>
        </p:nvSpPr>
        <p:spPr>
          <a:xfrm>
            <a:off x="623392" y="968710"/>
            <a:ext cx="4032448" cy="18001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Tydlig kommunikation i vårdkedjan – konkret samverkan</a:t>
            </a:r>
          </a:p>
        </p:txBody>
      </p:sp>
      <p:sp>
        <p:nvSpPr>
          <p:cNvPr id="5" name="Rubrik 1">
            <a:extLst>
              <a:ext uri="{FF2B5EF4-FFF2-40B4-BE49-F238E27FC236}">
                <a16:creationId xmlns:a16="http://schemas.microsoft.com/office/drawing/2014/main" id="{8E62901D-A43E-40B8-89B3-AE4EA578B298}"/>
              </a:ext>
            </a:extLst>
          </p:cNvPr>
          <p:cNvSpPr txBox="1">
            <a:spLocks/>
          </p:cNvSpPr>
          <p:nvPr/>
        </p:nvSpPr>
        <p:spPr>
          <a:xfrm>
            <a:off x="623392" y="2420888"/>
            <a:ext cx="3888432" cy="153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Utifrån patienternas perspektiv är </a:t>
            </a:r>
            <a:r>
              <a:rPr lang="sv-SE" sz="1400" i="1" dirty="0">
                <a:solidFill>
                  <a:schemeClr val="tx1"/>
                </a:solidFill>
                <a:latin typeface="+mn-lt"/>
              </a:rPr>
              <a:t>en</a:t>
            </a:r>
            <a:r>
              <a:rPr lang="sv-SE" sz="1400" dirty="0">
                <a:solidFill>
                  <a:schemeClr val="tx1"/>
                </a:solidFill>
                <a:latin typeface="+mn-lt"/>
              </a:rPr>
              <a:t> vårdenhet bara </a:t>
            </a:r>
            <a:r>
              <a:rPr lang="sv-SE" sz="1400" i="1" dirty="0">
                <a:solidFill>
                  <a:schemeClr val="tx1"/>
                </a:solidFill>
                <a:latin typeface="+mn-lt"/>
              </a:rPr>
              <a:t>en</a:t>
            </a:r>
            <a:r>
              <a:rPr lang="sv-SE" sz="1400" dirty="0">
                <a:solidFill>
                  <a:schemeClr val="tx1"/>
                </a:solidFill>
                <a:latin typeface="+mn-lt"/>
              </a:rPr>
              <a:t> del i en längre vårdkedja. Det krävs samverkan mellan alla delar för att patienten ska uppleva att vården flyter på utan hinder.</a:t>
            </a:r>
          </a:p>
        </p:txBody>
      </p:sp>
      <p:sp>
        <p:nvSpPr>
          <p:cNvPr id="6" name="Rubrik 1">
            <a:extLst>
              <a:ext uri="{FF2B5EF4-FFF2-40B4-BE49-F238E27FC236}">
                <a16:creationId xmlns:a16="http://schemas.microsoft.com/office/drawing/2014/main" id="{952E1BB6-F6A9-4F07-8764-46A8A8FDC396}"/>
              </a:ext>
            </a:extLst>
          </p:cNvPr>
          <p:cNvSpPr txBox="1">
            <a:spLocks/>
          </p:cNvSpPr>
          <p:nvPr/>
        </p:nvSpPr>
        <p:spPr>
          <a:xfrm>
            <a:off x="767408" y="5062971"/>
            <a:ext cx="3888432" cy="172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Patientens behov av trygghet, kontinuitet och säkerhet </a:t>
            </a:r>
            <a:br>
              <a:rPr lang="sv-SE" sz="1200" i="1" dirty="0">
                <a:solidFill>
                  <a:schemeClr val="tx1"/>
                </a:solidFill>
              </a:rPr>
            </a:br>
            <a:r>
              <a:rPr lang="sv-SE" sz="1200" i="1" dirty="0">
                <a:solidFill>
                  <a:schemeClr val="tx1"/>
                </a:solidFill>
              </a:rPr>
              <a:t>ska tillgodoses. Olika insatser för patienten ska samordnas på ett ändamålsenligt sätt.</a:t>
            </a:r>
          </a:p>
          <a:p>
            <a:endParaRPr lang="sv-SE" sz="1200" i="1" dirty="0">
              <a:solidFill>
                <a:schemeClr val="tx1"/>
              </a:solidFill>
            </a:endParaRPr>
          </a:p>
          <a:p>
            <a:endParaRPr lang="sv-SE" sz="1200" i="1" dirty="0">
              <a:solidFill>
                <a:schemeClr val="tx1"/>
              </a:solidFill>
            </a:endParaRPr>
          </a:p>
          <a:p>
            <a:r>
              <a:rPr lang="sv-SE" sz="1200" i="1" dirty="0">
                <a:solidFill>
                  <a:schemeClr val="tx1"/>
                </a:solidFill>
              </a:rPr>
              <a:t>		– </a:t>
            </a:r>
            <a:r>
              <a:rPr lang="sv-SE" sz="1200" i="1" dirty="0" err="1">
                <a:solidFill>
                  <a:schemeClr val="tx1"/>
                </a:solidFill>
              </a:rPr>
              <a:t>Patientlag</a:t>
            </a:r>
            <a:r>
              <a:rPr lang="sv-SE" sz="1200" i="1" dirty="0">
                <a:solidFill>
                  <a:schemeClr val="tx1"/>
                </a:solidFill>
              </a:rPr>
              <a:t> (2014:821)</a:t>
            </a:r>
          </a:p>
          <a:p>
            <a:endParaRPr lang="sv-SE" sz="1100" dirty="0">
              <a:solidFill>
                <a:schemeClr val="tx1"/>
              </a:solidFill>
              <a:latin typeface="+mn-lt"/>
            </a:endParaRPr>
          </a:p>
        </p:txBody>
      </p:sp>
      <p:sp>
        <p:nvSpPr>
          <p:cNvPr id="7" name="Rubrik 1">
            <a:extLst>
              <a:ext uri="{FF2B5EF4-FFF2-40B4-BE49-F238E27FC236}">
                <a16:creationId xmlns:a16="http://schemas.microsoft.com/office/drawing/2014/main" id="{D2822881-7AB1-40D1-A015-5E173149A08E}"/>
              </a:ext>
            </a:extLst>
          </p:cNvPr>
          <p:cNvSpPr txBox="1">
            <a:spLocks/>
          </p:cNvSpPr>
          <p:nvPr/>
        </p:nvSpPr>
        <p:spPr>
          <a:xfrm>
            <a:off x="5544621" y="908720"/>
            <a:ext cx="6023988" cy="18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Nytt</a:t>
            </a:r>
            <a:r>
              <a:rPr lang="sv-SE" sz="1400" b="1" dirty="0">
                <a:solidFill>
                  <a:schemeClr val="tx1"/>
                </a:solidFill>
              </a:rPr>
              <a:t> läkarbesök för att upprätta en framtidsplan</a:t>
            </a:r>
          </a:p>
          <a:p>
            <a:r>
              <a:rPr lang="sv-SE" sz="1200" dirty="0">
                <a:solidFill>
                  <a:schemeClr val="tx1"/>
                </a:solidFill>
              </a:rPr>
              <a:t>Svar inkommer och patienten erbjuds att träffa en annan läkare för att diskutera utredningen som gjorts samt upprätta en framtidsplan.</a:t>
            </a:r>
            <a:br>
              <a:rPr lang="sv-SE" sz="1200" i="1" dirty="0">
                <a:solidFill>
                  <a:schemeClr val="tx1"/>
                </a:solidFill>
              </a:rPr>
            </a:br>
            <a:endParaRPr lang="sv-SE" sz="1200" i="1" dirty="0">
              <a:solidFill>
                <a:schemeClr val="tx1"/>
              </a:solidFill>
            </a:endParaRPr>
          </a:p>
          <a:p>
            <a:r>
              <a:rPr lang="sv-SE" sz="1200" b="1" dirty="0">
                <a:solidFill>
                  <a:schemeClr val="tx1"/>
                </a:solidFill>
              </a:rPr>
              <a:t>Varför? </a:t>
            </a:r>
            <a:r>
              <a:rPr lang="sv-SE" sz="1200" dirty="0">
                <a:solidFill>
                  <a:schemeClr val="tx1"/>
                </a:solidFill>
              </a:rPr>
              <a:t>Patient med besvärande diastasproblem efter graviditeter. Har sökt vård för detta men nekats operation. Vid second opinion i Umeå fick patienten besked om att operation kunde bli aktuell om betalningsförbindelse upprättades. Detta nekas av hemregionen. Har ont och önskar opereras för att slippa äta värktabletter dagligen.</a:t>
            </a:r>
            <a:endParaRPr lang="sv-SE" sz="1200" dirty="0">
              <a:solidFill>
                <a:schemeClr val="tx1"/>
              </a:solidFill>
              <a:latin typeface="+mn-lt"/>
            </a:endParaRPr>
          </a:p>
        </p:txBody>
      </p:sp>
      <p:sp>
        <p:nvSpPr>
          <p:cNvPr id="8" name="Rubrik 1">
            <a:extLst>
              <a:ext uri="{FF2B5EF4-FFF2-40B4-BE49-F238E27FC236}">
                <a16:creationId xmlns:a16="http://schemas.microsoft.com/office/drawing/2014/main" id="{AFD45256-F242-44C5-B6AE-D96AC98F4F6F}"/>
              </a:ext>
            </a:extLst>
          </p:cNvPr>
          <p:cNvSpPr txBox="1">
            <a:spLocks/>
          </p:cNvSpPr>
          <p:nvPr/>
        </p:nvSpPr>
        <p:spPr>
          <a:xfrm>
            <a:off x="5542246" y="2708920"/>
            <a:ext cx="6023989"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Gränsfallspatienter skall ej hamna i kläm</a:t>
            </a:r>
          </a:p>
          <a:p>
            <a:r>
              <a:rPr lang="sv-SE" sz="1200" dirty="0">
                <a:solidFill>
                  <a:schemeClr val="tx1"/>
                </a:solidFill>
                <a:latin typeface="+mn-lt"/>
              </a:rPr>
              <a:t>Ärendet är lyft i forum rörande gränsfallspatienter mellan kirurgi och medicin. Syftet är att patienten skall var i fokus och inte hamna i kläm mellan de olika medicinska områdena. </a:t>
            </a:r>
            <a:br>
              <a:rPr lang="sv-SE" sz="1200" dirty="0">
                <a:solidFill>
                  <a:schemeClr val="tx1"/>
                </a:solidFill>
                <a:latin typeface="+mn-lt"/>
              </a:rPr>
            </a:br>
            <a:r>
              <a:rPr lang="sv-SE" sz="1200" dirty="0">
                <a:solidFill>
                  <a:schemeClr val="tx1"/>
                </a:solidFill>
                <a:latin typeface="+mn-lt"/>
              </a:rPr>
              <a:t>Vidare lyfts detta ärende i linjen för återkoppling till ledningsgrupp och medarbetare.</a:t>
            </a:r>
            <a:br>
              <a:rPr lang="sv-SE" sz="1200" i="1" dirty="0">
                <a:solidFill>
                  <a:schemeClr val="tx1"/>
                </a:solidFill>
                <a:latin typeface="+mn-lt"/>
              </a:rPr>
            </a:br>
            <a:endParaRPr lang="sv-SE" sz="1200" i="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En multisjuk patient med blodiga diarréer har sökte akut vård vid flera tillfällen. Upplevt sig bollad mellan olika läkare.</a:t>
            </a:r>
          </a:p>
        </p:txBody>
      </p:sp>
      <p:sp>
        <p:nvSpPr>
          <p:cNvPr id="9" name="Rubrik 1">
            <a:extLst>
              <a:ext uri="{FF2B5EF4-FFF2-40B4-BE49-F238E27FC236}">
                <a16:creationId xmlns:a16="http://schemas.microsoft.com/office/drawing/2014/main" id="{D8BB313F-0954-40BB-B9D3-C25DCFF6F74F}"/>
              </a:ext>
            </a:extLst>
          </p:cNvPr>
          <p:cNvSpPr txBox="1">
            <a:spLocks/>
          </p:cNvSpPr>
          <p:nvPr/>
        </p:nvSpPr>
        <p:spPr>
          <a:xfrm>
            <a:off x="5539873" y="4221088"/>
            <a:ext cx="6023988"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Samordnad vårdplan minskar oro och skapar förtroende</a:t>
            </a:r>
          </a:p>
          <a:p>
            <a:r>
              <a:rPr lang="sv-SE" sz="1200" dirty="0">
                <a:solidFill>
                  <a:schemeClr val="tx1"/>
                </a:solidFill>
                <a:latin typeface="+mn-lt"/>
              </a:rPr>
              <a:t>Primärvården kallar till ett SIP‐möte som innefattar specialistvården, kommun och primärvård.</a:t>
            </a:r>
          </a:p>
          <a:p>
            <a:endParaRPr lang="sv-SE" sz="1200" i="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Multisjuk patienten med funktionshinder. Har många vårdkontakter inom specialistvården och önskar samordning mellan primärvård och specialistvård.</a:t>
            </a:r>
          </a:p>
        </p:txBody>
      </p:sp>
    </p:spTree>
    <p:extLst>
      <p:ext uri="{BB962C8B-B14F-4D97-AF65-F5344CB8AC3E}">
        <p14:creationId xmlns:p14="http://schemas.microsoft.com/office/powerpoint/2010/main" val="32779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CD1087F-85BE-4A85-9E62-E7B1D061913A}"/>
              </a:ext>
            </a:extLst>
          </p:cNvPr>
          <p:cNvSpPr txBox="1">
            <a:spLocks/>
          </p:cNvSpPr>
          <p:nvPr/>
        </p:nvSpPr>
        <p:spPr>
          <a:xfrm>
            <a:off x="623392" y="968710"/>
            <a:ext cx="4032448" cy="18001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Diskussion i personalgruppen </a:t>
            </a:r>
            <a:br>
              <a:rPr lang="sv-SE" sz="2800" dirty="0">
                <a:solidFill>
                  <a:schemeClr val="tx1"/>
                </a:solidFill>
              </a:rPr>
            </a:br>
            <a:r>
              <a:rPr lang="sv-SE" sz="2800" dirty="0">
                <a:solidFill>
                  <a:schemeClr val="tx1"/>
                </a:solidFill>
              </a:rPr>
              <a:t>– höjer kompetensen</a:t>
            </a:r>
          </a:p>
        </p:txBody>
      </p:sp>
      <p:sp>
        <p:nvSpPr>
          <p:cNvPr id="5" name="Rubrik 1">
            <a:extLst>
              <a:ext uri="{FF2B5EF4-FFF2-40B4-BE49-F238E27FC236}">
                <a16:creationId xmlns:a16="http://schemas.microsoft.com/office/drawing/2014/main" id="{A12B0055-BDAF-4168-9EAE-B17B7C9CB89A}"/>
              </a:ext>
            </a:extLst>
          </p:cNvPr>
          <p:cNvSpPr txBox="1">
            <a:spLocks/>
          </p:cNvSpPr>
          <p:nvPr/>
        </p:nvSpPr>
        <p:spPr>
          <a:xfrm>
            <a:off x="623392" y="2322408"/>
            <a:ext cx="3888432" cy="153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Många verksamheter har beskrivit att de tagit upp händelser på arbetsplatsträffar eller andra forum för diskussion med utgångspunkt för lärandet.</a:t>
            </a:r>
          </a:p>
        </p:txBody>
      </p:sp>
      <p:sp>
        <p:nvSpPr>
          <p:cNvPr id="6" name="Rubrik 1">
            <a:extLst>
              <a:ext uri="{FF2B5EF4-FFF2-40B4-BE49-F238E27FC236}">
                <a16:creationId xmlns:a16="http://schemas.microsoft.com/office/drawing/2014/main" id="{31CC6253-D454-4292-A4A9-D4449DF0F8AE}"/>
              </a:ext>
            </a:extLst>
          </p:cNvPr>
          <p:cNvSpPr txBox="1">
            <a:spLocks/>
          </p:cNvSpPr>
          <p:nvPr/>
        </p:nvSpPr>
        <p:spPr>
          <a:xfrm>
            <a:off x="1199456" y="4869160"/>
            <a:ext cx="3456384" cy="172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Kunskapsåterföring och lärande fyller en viktig funktion i utredningen av händelser och syftet är att liknande händelser inte ska inträffa igen.</a:t>
            </a:r>
          </a:p>
          <a:p>
            <a:endParaRPr lang="sv-SE" sz="1200" i="1" dirty="0">
              <a:solidFill>
                <a:schemeClr val="tx1"/>
              </a:solidFill>
            </a:endParaRPr>
          </a:p>
          <a:p>
            <a:r>
              <a:rPr lang="sv-SE" sz="1200" i="1" dirty="0">
                <a:solidFill>
                  <a:schemeClr val="tx1"/>
                </a:solidFill>
              </a:rPr>
              <a:t>		– Socialstyrelsen</a:t>
            </a:r>
            <a:endParaRPr lang="sv-SE" sz="1200" dirty="0">
              <a:solidFill>
                <a:schemeClr val="tx1"/>
              </a:solidFill>
              <a:latin typeface="+mn-lt"/>
            </a:endParaRPr>
          </a:p>
        </p:txBody>
      </p:sp>
      <p:sp>
        <p:nvSpPr>
          <p:cNvPr id="7" name="Rubrik 1">
            <a:extLst>
              <a:ext uri="{FF2B5EF4-FFF2-40B4-BE49-F238E27FC236}">
                <a16:creationId xmlns:a16="http://schemas.microsoft.com/office/drawing/2014/main" id="{C8AEC8F3-54B6-4EE6-AA40-A78228C0BBED}"/>
              </a:ext>
            </a:extLst>
          </p:cNvPr>
          <p:cNvSpPr txBox="1">
            <a:spLocks/>
          </p:cNvSpPr>
          <p:nvPr/>
        </p:nvSpPr>
        <p:spPr>
          <a:xfrm>
            <a:off x="5544620" y="836712"/>
            <a:ext cx="6238891" cy="18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rPr>
              <a:t>Ett professionellt bemötande är viktigt för förtroendet</a:t>
            </a:r>
          </a:p>
          <a:p>
            <a:r>
              <a:rPr lang="sv-SE" sz="1200" dirty="0">
                <a:solidFill>
                  <a:schemeClr val="tx1"/>
                </a:solidFill>
                <a:latin typeface="+mn-lt"/>
              </a:rPr>
              <a:t>Vikten av ett gott bemötande är lyft i personalgruppen. Målet är alltid att patienter och anhöriga ska få ett professionellt och trevligt bemötande.</a:t>
            </a:r>
            <a:br>
              <a:rPr lang="sv-SE" sz="1200" b="1" dirty="0">
                <a:solidFill>
                  <a:schemeClr val="tx1"/>
                </a:solidFill>
                <a:latin typeface="+mn-lt"/>
              </a:rPr>
            </a:br>
            <a:endParaRPr lang="sv-SE" sz="1200" b="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En förälder har sökt vård för sitt barn som skadat foten. Upplevde ett dåligt bemötande från personalen. Kände sig osäker på om hen kunde lita på bedömningen som gjordes och sökte därefter även vård vid akuten.</a:t>
            </a:r>
          </a:p>
        </p:txBody>
      </p:sp>
      <p:sp>
        <p:nvSpPr>
          <p:cNvPr id="8" name="Rubrik 1">
            <a:extLst>
              <a:ext uri="{FF2B5EF4-FFF2-40B4-BE49-F238E27FC236}">
                <a16:creationId xmlns:a16="http://schemas.microsoft.com/office/drawing/2014/main" id="{3E2C7F69-327D-4C20-B301-7540C0791776}"/>
              </a:ext>
            </a:extLst>
          </p:cNvPr>
          <p:cNvSpPr txBox="1">
            <a:spLocks/>
          </p:cNvSpPr>
          <p:nvPr/>
        </p:nvSpPr>
        <p:spPr>
          <a:xfrm>
            <a:off x="5539872" y="2492896"/>
            <a:ext cx="6388776"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Händelsen lyfts för att undvika att det händer igen</a:t>
            </a:r>
          </a:p>
          <a:p>
            <a:r>
              <a:rPr lang="sv-SE" sz="1200" dirty="0">
                <a:solidFill>
                  <a:schemeClr val="tx1"/>
                </a:solidFill>
                <a:latin typeface="+mn-lt"/>
              </a:rPr>
              <a:t>Händelsens har tagits upp i arbetsgruppen. Avvikelse upprättad för bedömning om vidare utredning.</a:t>
            </a:r>
            <a:br>
              <a:rPr lang="sv-SE" sz="1200" dirty="0">
                <a:solidFill>
                  <a:schemeClr val="tx1"/>
                </a:solidFill>
                <a:latin typeface="+mn-lt"/>
              </a:rPr>
            </a:br>
            <a:endParaRPr lang="sv-SE" sz="1200"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Barn som skadat sitt knä för och bedömdes intakt vidbesöket i primärvården. Gick på sjukgymnastik, men upplevde ingen förbättring. Besöktes </a:t>
            </a:r>
            <a:r>
              <a:rPr lang="sv-SE" sz="1200" dirty="0">
                <a:solidFill>
                  <a:schemeClr val="tx1"/>
                </a:solidFill>
              </a:rPr>
              <a:t>hälsocentralen </a:t>
            </a:r>
            <a:r>
              <a:rPr lang="sv-SE" sz="1200" dirty="0">
                <a:solidFill>
                  <a:schemeClr val="tx1"/>
                </a:solidFill>
                <a:latin typeface="+mn-lt"/>
              </a:rPr>
              <a:t>på nytt, där läkare gjorde samma bedömning som tidigare. Föräldern kontaktade då ortoped, röntgen görs som påvisar total ruptur på främre korsbandet.</a:t>
            </a:r>
          </a:p>
        </p:txBody>
      </p:sp>
      <p:sp>
        <p:nvSpPr>
          <p:cNvPr id="9" name="Rubrik 1">
            <a:extLst>
              <a:ext uri="{FF2B5EF4-FFF2-40B4-BE49-F238E27FC236}">
                <a16:creationId xmlns:a16="http://schemas.microsoft.com/office/drawing/2014/main" id="{FF893DFC-0E5A-46B6-AB4F-EABF5D849825}"/>
              </a:ext>
            </a:extLst>
          </p:cNvPr>
          <p:cNvSpPr txBox="1">
            <a:spLocks/>
          </p:cNvSpPr>
          <p:nvPr/>
        </p:nvSpPr>
        <p:spPr>
          <a:xfrm>
            <a:off x="5539872" y="4166323"/>
            <a:ext cx="6238891"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Att mer utbildning behövs har identifierats</a:t>
            </a:r>
          </a:p>
          <a:p>
            <a:r>
              <a:rPr lang="sv-SE" sz="1200" dirty="0">
                <a:solidFill>
                  <a:schemeClr val="tx1"/>
                </a:solidFill>
                <a:latin typeface="+mn-lt"/>
              </a:rPr>
              <a:t>Rutiner, omhändertagande av barn och bemötande har tagits upp. Områden där det behövs mer utbildning har identifierats. Ärendet kommer att tas upp övergripande inom verksamheten i ett lärande syfte.</a:t>
            </a:r>
            <a:br>
              <a:rPr lang="sv-SE" sz="1200" dirty="0">
                <a:solidFill>
                  <a:schemeClr val="tx1"/>
                </a:solidFill>
                <a:latin typeface="+mn-lt"/>
              </a:rPr>
            </a:br>
            <a:endParaRPr lang="sv-SE" sz="1200"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Förälder som anser att hens barn blivit nonchalant bemött av ambulansbesättning. Upplever att barnets behov inte stod i centrum vid omhändertagandet.</a:t>
            </a:r>
          </a:p>
        </p:txBody>
      </p:sp>
    </p:spTree>
    <p:extLst>
      <p:ext uri="{BB962C8B-B14F-4D97-AF65-F5344CB8AC3E}">
        <p14:creationId xmlns:p14="http://schemas.microsoft.com/office/powerpoint/2010/main" val="35869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EFE89CF-DC60-40C6-9606-38F2359C42C3}"/>
              </a:ext>
            </a:extLst>
          </p:cNvPr>
          <p:cNvSpPr txBox="1">
            <a:spLocks/>
          </p:cNvSpPr>
          <p:nvPr/>
        </p:nvSpPr>
        <p:spPr>
          <a:xfrm>
            <a:off x="623392" y="968710"/>
            <a:ext cx="4032448" cy="18001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Bra kommunikation ‐ förebygger biverkningar och avvikelser</a:t>
            </a:r>
          </a:p>
        </p:txBody>
      </p:sp>
      <p:sp>
        <p:nvSpPr>
          <p:cNvPr id="5" name="Rubrik 1">
            <a:extLst>
              <a:ext uri="{FF2B5EF4-FFF2-40B4-BE49-F238E27FC236}">
                <a16:creationId xmlns:a16="http://schemas.microsoft.com/office/drawing/2014/main" id="{D3F89DEB-092F-449F-858F-4E0B87775FFF}"/>
              </a:ext>
            </a:extLst>
          </p:cNvPr>
          <p:cNvSpPr txBox="1">
            <a:spLocks/>
          </p:cNvSpPr>
          <p:nvPr/>
        </p:nvSpPr>
        <p:spPr>
          <a:xfrm>
            <a:off x="621018" y="2204864"/>
            <a:ext cx="3888432" cy="153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För att uppnå en gemensam och tydlig bild är kommunikationen det viktigaste verktyget.</a:t>
            </a:r>
          </a:p>
        </p:txBody>
      </p:sp>
      <p:sp>
        <p:nvSpPr>
          <p:cNvPr id="6" name="Rubrik 1">
            <a:extLst>
              <a:ext uri="{FF2B5EF4-FFF2-40B4-BE49-F238E27FC236}">
                <a16:creationId xmlns:a16="http://schemas.microsoft.com/office/drawing/2014/main" id="{410681D5-466B-4D8B-91FA-5471C393AF44}"/>
              </a:ext>
            </a:extLst>
          </p:cNvPr>
          <p:cNvSpPr txBox="1">
            <a:spLocks/>
          </p:cNvSpPr>
          <p:nvPr/>
        </p:nvSpPr>
        <p:spPr>
          <a:xfrm>
            <a:off x="1053066" y="5027182"/>
            <a:ext cx="3602774" cy="172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Den som ger informationen ska så långt som möjligt</a:t>
            </a:r>
          </a:p>
          <a:p>
            <a:r>
              <a:rPr lang="sv-SE" sz="1200" i="1" dirty="0">
                <a:solidFill>
                  <a:schemeClr val="tx1"/>
                </a:solidFill>
              </a:rPr>
              <a:t>försäkra sig om att mottagaren har förstått innehållet i och betydelsen av den lämnade informationen.</a:t>
            </a:r>
          </a:p>
          <a:p>
            <a:endParaRPr lang="sv-SE" sz="1200" i="1" dirty="0">
              <a:solidFill>
                <a:schemeClr val="tx1"/>
              </a:solidFill>
            </a:endParaRPr>
          </a:p>
          <a:p>
            <a:r>
              <a:rPr lang="sv-SE" sz="1200" i="1" dirty="0">
                <a:solidFill>
                  <a:schemeClr val="tx1"/>
                </a:solidFill>
              </a:rPr>
              <a:t>		– </a:t>
            </a:r>
            <a:r>
              <a:rPr lang="sv-SE" sz="1200" i="1" dirty="0" err="1">
                <a:solidFill>
                  <a:schemeClr val="tx1"/>
                </a:solidFill>
              </a:rPr>
              <a:t>Patientlag</a:t>
            </a:r>
            <a:r>
              <a:rPr lang="sv-SE" sz="1200" i="1" dirty="0">
                <a:solidFill>
                  <a:schemeClr val="tx1"/>
                </a:solidFill>
              </a:rPr>
              <a:t> (2014:821)</a:t>
            </a:r>
          </a:p>
          <a:p>
            <a:endParaRPr lang="sv-SE" sz="1100" dirty="0">
              <a:solidFill>
                <a:schemeClr val="tx1"/>
              </a:solidFill>
              <a:latin typeface="+mn-lt"/>
            </a:endParaRPr>
          </a:p>
        </p:txBody>
      </p:sp>
      <p:sp>
        <p:nvSpPr>
          <p:cNvPr id="7" name="Rubrik 1">
            <a:extLst>
              <a:ext uri="{FF2B5EF4-FFF2-40B4-BE49-F238E27FC236}">
                <a16:creationId xmlns:a16="http://schemas.microsoft.com/office/drawing/2014/main" id="{0F4061E8-F028-48AB-8ECD-67C04B5D0907}"/>
              </a:ext>
            </a:extLst>
          </p:cNvPr>
          <p:cNvSpPr txBox="1">
            <a:spLocks/>
          </p:cNvSpPr>
          <p:nvPr/>
        </p:nvSpPr>
        <p:spPr>
          <a:xfrm>
            <a:off x="5544621" y="908720"/>
            <a:ext cx="6023988" cy="18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Nytt</a:t>
            </a:r>
            <a:r>
              <a:rPr lang="sv-SE" sz="1400" b="1" dirty="0">
                <a:solidFill>
                  <a:schemeClr val="tx1"/>
                </a:solidFill>
              </a:rPr>
              <a:t> läkarbesök för att upprätta en framtidsplan</a:t>
            </a:r>
          </a:p>
          <a:p>
            <a:r>
              <a:rPr lang="sv-SE" sz="1200" dirty="0">
                <a:solidFill>
                  <a:schemeClr val="tx1"/>
                </a:solidFill>
              </a:rPr>
              <a:t>Svar inkommer och patienten erbjuds att träffa en annan läkare för att diskutera utredningen som gjorts samt upprätta en framtidsplan.</a:t>
            </a:r>
            <a:br>
              <a:rPr lang="sv-SE" sz="1200" i="1" dirty="0">
                <a:solidFill>
                  <a:schemeClr val="tx1"/>
                </a:solidFill>
              </a:rPr>
            </a:br>
            <a:endParaRPr lang="sv-SE" sz="1200" i="1" dirty="0">
              <a:solidFill>
                <a:schemeClr val="tx1"/>
              </a:solidFill>
            </a:endParaRPr>
          </a:p>
          <a:p>
            <a:r>
              <a:rPr lang="sv-SE" sz="1200" b="1" dirty="0">
                <a:solidFill>
                  <a:schemeClr val="tx1"/>
                </a:solidFill>
              </a:rPr>
              <a:t>Varför? </a:t>
            </a:r>
            <a:r>
              <a:rPr lang="sv-SE" sz="1200" dirty="0">
                <a:solidFill>
                  <a:schemeClr val="tx1"/>
                </a:solidFill>
              </a:rPr>
              <a:t>Patient med besvärande diastasproblem efter graviditeter. Har sökt vård för detta men nekats operation. Vid second opinion i Umeå fick patienten besked om att operation kunde bli aktuell om betalningsförbindelse upprättades. Detta nekas av hemregionen. Har ont och önskar opereras för att slippa äta värktabletter dagligen.</a:t>
            </a:r>
            <a:endParaRPr lang="sv-SE" sz="1200" dirty="0">
              <a:solidFill>
                <a:schemeClr val="tx1"/>
              </a:solidFill>
              <a:latin typeface="+mn-lt"/>
            </a:endParaRPr>
          </a:p>
        </p:txBody>
      </p:sp>
      <p:sp>
        <p:nvSpPr>
          <p:cNvPr id="8" name="Rubrik 1">
            <a:extLst>
              <a:ext uri="{FF2B5EF4-FFF2-40B4-BE49-F238E27FC236}">
                <a16:creationId xmlns:a16="http://schemas.microsoft.com/office/drawing/2014/main" id="{F12C83F2-B769-44B9-83E4-73B0D167FEC2}"/>
              </a:ext>
            </a:extLst>
          </p:cNvPr>
          <p:cNvSpPr txBox="1">
            <a:spLocks/>
          </p:cNvSpPr>
          <p:nvPr/>
        </p:nvSpPr>
        <p:spPr>
          <a:xfrm>
            <a:off x="5542246" y="2708920"/>
            <a:ext cx="6023989"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Gränsfallspatienter skall ej hamna i kläm</a:t>
            </a:r>
          </a:p>
          <a:p>
            <a:r>
              <a:rPr lang="sv-SE" sz="1200" dirty="0">
                <a:solidFill>
                  <a:schemeClr val="tx1"/>
                </a:solidFill>
                <a:latin typeface="+mn-lt"/>
              </a:rPr>
              <a:t>Ärendet är lyft i forum rörande gränsfallspatienter mellan kirurgi och medicin. Syftet är att patienten skall var i fokus och inte hamna i kläm mellan de olika medicinska områdena. </a:t>
            </a:r>
            <a:br>
              <a:rPr lang="sv-SE" sz="1200" dirty="0">
                <a:solidFill>
                  <a:schemeClr val="tx1"/>
                </a:solidFill>
                <a:latin typeface="+mn-lt"/>
              </a:rPr>
            </a:br>
            <a:r>
              <a:rPr lang="sv-SE" sz="1200" dirty="0">
                <a:solidFill>
                  <a:schemeClr val="tx1"/>
                </a:solidFill>
                <a:latin typeface="+mn-lt"/>
              </a:rPr>
              <a:t>Vidare lyfts detta ärende i linjen för återkoppling till ledningsgrupp och medarbetare.</a:t>
            </a:r>
            <a:br>
              <a:rPr lang="sv-SE" sz="1200" i="1" dirty="0">
                <a:solidFill>
                  <a:schemeClr val="tx1"/>
                </a:solidFill>
                <a:latin typeface="+mn-lt"/>
              </a:rPr>
            </a:br>
            <a:endParaRPr lang="sv-SE" sz="1200" i="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En multisjuk patient med blodiga diarréer har sökte akut vård vid flera tillfällen. Upplevt sig bollad mellan olika läkare.</a:t>
            </a:r>
          </a:p>
        </p:txBody>
      </p:sp>
      <p:sp>
        <p:nvSpPr>
          <p:cNvPr id="9" name="Rubrik 1">
            <a:extLst>
              <a:ext uri="{FF2B5EF4-FFF2-40B4-BE49-F238E27FC236}">
                <a16:creationId xmlns:a16="http://schemas.microsoft.com/office/drawing/2014/main" id="{C06EDF49-1C8A-4467-9E86-82CBF2583EB9}"/>
              </a:ext>
            </a:extLst>
          </p:cNvPr>
          <p:cNvSpPr txBox="1">
            <a:spLocks/>
          </p:cNvSpPr>
          <p:nvPr/>
        </p:nvSpPr>
        <p:spPr>
          <a:xfrm>
            <a:off x="5539873" y="4221088"/>
            <a:ext cx="6023988"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Samordnad vårdplan minskar oro och skapar förtroende</a:t>
            </a:r>
          </a:p>
          <a:p>
            <a:r>
              <a:rPr lang="sv-SE" sz="1200" dirty="0">
                <a:solidFill>
                  <a:schemeClr val="tx1"/>
                </a:solidFill>
                <a:latin typeface="+mn-lt"/>
              </a:rPr>
              <a:t>Primärvården kallar till ett SIP‐möte som innefattar specialistvården, kommun och primärvård</a:t>
            </a:r>
            <a:r>
              <a:rPr lang="sv-SE" sz="1200" i="1" dirty="0">
                <a:solidFill>
                  <a:schemeClr val="tx1"/>
                </a:solidFill>
                <a:latin typeface="+mn-lt"/>
              </a:rPr>
              <a:t>.</a:t>
            </a:r>
          </a:p>
          <a:p>
            <a:endParaRPr lang="sv-SE" sz="1200" i="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Multisjuk patienten med funktionshinder. Har många vårdkontakter inom specialistvården och önskar samordning mellan primärvård och specialistvård.</a:t>
            </a:r>
          </a:p>
        </p:txBody>
      </p:sp>
    </p:spTree>
    <p:extLst>
      <p:ext uri="{BB962C8B-B14F-4D97-AF65-F5344CB8AC3E}">
        <p14:creationId xmlns:p14="http://schemas.microsoft.com/office/powerpoint/2010/main" val="341499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180D385-679C-4414-94EE-05F565A541D8}"/>
              </a:ext>
            </a:extLst>
          </p:cNvPr>
          <p:cNvSpPr txBox="1">
            <a:spLocks/>
          </p:cNvSpPr>
          <p:nvPr/>
        </p:nvSpPr>
        <p:spPr>
          <a:xfrm>
            <a:off x="623392" y="968711"/>
            <a:ext cx="4032448" cy="12361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Rutiner och arbetssätt</a:t>
            </a:r>
          </a:p>
        </p:txBody>
      </p:sp>
      <p:sp>
        <p:nvSpPr>
          <p:cNvPr id="5" name="Rubrik 1">
            <a:extLst>
              <a:ext uri="{FF2B5EF4-FFF2-40B4-BE49-F238E27FC236}">
                <a16:creationId xmlns:a16="http://schemas.microsoft.com/office/drawing/2014/main" id="{9C65E0D8-19F7-44A6-9BB4-13F21814D716}"/>
              </a:ext>
            </a:extLst>
          </p:cNvPr>
          <p:cNvSpPr txBox="1">
            <a:spLocks/>
          </p:cNvSpPr>
          <p:nvPr/>
        </p:nvSpPr>
        <p:spPr>
          <a:xfrm>
            <a:off x="623392" y="1700808"/>
            <a:ext cx="3888432" cy="123615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Patienters synpunkter och erfarenheter har lett till att verksamheterna ändrat rutiner eller utvecklat nya.</a:t>
            </a:r>
          </a:p>
        </p:txBody>
      </p:sp>
      <p:sp>
        <p:nvSpPr>
          <p:cNvPr id="6" name="Rubrik 1">
            <a:extLst>
              <a:ext uri="{FF2B5EF4-FFF2-40B4-BE49-F238E27FC236}">
                <a16:creationId xmlns:a16="http://schemas.microsoft.com/office/drawing/2014/main" id="{5B2FD3A0-D685-47DE-8D7D-23F2E6C65949}"/>
              </a:ext>
            </a:extLst>
          </p:cNvPr>
          <p:cNvSpPr txBox="1">
            <a:spLocks/>
          </p:cNvSpPr>
          <p:nvPr/>
        </p:nvSpPr>
        <p:spPr>
          <a:xfrm>
            <a:off x="1053066" y="4797152"/>
            <a:ext cx="3602774" cy="172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Kvaliteten i verksamheten ska systematiskt och fortlöpande utvecklas och säkras.</a:t>
            </a:r>
            <a:br>
              <a:rPr lang="sv-SE" sz="1200" i="1" dirty="0">
                <a:solidFill>
                  <a:schemeClr val="tx1"/>
                </a:solidFill>
              </a:rPr>
            </a:br>
            <a:endParaRPr lang="sv-SE" sz="1200" i="1" dirty="0">
              <a:solidFill>
                <a:schemeClr val="tx1"/>
              </a:solidFill>
            </a:endParaRPr>
          </a:p>
          <a:p>
            <a:r>
              <a:rPr lang="sv-SE" sz="1200" i="1" dirty="0">
                <a:solidFill>
                  <a:schemeClr val="tx1"/>
                </a:solidFill>
              </a:rPr>
              <a:t>	– Hälso‐ och sjukvårdslag (2017:30)</a:t>
            </a:r>
            <a:endParaRPr lang="sv-SE" sz="1100" dirty="0">
              <a:solidFill>
                <a:schemeClr val="tx1"/>
              </a:solidFill>
              <a:latin typeface="+mn-lt"/>
            </a:endParaRPr>
          </a:p>
        </p:txBody>
      </p:sp>
      <p:sp>
        <p:nvSpPr>
          <p:cNvPr id="7" name="Rubrik 1">
            <a:extLst>
              <a:ext uri="{FF2B5EF4-FFF2-40B4-BE49-F238E27FC236}">
                <a16:creationId xmlns:a16="http://schemas.microsoft.com/office/drawing/2014/main" id="{440A851E-5286-4B39-B339-FA1A33F83BE7}"/>
              </a:ext>
            </a:extLst>
          </p:cNvPr>
          <p:cNvSpPr txBox="1">
            <a:spLocks/>
          </p:cNvSpPr>
          <p:nvPr/>
        </p:nvSpPr>
        <p:spPr>
          <a:xfrm>
            <a:off x="5544621" y="908720"/>
            <a:ext cx="6023988" cy="18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Kvalitetssäkring är ett viktigt arbete i vården</a:t>
            </a:r>
          </a:p>
          <a:p>
            <a:r>
              <a:rPr lang="sv-SE" sz="1200" dirty="0">
                <a:solidFill>
                  <a:schemeClr val="tx1"/>
                </a:solidFill>
                <a:latin typeface="+mn-lt"/>
              </a:rPr>
              <a:t>Ärendet är avvikelserapporterat och rutiner har setts över för att kvalitetssäkra att misstaget inte ska återupprepas.</a:t>
            </a:r>
            <a:br>
              <a:rPr lang="sv-SE" sz="1200" dirty="0">
                <a:solidFill>
                  <a:schemeClr val="tx1"/>
                </a:solidFill>
                <a:latin typeface="+mn-lt"/>
              </a:rPr>
            </a:br>
            <a:endParaRPr lang="sv-SE" sz="1200"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En patient saknar röntgensvar och uppföljning sedan ett år tillbaka. Har själv varit i kontakt med verksamheten och efterlyst svar utan framgång.</a:t>
            </a:r>
          </a:p>
        </p:txBody>
      </p:sp>
      <p:sp>
        <p:nvSpPr>
          <p:cNvPr id="8" name="Rubrik 1">
            <a:extLst>
              <a:ext uri="{FF2B5EF4-FFF2-40B4-BE49-F238E27FC236}">
                <a16:creationId xmlns:a16="http://schemas.microsoft.com/office/drawing/2014/main" id="{092D281F-6413-4583-BE7F-EC780583E8F3}"/>
              </a:ext>
            </a:extLst>
          </p:cNvPr>
          <p:cNvSpPr txBox="1">
            <a:spLocks/>
          </p:cNvSpPr>
          <p:nvPr/>
        </p:nvSpPr>
        <p:spPr>
          <a:xfrm>
            <a:off x="5542246" y="2564904"/>
            <a:ext cx="6023989"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Den personcentrerade vården ska bli bättre</a:t>
            </a:r>
          </a:p>
          <a:p>
            <a:r>
              <a:rPr lang="sv-SE" sz="1200" dirty="0">
                <a:solidFill>
                  <a:schemeClr val="tx1"/>
                </a:solidFill>
                <a:latin typeface="+mn-lt"/>
              </a:rPr>
              <a:t>Patientens synpunkter kommer att användas i pågående arbete med att kvalitetsförbättra den personcentrerad vården.</a:t>
            </a:r>
            <a:br>
              <a:rPr lang="sv-SE" sz="1200" dirty="0">
                <a:solidFill>
                  <a:schemeClr val="tx1"/>
                </a:solidFill>
                <a:latin typeface="+mn-lt"/>
              </a:rPr>
            </a:br>
            <a:endParaRPr lang="sv-SE" sz="1200" dirty="0">
              <a:solidFill>
                <a:schemeClr val="tx1"/>
              </a:solidFill>
              <a:latin typeface="+mn-lt"/>
            </a:endParaRPr>
          </a:p>
          <a:p>
            <a:r>
              <a:rPr lang="sv-SE" sz="1200" b="1" dirty="0">
                <a:solidFill>
                  <a:schemeClr val="tx1"/>
                </a:solidFill>
                <a:latin typeface="+mn-lt"/>
              </a:rPr>
              <a:t>Varför?</a:t>
            </a:r>
            <a:r>
              <a:rPr lang="sv-SE" sz="1200" dirty="0">
                <a:solidFill>
                  <a:schemeClr val="tx1"/>
                </a:solidFill>
                <a:latin typeface="+mn-lt"/>
              </a:rPr>
              <a:t> En patient har känt sig otrygg och upplevt brist på omvårdnad och omhändertagande vid ett vårdtillfälle. Patienten tyckte heller inte att informationen som gavs var anpassad till hens funktionshinder.</a:t>
            </a:r>
          </a:p>
        </p:txBody>
      </p:sp>
      <p:sp>
        <p:nvSpPr>
          <p:cNvPr id="9" name="Rubrik 1">
            <a:extLst>
              <a:ext uri="{FF2B5EF4-FFF2-40B4-BE49-F238E27FC236}">
                <a16:creationId xmlns:a16="http://schemas.microsoft.com/office/drawing/2014/main" id="{553003C8-5610-44C5-A6D0-A07B94FA1F8A}"/>
              </a:ext>
            </a:extLst>
          </p:cNvPr>
          <p:cNvSpPr txBox="1">
            <a:spLocks/>
          </p:cNvSpPr>
          <p:nvPr/>
        </p:nvSpPr>
        <p:spPr>
          <a:xfrm>
            <a:off x="5539873" y="4221088"/>
            <a:ext cx="6023988"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Förslag till nytt arbetssätt och dokumentation har tagits fram</a:t>
            </a:r>
          </a:p>
          <a:p>
            <a:r>
              <a:rPr lang="sv-SE" sz="1200" dirty="0">
                <a:solidFill>
                  <a:schemeClr val="tx1"/>
                </a:solidFill>
                <a:latin typeface="+mn-lt"/>
              </a:rPr>
              <a:t>Händelseförloppet har avvikelsehanterats och kommer att granskas. Förslag till nytt arbetssätt och dokumentation har tagits fram och skall vidarediskuteras.</a:t>
            </a:r>
            <a:br>
              <a:rPr lang="sv-SE" sz="1200" dirty="0">
                <a:solidFill>
                  <a:schemeClr val="tx1"/>
                </a:solidFill>
                <a:latin typeface="+mn-lt"/>
              </a:rPr>
            </a:br>
            <a:endParaRPr lang="sv-SE" sz="1200"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Patient som har opererat bort gallan söker vård på nytt dagen efter hemgång för svåra smärtor. Förbereds för ny operation då hälsotillståndet är kritiskt.</a:t>
            </a:r>
          </a:p>
        </p:txBody>
      </p:sp>
    </p:spTree>
    <p:extLst>
      <p:ext uri="{BB962C8B-B14F-4D97-AF65-F5344CB8AC3E}">
        <p14:creationId xmlns:p14="http://schemas.microsoft.com/office/powerpoint/2010/main" val="413167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6A2D752-5160-4533-A659-2D642E5BA404}"/>
              </a:ext>
            </a:extLst>
          </p:cNvPr>
          <p:cNvSpPr txBox="1">
            <a:spLocks/>
          </p:cNvSpPr>
          <p:nvPr/>
        </p:nvSpPr>
        <p:spPr>
          <a:xfrm>
            <a:off x="623392" y="968710"/>
            <a:ext cx="4032448" cy="18001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Nytt besök – förbättrar patientens upplevelse</a:t>
            </a:r>
          </a:p>
        </p:txBody>
      </p:sp>
      <p:sp>
        <p:nvSpPr>
          <p:cNvPr id="5" name="Rubrik 1">
            <a:extLst>
              <a:ext uri="{FF2B5EF4-FFF2-40B4-BE49-F238E27FC236}">
                <a16:creationId xmlns:a16="http://schemas.microsoft.com/office/drawing/2014/main" id="{B82F8820-1F87-4CAA-B6EF-C1320230F2B3}"/>
              </a:ext>
            </a:extLst>
          </p:cNvPr>
          <p:cNvSpPr txBox="1">
            <a:spLocks/>
          </p:cNvSpPr>
          <p:nvPr/>
        </p:nvSpPr>
        <p:spPr>
          <a:xfrm>
            <a:off x="621018" y="2096444"/>
            <a:ext cx="3888432" cy="153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Det finns situationer då patienter inte har lyckats komma i kontakt med behandlande enhet för frågor, vilket skapar oro och missnöje.</a:t>
            </a:r>
          </a:p>
        </p:txBody>
      </p:sp>
      <p:sp>
        <p:nvSpPr>
          <p:cNvPr id="6" name="Rubrik 1">
            <a:extLst>
              <a:ext uri="{FF2B5EF4-FFF2-40B4-BE49-F238E27FC236}">
                <a16:creationId xmlns:a16="http://schemas.microsoft.com/office/drawing/2014/main" id="{E5414BE6-C771-4690-BAD1-BB2326369494}"/>
              </a:ext>
            </a:extLst>
          </p:cNvPr>
          <p:cNvSpPr txBox="1">
            <a:spLocks/>
          </p:cNvSpPr>
          <p:nvPr/>
        </p:nvSpPr>
        <p:spPr>
          <a:xfrm>
            <a:off x="767408" y="4797152"/>
            <a:ext cx="3888432" cy="172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När personalen möter patientens individuella behov, värderingar och preferenser kan patienten lättare delta i sin egen vård. När en patient är delaktig ökar till exempel motivationen att följa vårdens råd och rekommendationer. Följsamheten bidrar i sin tur till ett bättre behandlings-resultat, vilket spar både lidande och pengar.</a:t>
            </a:r>
          </a:p>
          <a:p>
            <a:endParaRPr lang="sv-SE" sz="1200" i="1" dirty="0">
              <a:solidFill>
                <a:schemeClr val="tx1"/>
              </a:solidFill>
            </a:endParaRPr>
          </a:p>
          <a:p>
            <a:r>
              <a:rPr lang="sv-SE" sz="1200" i="1" dirty="0">
                <a:solidFill>
                  <a:schemeClr val="tx1"/>
                </a:solidFill>
              </a:rPr>
              <a:t>			– Vårdanalys</a:t>
            </a:r>
          </a:p>
          <a:p>
            <a:endParaRPr lang="sv-SE" sz="1100" dirty="0">
              <a:solidFill>
                <a:schemeClr val="tx1"/>
              </a:solidFill>
              <a:latin typeface="+mn-lt"/>
            </a:endParaRPr>
          </a:p>
        </p:txBody>
      </p:sp>
      <p:sp>
        <p:nvSpPr>
          <p:cNvPr id="7" name="Rubrik 1">
            <a:extLst>
              <a:ext uri="{FF2B5EF4-FFF2-40B4-BE49-F238E27FC236}">
                <a16:creationId xmlns:a16="http://schemas.microsoft.com/office/drawing/2014/main" id="{3AF44701-83D1-41A0-A506-024BAD052607}"/>
              </a:ext>
            </a:extLst>
          </p:cNvPr>
          <p:cNvSpPr txBox="1">
            <a:spLocks/>
          </p:cNvSpPr>
          <p:nvPr/>
        </p:nvSpPr>
        <p:spPr>
          <a:xfrm>
            <a:off x="5544621" y="692696"/>
            <a:ext cx="6023988" cy="18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Önskemål tillgodoses</a:t>
            </a:r>
            <a:br>
              <a:rPr lang="sv-SE" sz="1400" b="1" dirty="0">
                <a:solidFill>
                  <a:schemeClr val="tx1"/>
                </a:solidFill>
                <a:latin typeface="+mn-lt"/>
              </a:rPr>
            </a:br>
            <a:r>
              <a:rPr lang="sv-SE" sz="1200" dirty="0">
                <a:solidFill>
                  <a:schemeClr val="tx1"/>
                </a:solidFill>
              </a:rPr>
              <a:t>Verksamhetschefen har varit i kontakt med patienten. Sjukintyget är kompletterat. Patienten kommer att få byta läkare då hen inte har förtroende till denna.</a:t>
            </a:r>
            <a:br>
              <a:rPr lang="sv-SE" sz="1200" i="1" dirty="0">
                <a:solidFill>
                  <a:schemeClr val="tx1"/>
                </a:solidFill>
              </a:rPr>
            </a:br>
            <a:endParaRPr lang="sv-SE" sz="1200" i="1" dirty="0">
              <a:solidFill>
                <a:schemeClr val="tx1"/>
              </a:solidFill>
            </a:endParaRPr>
          </a:p>
          <a:p>
            <a:r>
              <a:rPr lang="sv-SE" sz="1200" b="1" dirty="0">
                <a:solidFill>
                  <a:schemeClr val="tx1"/>
                </a:solidFill>
              </a:rPr>
              <a:t>Varför? </a:t>
            </a:r>
            <a:r>
              <a:rPr lang="sv-SE" sz="1200" dirty="0">
                <a:solidFill>
                  <a:schemeClr val="tx1"/>
                </a:solidFill>
              </a:rPr>
              <a:t>Patient som har synpunkter på utfärdat sjukintyg. Har en speciell diagnos med många olika symtom som påverkar vardagen. I intyget finns symtomen skrivna men inte hur det påverkar vardagen. Patienten upplever sig motarbetad av läkaren och känner inget förtroende.</a:t>
            </a:r>
            <a:endParaRPr lang="sv-SE" sz="1200" dirty="0">
              <a:solidFill>
                <a:schemeClr val="tx1"/>
              </a:solidFill>
              <a:latin typeface="+mn-lt"/>
            </a:endParaRPr>
          </a:p>
        </p:txBody>
      </p:sp>
      <p:sp>
        <p:nvSpPr>
          <p:cNvPr id="8" name="Rubrik 1">
            <a:extLst>
              <a:ext uri="{FF2B5EF4-FFF2-40B4-BE49-F238E27FC236}">
                <a16:creationId xmlns:a16="http://schemas.microsoft.com/office/drawing/2014/main" id="{79FADA26-7C84-4594-A557-11CEB422813C}"/>
              </a:ext>
            </a:extLst>
          </p:cNvPr>
          <p:cNvSpPr txBox="1">
            <a:spLocks/>
          </p:cNvSpPr>
          <p:nvPr/>
        </p:nvSpPr>
        <p:spPr>
          <a:xfrm>
            <a:off x="5542246" y="2348880"/>
            <a:ext cx="6023989"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Får hjälp med remiss för second opinion</a:t>
            </a:r>
            <a:br>
              <a:rPr lang="sv-SE" sz="1400" b="1" dirty="0">
                <a:solidFill>
                  <a:schemeClr val="tx1"/>
                </a:solidFill>
                <a:latin typeface="+mn-lt"/>
              </a:rPr>
            </a:br>
            <a:r>
              <a:rPr lang="sv-SE" sz="1200" dirty="0">
                <a:solidFill>
                  <a:schemeClr val="tx1"/>
                </a:solidFill>
                <a:latin typeface="+mn-lt"/>
              </a:rPr>
              <a:t>Det bedöms rimligt med en kompletterande bedömning för vårdbehovet. Verksamheten kommer att vara behjälplig med remiss för en second opinion.</a:t>
            </a:r>
            <a:br>
              <a:rPr lang="sv-SE" sz="1200" i="1" dirty="0">
                <a:solidFill>
                  <a:schemeClr val="tx1"/>
                </a:solidFill>
                <a:latin typeface="+mn-lt"/>
              </a:rPr>
            </a:br>
            <a:endParaRPr lang="sv-SE" sz="1200" i="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Patient som efter en skallskada har kvarvarande besvär med ögonmotoriken. </a:t>
            </a:r>
            <a:r>
              <a:rPr lang="sv-SE" sz="1200" dirty="0" err="1">
                <a:solidFill>
                  <a:schemeClr val="tx1"/>
                </a:solidFill>
                <a:latin typeface="+mn-lt"/>
              </a:rPr>
              <a:t>Optisten</a:t>
            </a:r>
            <a:r>
              <a:rPr lang="sv-SE" sz="1200" dirty="0">
                <a:solidFill>
                  <a:schemeClr val="tx1"/>
                </a:solidFill>
                <a:latin typeface="+mn-lt"/>
              </a:rPr>
              <a:t> har uttryckt att hen inte kan göra en riktigt bedömning men samtidigt nekas patienten remiss till annan klinik. Patienten har efterfrågat en ny medicinsk bedömning samt lämnat önskemål om att få besöka utomlänsklinik men nekats detta.</a:t>
            </a:r>
          </a:p>
        </p:txBody>
      </p:sp>
      <p:sp>
        <p:nvSpPr>
          <p:cNvPr id="9" name="Rubrik 1">
            <a:extLst>
              <a:ext uri="{FF2B5EF4-FFF2-40B4-BE49-F238E27FC236}">
                <a16:creationId xmlns:a16="http://schemas.microsoft.com/office/drawing/2014/main" id="{AC28A33A-1BFB-4A7F-8A22-D95B78841DB8}"/>
              </a:ext>
            </a:extLst>
          </p:cNvPr>
          <p:cNvSpPr txBox="1">
            <a:spLocks/>
          </p:cNvSpPr>
          <p:nvPr/>
        </p:nvSpPr>
        <p:spPr>
          <a:xfrm>
            <a:off x="5539873" y="4077072"/>
            <a:ext cx="6023988" cy="17217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b="1" dirty="0">
                <a:solidFill>
                  <a:schemeClr val="tx1"/>
                </a:solidFill>
                <a:latin typeface="+mn-lt"/>
              </a:rPr>
              <a:t>Nytt läkarbesök för tydligare information</a:t>
            </a:r>
            <a:br>
              <a:rPr lang="sv-SE" sz="1400" b="1" dirty="0">
                <a:solidFill>
                  <a:schemeClr val="tx1"/>
                </a:solidFill>
                <a:latin typeface="+mn-lt"/>
              </a:rPr>
            </a:br>
            <a:r>
              <a:rPr lang="sv-SE" sz="1200" dirty="0">
                <a:solidFill>
                  <a:schemeClr val="tx1"/>
                </a:solidFill>
                <a:latin typeface="+mn-lt"/>
              </a:rPr>
              <a:t>Patienten har träffat en läkare där de tillsammans gått igenom hens diagnos, </a:t>
            </a:r>
            <a:br>
              <a:rPr lang="sv-SE" sz="1200" dirty="0">
                <a:solidFill>
                  <a:schemeClr val="tx1"/>
                </a:solidFill>
                <a:latin typeface="+mn-lt"/>
              </a:rPr>
            </a:br>
            <a:r>
              <a:rPr lang="sv-SE" sz="1200" dirty="0">
                <a:solidFill>
                  <a:schemeClr val="tx1"/>
                </a:solidFill>
                <a:latin typeface="+mn-lt"/>
              </a:rPr>
              <a:t>provsvar och frågor.</a:t>
            </a:r>
            <a:br>
              <a:rPr lang="sv-SE" sz="1200" dirty="0">
                <a:solidFill>
                  <a:schemeClr val="tx1"/>
                </a:solidFill>
                <a:latin typeface="+mn-lt"/>
              </a:rPr>
            </a:br>
            <a:endParaRPr lang="sv-SE" sz="1200" i="1" dirty="0">
              <a:solidFill>
                <a:schemeClr val="tx1"/>
              </a:solidFill>
              <a:latin typeface="+mn-lt"/>
            </a:endParaRPr>
          </a:p>
          <a:p>
            <a:r>
              <a:rPr lang="sv-SE" sz="1200" b="1" dirty="0">
                <a:solidFill>
                  <a:schemeClr val="tx1"/>
                </a:solidFill>
                <a:latin typeface="+mn-lt"/>
              </a:rPr>
              <a:t>Varför? </a:t>
            </a:r>
            <a:r>
              <a:rPr lang="sv-SE" sz="1200" dirty="0">
                <a:solidFill>
                  <a:schemeClr val="tx1"/>
                </a:solidFill>
                <a:latin typeface="+mn-lt"/>
              </a:rPr>
              <a:t>Patient som har nydiagnostiserats med en sjukdom. Upplevde sig inte blivit lyssnad till vid läkarbesöken och har inte fått tid och möjlighet till att ställa frågor eller få information. Önskar få sitta ner med en läkare som tar sig tid att förklara de undersökningar som gjorts och kan besvara frågorna kring diagnosen. Är mycket orolig och finner sina symtom obehagliga.</a:t>
            </a:r>
          </a:p>
        </p:txBody>
      </p:sp>
    </p:spTree>
    <p:extLst>
      <p:ext uri="{BB962C8B-B14F-4D97-AF65-F5344CB8AC3E}">
        <p14:creationId xmlns:p14="http://schemas.microsoft.com/office/powerpoint/2010/main" val="55956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9C937B7-7F76-425F-BABD-0F41C105D848}"/>
              </a:ext>
            </a:extLst>
          </p:cNvPr>
          <p:cNvSpPr txBox="1">
            <a:spLocks/>
          </p:cNvSpPr>
          <p:nvPr/>
        </p:nvSpPr>
        <p:spPr>
          <a:xfrm>
            <a:off x="623392" y="968710"/>
            <a:ext cx="4032448" cy="18001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Förbättringsförslag från</a:t>
            </a:r>
          </a:p>
          <a:p>
            <a:r>
              <a:rPr lang="sv-SE" sz="2800" dirty="0">
                <a:solidFill>
                  <a:schemeClr val="tx1"/>
                </a:solidFill>
              </a:rPr>
              <a:t>patienter och anhöriga</a:t>
            </a:r>
          </a:p>
        </p:txBody>
      </p:sp>
      <p:sp>
        <p:nvSpPr>
          <p:cNvPr id="5" name="Rubrik 1">
            <a:extLst>
              <a:ext uri="{FF2B5EF4-FFF2-40B4-BE49-F238E27FC236}">
                <a16:creationId xmlns:a16="http://schemas.microsoft.com/office/drawing/2014/main" id="{08EB3DB7-1928-46A9-83B3-9A7415F77ABC}"/>
              </a:ext>
            </a:extLst>
          </p:cNvPr>
          <p:cNvSpPr txBox="1">
            <a:spLocks/>
          </p:cNvSpPr>
          <p:nvPr/>
        </p:nvSpPr>
        <p:spPr>
          <a:xfrm>
            <a:off x="587902" y="2204864"/>
            <a:ext cx="3888432" cy="153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chemeClr val="tx1"/>
                </a:solidFill>
                <a:latin typeface="+mn-lt"/>
              </a:rPr>
              <a:t>”Om bättre information hade givits kring väntetiden skulle det vara lättare att visa förståelse men när ingen personal talar om vad som sker uppstår irritation”.</a:t>
            </a:r>
          </a:p>
        </p:txBody>
      </p:sp>
      <p:sp>
        <p:nvSpPr>
          <p:cNvPr id="6" name="Rektangel 5">
            <a:extLst>
              <a:ext uri="{FF2B5EF4-FFF2-40B4-BE49-F238E27FC236}">
                <a16:creationId xmlns:a16="http://schemas.microsoft.com/office/drawing/2014/main" id="{61F834AC-EDC1-433D-BBF1-B95EAF003E9A}"/>
              </a:ext>
            </a:extLst>
          </p:cNvPr>
          <p:cNvSpPr/>
          <p:nvPr/>
        </p:nvSpPr>
        <p:spPr>
          <a:xfrm>
            <a:off x="5447928" y="991905"/>
            <a:ext cx="1296144" cy="1200329"/>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txBody>
          <a:bodyPr wrap="square">
            <a:spAutoFit/>
          </a:bodyPr>
          <a:lstStyle/>
          <a:p>
            <a:pPr algn="ctr"/>
            <a:r>
              <a:rPr lang="sv-SE" sz="1200" dirty="0">
                <a:latin typeface="Calibri" panose="020F0502020204030204" pitchFamily="34" charset="0"/>
              </a:rPr>
              <a:t>Samordna patientens</a:t>
            </a:r>
          </a:p>
          <a:p>
            <a:pPr algn="ctr"/>
            <a:r>
              <a:rPr lang="sv-SE" sz="1200" dirty="0">
                <a:latin typeface="Calibri" panose="020F0502020204030204" pitchFamily="34" charset="0"/>
              </a:rPr>
              <a:t>undersökningar under den tid de vårdas inneliggande.</a:t>
            </a:r>
            <a:endParaRPr lang="sv-SE" sz="1200" dirty="0"/>
          </a:p>
        </p:txBody>
      </p:sp>
      <p:sp>
        <p:nvSpPr>
          <p:cNvPr id="7" name="Rektangel 6">
            <a:extLst>
              <a:ext uri="{FF2B5EF4-FFF2-40B4-BE49-F238E27FC236}">
                <a16:creationId xmlns:a16="http://schemas.microsoft.com/office/drawing/2014/main" id="{8A95D23A-6A01-482C-B059-C87B05919481}"/>
              </a:ext>
            </a:extLst>
          </p:cNvPr>
          <p:cNvSpPr/>
          <p:nvPr/>
        </p:nvSpPr>
        <p:spPr>
          <a:xfrm>
            <a:off x="5344254" y="3795786"/>
            <a:ext cx="1871928" cy="64633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Studenter som medverkar vid patientbesök bör</a:t>
            </a:r>
          </a:p>
          <a:p>
            <a:pPr algn="ctr"/>
            <a:r>
              <a:rPr lang="sv-SE" sz="1200" dirty="0">
                <a:latin typeface="Calibri" panose="020F0502020204030204" pitchFamily="34" charset="0"/>
              </a:rPr>
              <a:t>presentera sig.</a:t>
            </a:r>
            <a:endParaRPr lang="sv-SE" sz="1200" dirty="0"/>
          </a:p>
        </p:txBody>
      </p:sp>
      <p:sp>
        <p:nvSpPr>
          <p:cNvPr id="8" name="Rektangel 7">
            <a:extLst>
              <a:ext uri="{FF2B5EF4-FFF2-40B4-BE49-F238E27FC236}">
                <a16:creationId xmlns:a16="http://schemas.microsoft.com/office/drawing/2014/main" id="{C5FFA9C0-2555-4D82-B9C6-BBECD9C55478}"/>
              </a:ext>
            </a:extLst>
          </p:cNvPr>
          <p:cNvSpPr/>
          <p:nvPr/>
        </p:nvSpPr>
        <p:spPr>
          <a:xfrm>
            <a:off x="8964118" y="2095523"/>
            <a:ext cx="2865545" cy="461665"/>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Försäkringskassan och vården bör arbeta mer synkroniserat för patienternas bästa.</a:t>
            </a:r>
            <a:endParaRPr lang="sv-SE" sz="1200" dirty="0"/>
          </a:p>
        </p:txBody>
      </p:sp>
      <p:sp>
        <p:nvSpPr>
          <p:cNvPr id="9" name="Rektangel 8">
            <a:extLst>
              <a:ext uri="{FF2B5EF4-FFF2-40B4-BE49-F238E27FC236}">
                <a16:creationId xmlns:a16="http://schemas.microsoft.com/office/drawing/2014/main" id="{76A98545-6F50-462E-8114-501FFA047A3A}"/>
              </a:ext>
            </a:extLst>
          </p:cNvPr>
          <p:cNvSpPr/>
          <p:nvPr/>
        </p:nvSpPr>
        <p:spPr>
          <a:xfrm>
            <a:off x="8949344" y="3686948"/>
            <a:ext cx="2880320" cy="461665"/>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Tänk på att sjuka människor inte alltid orkar kämpa för att få tillgång till vård.</a:t>
            </a:r>
            <a:endParaRPr lang="sv-SE" sz="1200" dirty="0"/>
          </a:p>
        </p:txBody>
      </p:sp>
      <p:sp>
        <p:nvSpPr>
          <p:cNvPr id="10" name="Rektangel 9">
            <a:extLst>
              <a:ext uri="{FF2B5EF4-FFF2-40B4-BE49-F238E27FC236}">
                <a16:creationId xmlns:a16="http://schemas.microsoft.com/office/drawing/2014/main" id="{C2900DD8-5AA7-446A-AB6A-F7AC1E4AAF96}"/>
              </a:ext>
            </a:extLst>
          </p:cNvPr>
          <p:cNvSpPr/>
          <p:nvPr/>
        </p:nvSpPr>
        <p:spPr>
          <a:xfrm>
            <a:off x="5303916" y="2300679"/>
            <a:ext cx="1656180" cy="1200329"/>
          </a:xfrm>
          <a:prstGeom prst="rect">
            <a:avLst/>
          </a:prstGeom>
          <a:solidFill>
            <a:schemeClr val="accent3">
              <a:lumMod val="60000"/>
              <a:lumOff val="4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Önskemål framförs om</a:t>
            </a:r>
          </a:p>
          <a:p>
            <a:pPr algn="ctr"/>
            <a:r>
              <a:rPr lang="sv-SE" sz="1200" dirty="0">
                <a:latin typeface="Calibri" panose="020F0502020204030204" pitchFamily="34" charset="0"/>
              </a:rPr>
              <a:t>att patienter inom</a:t>
            </a:r>
          </a:p>
          <a:p>
            <a:pPr algn="ctr"/>
            <a:r>
              <a:rPr lang="sv-SE" sz="1200" dirty="0">
                <a:latin typeface="Calibri" panose="020F0502020204030204" pitchFamily="34" charset="0"/>
              </a:rPr>
              <a:t>psykiatrisk vård ska få</a:t>
            </a:r>
          </a:p>
          <a:p>
            <a:pPr algn="ctr"/>
            <a:r>
              <a:rPr lang="sv-SE" sz="1200" dirty="0">
                <a:latin typeface="Calibri" panose="020F0502020204030204" pitchFamily="34" charset="0"/>
              </a:rPr>
              <a:t>vara delaktiga och</a:t>
            </a:r>
          </a:p>
          <a:p>
            <a:pPr algn="ctr"/>
            <a:r>
              <a:rPr lang="sv-SE" sz="1200" dirty="0">
                <a:latin typeface="Calibri" panose="020F0502020204030204" pitchFamily="34" charset="0"/>
              </a:rPr>
              <a:t>informeras om</a:t>
            </a:r>
          </a:p>
          <a:p>
            <a:pPr algn="ctr"/>
            <a:r>
              <a:rPr lang="sv-SE" sz="1200" dirty="0">
                <a:latin typeface="Calibri" panose="020F0502020204030204" pitchFamily="34" charset="0"/>
              </a:rPr>
              <a:t>nyinsatta läkemedel.</a:t>
            </a:r>
            <a:endParaRPr lang="sv-SE" sz="1200" dirty="0"/>
          </a:p>
        </p:txBody>
      </p:sp>
      <p:sp>
        <p:nvSpPr>
          <p:cNvPr id="11" name="Rektangel 10">
            <a:extLst>
              <a:ext uri="{FF2B5EF4-FFF2-40B4-BE49-F238E27FC236}">
                <a16:creationId xmlns:a16="http://schemas.microsoft.com/office/drawing/2014/main" id="{89E36735-6DFA-44AC-9A5D-1C8419895C51}"/>
              </a:ext>
            </a:extLst>
          </p:cNvPr>
          <p:cNvSpPr/>
          <p:nvPr/>
        </p:nvSpPr>
        <p:spPr>
          <a:xfrm>
            <a:off x="8949343" y="958950"/>
            <a:ext cx="2880320" cy="1015663"/>
          </a:xfrm>
          <a:prstGeom prst="rect">
            <a:avLst/>
          </a:prstGeom>
          <a:solidFill>
            <a:srgbClr val="FC7862"/>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Röda Korset borde ha personal i väntrummet på akuten som kan hjälpa sjuka patienter som inte orkar gå ut i korridoren att hämta vatten eller köpa något ätbart i automaten.</a:t>
            </a:r>
            <a:endParaRPr lang="sv-SE" sz="1200" dirty="0"/>
          </a:p>
        </p:txBody>
      </p:sp>
      <p:sp>
        <p:nvSpPr>
          <p:cNvPr id="12" name="Rektangel 11">
            <a:extLst>
              <a:ext uri="{FF2B5EF4-FFF2-40B4-BE49-F238E27FC236}">
                <a16:creationId xmlns:a16="http://schemas.microsoft.com/office/drawing/2014/main" id="{F9DA0E65-EF1A-4367-AF0F-C72849D3AD62}"/>
              </a:ext>
            </a:extLst>
          </p:cNvPr>
          <p:cNvSpPr/>
          <p:nvPr/>
        </p:nvSpPr>
        <p:spPr>
          <a:xfrm>
            <a:off x="7067390" y="2235648"/>
            <a:ext cx="1764197" cy="646331"/>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Låt patienterna i allra möjligaste mån träffa en och samma läkare.</a:t>
            </a:r>
            <a:endParaRPr lang="sv-SE" sz="1200" dirty="0"/>
          </a:p>
        </p:txBody>
      </p:sp>
      <p:sp>
        <p:nvSpPr>
          <p:cNvPr id="13" name="Rektangel 12">
            <a:extLst>
              <a:ext uri="{FF2B5EF4-FFF2-40B4-BE49-F238E27FC236}">
                <a16:creationId xmlns:a16="http://schemas.microsoft.com/office/drawing/2014/main" id="{5F7C6FF9-75E0-4E42-B313-C09BD0EB4674}"/>
              </a:ext>
            </a:extLst>
          </p:cNvPr>
          <p:cNvSpPr/>
          <p:nvPr/>
        </p:nvSpPr>
        <p:spPr>
          <a:xfrm>
            <a:off x="8970103" y="2675678"/>
            <a:ext cx="2865545" cy="27699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Bättre information om väntetider i vården.</a:t>
            </a:r>
            <a:endParaRPr lang="sv-SE" sz="1200" dirty="0"/>
          </a:p>
        </p:txBody>
      </p:sp>
      <p:sp>
        <p:nvSpPr>
          <p:cNvPr id="14" name="Rektangel 13">
            <a:extLst>
              <a:ext uri="{FF2B5EF4-FFF2-40B4-BE49-F238E27FC236}">
                <a16:creationId xmlns:a16="http://schemas.microsoft.com/office/drawing/2014/main" id="{31BAFC59-0DE7-4439-8658-FE8888568E61}"/>
              </a:ext>
            </a:extLst>
          </p:cNvPr>
          <p:cNvSpPr/>
          <p:nvPr/>
        </p:nvSpPr>
        <p:spPr>
          <a:xfrm>
            <a:off x="7216182" y="3108050"/>
            <a:ext cx="1653858" cy="461665"/>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Ta alltid barns symtom </a:t>
            </a:r>
            <a:br>
              <a:rPr lang="sv-SE" sz="1200" dirty="0">
                <a:latin typeface="Calibri" panose="020F0502020204030204" pitchFamily="34" charset="0"/>
              </a:rPr>
            </a:br>
            <a:r>
              <a:rPr lang="sv-SE" sz="1200" dirty="0">
                <a:latin typeface="Calibri" panose="020F0502020204030204" pitchFamily="34" charset="0"/>
              </a:rPr>
              <a:t>på största allvar!</a:t>
            </a:r>
            <a:endParaRPr lang="sv-SE" sz="1200" dirty="0"/>
          </a:p>
        </p:txBody>
      </p:sp>
      <p:sp>
        <p:nvSpPr>
          <p:cNvPr id="15" name="Rektangel 14">
            <a:extLst>
              <a:ext uri="{FF2B5EF4-FFF2-40B4-BE49-F238E27FC236}">
                <a16:creationId xmlns:a16="http://schemas.microsoft.com/office/drawing/2014/main" id="{8D0AD73F-1F5C-4335-AD74-ED0C87FE81E9}"/>
              </a:ext>
            </a:extLst>
          </p:cNvPr>
          <p:cNvSpPr/>
          <p:nvPr/>
        </p:nvSpPr>
        <p:spPr>
          <a:xfrm>
            <a:off x="7949488" y="4722748"/>
            <a:ext cx="3528392" cy="276999"/>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Se till att avdelningarna samarbetar mellan varandra</a:t>
            </a:r>
            <a:endParaRPr lang="sv-SE" sz="1200" dirty="0"/>
          </a:p>
        </p:txBody>
      </p:sp>
      <p:sp>
        <p:nvSpPr>
          <p:cNvPr id="16" name="Rektangel 15">
            <a:extLst>
              <a:ext uri="{FF2B5EF4-FFF2-40B4-BE49-F238E27FC236}">
                <a16:creationId xmlns:a16="http://schemas.microsoft.com/office/drawing/2014/main" id="{D599DC19-B50F-4BEA-B062-D2C65D59994A}"/>
              </a:ext>
            </a:extLst>
          </p:cNvPr>
          <p:cNvSpPr/>
          <p:nvPr/>
        </p:nvSpPr>
        <p:spPr>
          <a:xfrm>
            <a:off x="9178836" y="3088980"/>
            <a:ext cx="2605796" cy="461665"/>
          </a:xfrm>
          <a:prstGeom prst="rect">
            <a:avLst/>
          </a:prstGeom>
          <a:solidFill>
            <a:schemeClr val="accent3">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Besked om demenssjukdom bör ges tillsammans med en anhörig.</a:t>
            </a:r>
            <a:endParaRPr lang="sv-SE" sz="1200" dirty="0"/>
          </a:p>
        </p:txBody>
      </p:sp>
      <p:sp>
        <p:nvSpPr>
          <p:cNvPr id="17" name="Rektangel 16">
            <a:extLst>
              <a:ext uri="{FF2B5EF4-FFF2-40B4-BE49-F238E27FC236}">
                <a16:creationId xmlns:a16="http://schemas.microsoft.com/office/drawing/2014/main" id="{0B9B8FB3-EAE4-4448-AB69-CED96FA5BA4B}"/>
              </a:ext>
            </a:extLst>
          </p:cNvPr>
          <p:cNvSpPr/>
          <p:nvPr/>
        </p:nvSpPr>
        <p:spPr>
          <a:xfrm>
            <a:off x="7563328" y="3768703"/>
            <a:ext cx="1162652" cy="646331"/>
          </a:xfrm>
          <a:prstGeom prst="rect">
            <a:avLst/>
          </a:prstGeom>
          <a:solidFill>
            <a:srgbClr val="FA9F1A"/>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Möjliggör </a:t>
            </a:r>
            <a:br>
              <a:rPr lang="sv-SE" sz="1200" dirty="0">
                <a:latin typeface="Calibri" panose="020F0502020204030204" pitchFamily="34" charset="0"/>
              </a:rPr>
            </a:br>
            <a:r>
              <a:rPr lang="sv-SE" sz="1200" dirty="0">
                <a:latin typeface="Calibri" panose="020F0502020204030204" pitchFamily="34" charset="0"/>
              </a:rPr>
              <a:t>röststyrning </a:t>
            </a:r>
            <a:br>
              <a:rPr lang="sv-SE" sz="1200" dirty="0">
                <a:latin typeface="Calibri" panose="020F0502020204030204" pitchFamily="34" charset="0"/>
              </a:rPr>
            </a:br>
            <a:r>
              <a:rPr lang="sv-SE" sz="1200" dirty="0">
                <a:latin typeface="Calibri" panose="020F0502020204030204" pitchFamily="34" charset="0"/>
              </a:rPr>
              <a:t>vid knappval.</a:t>
            </a:r>
            <a:endParaRPr lang="sv-SE" sz="1200" dirty="0"/>
          </a:p>
        </p:txBody>
      </p:sp>
      <p:sp>
        <p:nvSpPr>
          <p:cNvPr id="18" name="Rektangel 17">
            <a:extLst>
              <a:ext uri="{FF2B5EF4-FFF2-40B4-BE49-F238E27FC236}">
                <a16:creationId xmlns:a16="http://schemas.microsoft.com/office/drawing/2014/main" id="{BAFE5F52-7779-4706-80BC-5E2D3E883631}"/>
              </a:ext>
            </a:extLst>
          </p:cNvPr>
          <p:cNvSpPr/>
          <p:nvPr/>
        </p:nvSpPr>
        <p:spPr>
          <a:xfrm>
            <a:off x="5255500" y="4676796"/>
            <a:ext cx="2187217" cy="830997"/>
          </a:xfrm>
          <a:prstGeom prst="rect">
            <a:avLst/>
          </a:prstGeom>
          <a:solidFill>
            <a:srgbClr val="FC7862"/>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Förbättringsförslag skulle vara att använda sig av ultraljud för att säkerställa preventivmedlets positionssättande av spiral.</a:t>
            </a:r>
            <a:endParaRPr lang="sv-SE" sz="1200" dirty="0"/>
          </a:p>
        </p:txBody>
      </p:sp>
      <p:sp>
        <p:nvSpPr>
          <p:cNvPr id="19" name="Rektangel 18">
            <a:extLst>
              <a:ext uri="{FF2B5EF4-FFF2-40B4-BE49-F238E27FC236}">
                <a16:creationId xmlns:a16="http://schemas.microsoft.com/office/drawing/2014/main" id="{B471C1AC-467F-45C1-AD75-1F8407BA9186}"/>
              </a:ext>
            </a:extLst>
          </p:cNvPr>
          <p:cNvSpPr/>
          <p:nvPr/>
        </p:nvSpPr>
        <p:spPr>
          <a:xfrm>
            <a:off x="9140858" y="4297181"/>
            <a:ext cx="2491164" cy="276999"/>
          </a:xfrm>
          <a:prstGeom prst="rect">
            <a:avLst/>
          </a:prstGeom>
          <a:solidFill>
            <a:schemeClr val="tx2">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Primärvården borde ha </a:t>
            </a:r>
            <a:r>
              <a:rPr lang="sv-SE" sz="1200" dirty="0" err="1">
                <a:latin typeface="Calibri" panose="020F0502020204030204" pitchFamily="34" charset="0"/>
              </a:rPr>
              <a:t>drop</a:t>
            </a:r>
            <a:r>
              <a:rPr lang="sv-SE" sz="1200" dirty="0">
                <a:latin typeface="Calibri" panose="020F0502020204030204" pitchFamily="34" charset="0"/>
              </a:rPr>
              <a:t>‐in tider.</a:t>
            </a:r>
            <a:endParaRPr lang="sv-SE" sz="1200" dirty="0"/>
          </a:p>
        </p:txBody>
      </p:sp>
      <p:sp>
        <p:nvSpPr>
          <p:cNvPr id="20" name="Rektangel 19">
            <a:extLst>
              <a:ext uri="{FF2B5EF4-FFF2-40B4-BE49-F238E27FC236}">
                <a16:creationId xmlns:a16="http://schemas.microsoft.com/office/drawing/2014/main" id="{06CA9CC2-201D-491F-B668-515990AD6199}"/>
              </a:ext>
            </a:extLst>
          </p:cNvPr>
          <p:cNvSpPr/>
          <p:nvPr/>
        </p:nvSpPr>
        <p:spPr>
          <a:xfrm>
            <a:off x="7072499" y="1008039"/>
            <a:ext cx="1722583" cy="1015663"/>
          </a:xfrm>
          <a:prstGeom prst="rect">
            <a:avLst/>
          </a:prstGeom>
          <a:solidFill>
            <a:schemeClr val="accent5">
              <a:lumMod val="60000"/>
              <a:lumOff val="4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Patienter bör få tillhandahållas läkares namn, detta för att underlätta om kontakt önskas åter med berörd.</a:t>
            </a:r>
            <a:endParaRPr lang="sv-SE" sz="1200" dirty="0"/>
          </a:p>
        </p:txBody>
      </p:sp>
      <p:sp>
        <p:nvSpPr>
          <p:cNvPr id="21" name="Rektangel 20">
            <a:extLst>
              <a:ext uri="{FF2B5EF4-FFF2-40B4-BE49-F238E27FC236}">
                <a16:creationId xmlns:a16="http://schemas.microsoft.com/office/drawing/2014/main" id="{10561B60-D33B-4ADD-BF41-502239089ADD}"/>
              </a:ext>
            </a:extLst>
          </p:cNvPr>
          <p:cNvSpPr/>
          <p:nvPr/>
        </p:nvSpPr>
        <p:spPr>
          <a:xfrm>
            <a:off x="9586743" y="5226254"/>
            <a:ext cx="2074756" cy="46166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Inför webbaserad artrosskola för datorvana personer.</a:t>
            </a:r>
            <a:endParaRPr lang="sv-SE" sz="1200" dirty="0"/>
          </a:p>
        </p:txBody>
      </p:sp>
      <p:sp>
        <p:nvSpPr>
          <p:cNvPr id="22" name="Rektangel 21">
            <a:extLst>
              <a:ext uri="{FF2B5EF4-FFF2-40B4-BE49-F238E27FC236}">
                <a16:creationId xmlns:a16="http://schemas.microsoft.com/office/drawing/2014/main" id="{E48A10C8-E03E-49DE-AF72-90450C54CACD}"/>
              </a:ext>
            </a:extLst>
          </p:cNvPr>
          <p:cNvSpPr/>
          <p:nvPr/>
        </p:nvSpPr>
        <p:spPr>
          <a:xfrm>
            <a:off x="7680176" y="5122529"/>
            <a:ext cx="1583728" cy="646331"/>
          </a:xfrm>
          <a:prstGeom prst="rect">
            <a:avLst/>
          </a:prstGeom>
          <a:solidFill>
            <a:schemeClr val="accent2">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sv-SE" sz="1200" dirty="0">
                <a:latin typeface="Calibri" panose="020F0502020204030204" pitchFamily="34" charset="0"/>
              </a:rPr>
              <a:t>Efterfråga och lyssna till patientens tidigare</a:t>
            </a:r>
          </a:p>
          <a:p>
            <a:pPr algn="ctr"/>
            <a:r>
              <a:rPr lang="sv-SE" sz="1200" dirty="0">
                <a:latin typeface="Calibri" panose="020F0502020204030204" pitchFamily="34" charset="0"/>
              </a:rPr>
              <a:t>erfarenheter.</a:t>
            </a:r>
            <a:endParaRPr lang="sv-SE" sz="1200" dirty="0"/>
          </a:p>
        </p:txBody>
      </p:sp>
    </p:spTree>
    <p:extLst>
      <p:ext uri="{BB962C8B-B14F-4D97-AF65-F5344CB8AC3E}">
        <p14:creationId xmlns:p14="http://schemas.microsoft.com/office/powerpoint/2010/main" val="108005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0A37C06-6BEF-41F7-8859-777F7A5A6D4C}"/>
              </a:ext>
            </a:extLst>
          </p:cNvPr>
          <p:cNvSpPr txBox="1">
            <a:spLocks/>
          </p:cNvSpPr>
          <p:nvPr/>
        </p:nvSpPr>
        <p:spPr>
          <a:xfrm>
            <a:off x="623392" y="968710"/>
            <a:ext cx="4032448" cy="18001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2800" dirty="0">
                <a:solidFill>
                  <a:schemeClr val="tx1"/>
                </a:solidFill>
              </a:rPr>
              <a:t>Hur kan ni arbeta </a:t>
            </a:r>
            <a:br>
              <a:rPr lang="sv-SE" sz="2800" dirty="0">
                <a:solidFill>
                  <a:schemeClr val="tx1"/>
                </a:solidFill>
              </a:rPr>
            </a:br>
            <a:r>
              <a:rPr lang="sv-SE" sz="2800" dirty="0">
                <a:solidFill>
                  <a:schemeClr val="tx1"/>
                </a:solidFill>
              </a:rPr>
              <a:t>med förbättringar?</a:t>
            </a:r>
          </a:p>
        </p:txBody>
      </p:sp>
      <p:sp>
        <p:nvSpPr>
          <p:cNvPr id="5" name="Rubrik 1">
            <a:extLst>
              <a:ext uri="{FF2B5EF4-FFF2-40B4-BE49-F238E27FC236}">
                <a16:creationId xmlns:a16="http://schemas.microsoft.com/office/drawing/2014/main" id="{AE26CF24-8098-496D-8DA2-88F2AB91C8F3}"/>
              </a:ext>
            </a:extLst>
          </p:cNvPr>
          <p:cNvSpPr txBox="1">
            <a:spLocks/>
          </p:cNvSpPr>
          <p:nvPr/>
        </p:nvSpPr>
        <p:spPr>
          <a:xfrm>
            <a:off x="767408" y="4797152"/>
            <a:ext cx="3888432" cy="172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200" i="1" dirty="0">
                <a:solidFill>
                  <a:schemeClr val="tx1"/>
                </a:solidFill>
              </a:rPr>
              <a:t>Personcentrerad vård innebär att respektera och </a:t>
            </a:r>
            <a:br>
              <a:rPr lang="sv-SE" sz="1200" i="1" dirty="0">
                <a:solidFill>
                  <a:schemeClr val="tx1"/>
                </a:solidFill>
              </a:rPr>
            </a:br>
            <a:r>
              <a:rPr lang="sv-SE" sz="1200" i="1" dirty="0">
                <a:solidFill>
                  <a:schemeClr val="tx1"/>
                </a:solidFill>
              </a:rPr>
              <a:t>bekräfta personens upplevelse och tolkning av ohälsa </a:t>
            </a:r>
            <a:br>
              <a:rPr lang="sv-SE" sz="1200" i="1" dirty="0">
                <a:solidFill>
                  <a:schemeClr val="tx1"/>
                </a:solidFill>
              </a:rPr>
            </a:br>
            <a:r>
              <a:rPr lang="sv-SE" sz="1200" i="1" dirty="0">
                <a:solidFill>
                  <a:schemeClr val="tx1"/>
                </a:solidFill>
              </a:rPr>
              <a:t>och sjukdom, samt att arbeta utifrån denna tolkning </a:t>
            </a:r>
            <a:br>
              <a:rPr lang="sv-SE" sz="1200" i="1" dirty="0">
                <a:solidFill>
                  <a:schemeClr val="tx1"/>
                </a:solidFill>
              </a:rPr>
            </a:br>
            <a:r>
              <a:rPr lang="sv-SE" sz="1200" i="1" dirty="0">
                <a:solidFill>
                  <a:schemeClr val="tx1"/>
                </a:solidFill>
              </a:rPr>
              <a:t>för att främja hälsa med utgångspunkt i vad hälsa </a:t>
            </a:r>
            <a:br>
              <a:rPr lang="sv-SE" sz="1200" i="1" dirty="0">
                <a:solidFill>
                  <a:schemeClr val="tx1"/>
                </a:solidFill>
              </a:rPr>
            </a:br>
            <a:r>
              <a:rPr lang="sv-SE" sz="1200" i="1" dirty="0">
                <a:solidFill>
                  <a:schemeClr val="tx1"/>
                </a:solidFill>
              </a:rPr>
              <a:t>betyder för just denna enskilda person.</a:t>
            </a:r>
          </a:p>
          <a:p>
            <a:r>
              <a:rPr lang="sv-SE" sz="1200" i="1" dirty="0">
                <a:solidFill>
                  <a:schemeClr val="tx1"/>
                </a:solidFill>
              </a:rPr>
              <a:t>			</a:t>
            </a:r>
            <a:endParaRPr lang="sv-SE" sz="1100" dirty="0">
              <a:solidFill>
                <a:schemeClr val="tx1"/>
              </a:solidFill>
              <a:latin typeface="+mn-lt"/>
            </a:endParaRPr>
          </a:p>
        </p:txBody>
      </p:sp>
      <p:sp>
        <p:nvSpPr>
          <p:cNvPr id="6" name="Rubrik 1">
            <a:extLst>
              <a:ext uri="{FF2B5EF4-FFF2-40B4-BE49-F238E27FC236}">
                <a16:creationId xmlns:a16="http://schemas.microsoft.com/office/drawing/2014/main" id="{2687328D-B171-4085-932F-FAB7A6E9521D}"/>
              </a:ext>
            </a:extLst>
          </p:cNvPr>
          <p:cNvSpPr txBox="1">
            <a:spLocks/>
          </p:cNvSpPr>
          <p:nvPr/>
        </p:nvSpPr>
        <p:spPr>
          <a:xfrm>
            <a:off x="5474218" y="1340768"/>
            <a:ext cx="6023988" cy="8640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4000" dirty="0">
                <a:solidFill>
                  <a:schemeClr val="tx1"/>
                </a:solidFill>
              </a:rPr>
              <a:t>Frågor att diskutera</a:t>
            </a:r>
            <a:br>
              <a:rPr lang="sv-SE" sz="1400" b="1" dirty="0">
                <a:solidFill>
                  <a:schemeClr val="tx1"/>
                </a:solidFill>
                <a:latin typeface="+mn-lt"/>
              </a:rPr>
            </a:br>
            <a:endParaRPr lang="sv-SE" sz="1200" dirty="0">
              <a:solidFill>
                <a:schemeClr val="tx1"/>
              </a:solidFill>
              <a:latin typeface="+mn-lt"/>
            </a:endParaRPr>
          </a:p>
        </p:txBody>
      </p:sp>
      <p:sp>
        <p:nvSpPr>
          <p:cNvPr id="7" name="Rubrik 1">
            <a:extLst>
              <a:ext uri="{FF2B5EF4-FFF2-40B4-BE49-F238E27FC236}">
                <a16:creationId xmlns:a16="http://schemas.microsoft.com/office/drawing/2014/main" id="{DD487963-A719-47A5-9E16-7CF087B780C9}"/>
              </a:ext>
            </a:extLst>
          </p:cNvPr>
          <p:cNvSpPr txBox="1">
            <a:spLocks/>
          </p:cNvSpPr>
          <p:nvPr/>
        </p:nvSpPr>
        <p:spPr>
          <a:xfrm>
            <a:off x="5447928" y="1988840"/>
            <a:ext cx="6384028" cy="30341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200" kern="1200">
                <a:solidFill>
                  <a:schemeClr val="bg1">
                    <a:lumMod val="50000"/>
                  </a:schemeClr>
                </a:solidFill>
                <a:latin typeface="+mj-lt"/>
                <a:ea typeface="+mj-ea"/>
                <a:cs typeface="+mj-cs"/>
              </a:defRPr>
            </a:lvl1pPr>
          </a:lstStyle>
          <a:p>
            <a:r>
              <a:rPr lang="sv-SE" sz="1400" dirty="0">
                <a:solidFill>
                  <a:srgbClr val="EE7525"/>
                </a:solidFill>
              </a:rPr>
              <a:t>→  </a:t>
            </a:r>
            <a:r>
              <a:rPr lang="sv-SE" sz="1400" dirty="0">
                <a:solidFill>
                  <a:schemeClr val="tx1"/>
                </a:solidFill>
                <a:latin typeface="+mn-lt"/>
              </a:rPr>
              <a:t>Hur kan ni på ett systematiskt sätt använda patientupplevelser i kvalitetsarbetet?</a:t>
            </a:r>
            <a:br>
              <a:rPr lang="sv-SE" sz="1400" dirty="0">
                <a:solidFill>
                  <a:schemeClr val="tx1"/>
                </a:solidFill>
                <a:latin typeface="+mn-lt"/>
              </a:rPr>
            </a:br>
            <a:endParaRPr lang="sv-SE" sz="1400" dirty="0">
              <a:solidFill>
                <a:schemeClr val="tx1"/>
              </a:solidFill>
              <a:latin typeface="+mn-lt"/>
            </a:endParaRPr>
          </a:p>
          <a:p>
            <a:r>
              <a:rPr lang="sv-SE" sz="1400" dirty="0">
                <a:solidFill>
                  <a:srgbClr val="EE7525"/>
                </a:solidFill>
              </a:rPr>
              <a:t>→ </a:t>
            </a:r>
            <a:r>
              <a:rPr lang="sv-SE" sz="1400" dirty="0">
                <a:solidFill>
                  <a:schemeClr val="tx1"/>
                </a:solidFill>
                <a:latin typeface="+mn-lt"/>
              </a:rPr>
              <a:t>När finns utrymme för att diskutera patienters klagomål och upplevelser?</a:t>
            </a:r>
            <a:br>
              <a:rPr lang="sv-SE" sz="1400" dirty="0">
                <a:solidFill>
                  <a:schemeClr val="tx1"/>
                </a:solidFill>
                <a:latin typeface="+mn-lt"/>
              </a:rPr>
            </a:br>
            <a:endParaRPr lang="sv-SE" sz="1400" dirty="0">
              <a:solidFill>
                <a:schemeClr val="tx1"/>
              </a:solidFill>
              <a:latin typeface="+mn-lt"/>
            </a:endParaRPr>
          </a:p>
          <a:p>
            <a:r>
              <a:rPr lang="sv-SE" sz="1400" dirty="0">
                <a:solidFill>
                  <a:srgbClr val="EE7525"/>
                </a:solidFill>
              </a:rPr>
              <a:t>→ </a:t>
            </a:r>
            <a:r>
              <a:rPr lang="sv-SE" sz="1400" dirty="0">
                <a:solidFill>
                  <a:schemeClr val="tx1"/>
                </a:solidFill>
                <a:latin typeface="+mn-lt"/>
              </a:rPr>
              <a:t>Hur tar ni upp patientsynpunkter på arbetsplatsträffar och ledningsgrupper?</a:t>
            </a:r>
            <a:br>
              <a:rPr lang="sv-SE" sz="1400" dirty="0">
                <a:solidFill>
                  <a:schemeClr val="tx1"/>
                </a:solidFill>
                <a:latin typeface="+mn-lt"/>
              </a:rPr>
            </a:br>
            <a:endParaRPr lang="sv-SE" sz="1400" dirty="0">
              <a:solidFill>
                <a:schemeClr val="tx1"/>
              </a:solidFill>
              <a:latin typeface="+mn-lt"/>
            </a:endParaRPr>
          </a:p>
          <a:p>
            <a:r>
              <a:rPr lang="sv-SE" sz="1400" dirty="0">
                <a:solidFill>
                  <a:srgbClr val="EE7525"/>
                </a:solidFill>
              </a:rPr>
              <a:t>→ </a:t>
            </a:r>
            <a:r>
              <a:rPr lang="sv-SE" sz="1400" dirty="0">
                <a:solidFill>
                  <a:schemeClr val="tx1"/>
                </a:solidFill>
                <a:latin typeface="+mn-lt"/>
              </a:rPr>
              <a:t>På vilka sätt kan ni använda patienters synpunkter som underlag för planering </a:t>
            </a:r>
            <a:br>
              <a:rPr lang="sv-SE" sz="1400" dirty="0">
                <a:solidFill>
                  <a:schemeClr val="tx1"/>
                </a:solidFill>
                <a:latin typeface="+mn-lt"/>
              </a:rPr>
            </a:br>
            <a:r>
              <a:rPr lang="sv-SE" sz="1400" dirty="0">
                <a:solidFill>
                  <a:schemeClr val="tx1"/>
                </a:solidFill>
                <a:latin typeface="+mn-lt"/>
              </a:rPr>
              <a:t>     av utbildningsinsatser?</a:t>
            </a:r>
            <a:br>
              <a:rPr lang="sv-SE" sz="1400" dirty="0">
                <a:solidFill>
                  <a:schemeClr val="tx1"/>
                </a:solidFill>
                <a:latin typeface="+mn-lt"/>
              </a:rPr>
            </a:br>
            <a:endParaRPr lang="sv-SE" sz="1400" dirty="0">
              <a:solidFill>
                <a:schemeClr val="tx1"/>
              </a:solidFill>
              <a:latin typeface="+mn-lt"/>
            </a:endParaRPr>
          </a:p>
          <a:p>
            <a:r>
              <a:rPr lang="sv-SE" sz="1400" dirty="0">
                <a:solidFill>
                  <a:srgbClr val="EE7525"/>
                </a:solidFill>
              </a:rPr>
              <a:t>→  </a:t>
            </a:r>
            <a:r>
              <a:rPr lang="sv-SE" sz="1400" dirty="0">
                <a:solidFill>
                  <a:schemeClr val="tx1"/>
                </a:solidFill>
                <a:latin typeface="+mn-lt"/>
              </a:rPr>
              <a:t>Vad kan ni vinna på att använda patientsynpunkter vid diskussioner i olika     </a:t>
            </a:r>
          </a:p>
          <a:p>
            <a:r>
              <a:rPr lang="sv-SE" sz="1400" dirty="0">
                <a:solidFill>
                  <a:schemeClr val="tx1"/>
                </a:solidFill>
                <a:latin typeface="+mn-lt"/>
              </a:rPr>
              <a:t>      samverkansgrupper?</a:t>
            </a:r>
          </a:p>
        </p:txBody>
      </p:sp>
    </p:spTree>
    <p:extLst>
      <p:ext uri="{BB962C8B-B14F-4D97-AF65-F5344CB8AC3E}">
        <p14:creationId xmlns:p14="http://schemas.microsoft.com/office/powerpoint/2010/main" val="784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5995A3-5B20-4A45-AE80-B4633B68A07B}" vid="{1FDC0F4A-91A1-48D2-AF21-4007995A112C}"/>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5995A3-5B20-4A45-AE80-B4633B68A07B}" vid="{5747AB3C-6B11-424B-A456-9C637DF754BC}"/>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5995A3-5B20-4A45-AE80-B4633B68A07B}" vid="{D8913AE7-086D-4B27-AFFE-795309C260B1}"/>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5995A3-5B20-4A45-AE80-B4633B68A07B}" vid="{B41E0409-6AA7-42B4-98F0-0AD74B524D7C}"/>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5995A3-5B20-4A45-AE80-B4633B68A07B}" vid="{CFEFE60C-4916-4CA0-ABC5-05E12F64358F}"/>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0BC15-E58F-4798-B441-7B9BA92706E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43a4422-3c3a-438f-a032-623ffbe8c904"/>
    <ds:schemaRef ds:uri="http://www.w3.org/XML/1998/namespace"/>
  </ds:schemaRefs>
</ds:datastoreItem>
</file>

<file path=customXml/itemProps2.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1EED2-69C7-4265-81C4-A1F87D13AF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rvn-powerpointmall-16x9-bred-bild</Template>
  <TotalTime>2086</TotalTime>
  <Words>1069</Words>
  <Application>Microsoft Office PowerPoint</Application>
  <PresentationFormat>Bredbild</PresentationFormat>
  <Paragraphs>139</Paragraphs>
  <Slides>10</Slides>
  <Notes>0</Notes>
  <HiddenSlides>0</HiddenSlides>
  <MMClips>0</MMClips>
  <ScaleCrop>false</ScaleCrop>
  <HeadingPairs>
    <vt:vector size="6" baseType="variant">
      <vt:variant>
        <vt:lpstr>Använt teckensnitt</vt:lpstr>
      </vt:variant>
      <vt:variant>
        <vt:i4>2</vt:i4>
      </vt:variant>
      <vt:variant>
        <vt:lpstr>Tema</vt:lpstr>
      </vt:variant>
      <vt:variant>
        <vt:i4>5</vt:i4>
      </vt:variant>
      <vt:variant>
        <vt:lpstr>Bildrubriker</vt:lpstr>
      </vt:variant>
      <vt:variant>
        <vt:i4>10</vt:i4>
      </vt:variant>
    </vt:vector>
  </HeadingPairs>
  <TitlesOfParts>
    <vt:vector size="17" baseType="lpstr">
      <vt:lpstr>Arial</vt:lpstr>
      <vt:lpstr>Calibri</vt:lpstr>
      <vt:lpstr>RVN Blå (Standard)</vt:lpstr>
      <vt:lpstr>RVN Grön</vt:lpstr>
      <vt:lpstr>RVN Gul</vt:lpstr>
      <vt:lpstr>RVN Lila</vt:lpstr>
      <vt:lpstr>RVN Orange</vt:lpstr>
      <vt:lpstr>Ett enda klagomål kan leda till en bättre vård för många  – Ta del av goda exempel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Västernorrland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Madelene Blom</dc:creator>
  <cp:lastModifiedBy>Celina Dahlgren</cp:lastModifiedBy>
  <cp:revision>84</cp:revision>
  <dcterms:created xsi:type="dcterms:W3CDTF">2020-06-22T13:53:41Z</dcterms:created>
  <dcterms:modified xsi:type="dcterms:W3CDTF">2020-08-28T11:49:54Z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