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5.xml" ContentType="application/vnd.openxmlformats-officedocument.theme+xml"/>
  <Override PartName="/ppt/slideLayouts/slideLayout2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05" r:id="rId5"/>
    <p:sldMasterId id="2147483773" r:id="rId6"/>
    <p:sldMasterId id="2147483712" r:id="rId7"/>
    <p:sldMasterId id="2147483719" r:id="rId8"/>
    <p:sldMasterId id="2147483702" r:id="rId9"/>
  </p:sldMasterIdLst>
  <p:notesMasterIdLst>
    <p:notesMasterId r:id="rId15"/>
  </p:notesMasterIdLst>
  <p:handoutMasterIdLst>
    <p:handoutMasterId r:id="rId16"/>
  </p:handoutMasterIdLst>
  <p:sldIdLst>
    <p:sldId id="258" r:id="rId10"/>
    <p:sldId id="261" r:id="rId11"/>
    <p:sldId id="262" r:id="rId12"/>
    <p:sldId id="265" r:id="rId13"/>
    <p:sldId id="264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>
      <p:cViewPr varScale="1">
        <p:scale>
          <a:sx n="83" d="100"/>
          <a:sy n="83" d="100"/>
        </p:scale>
        <p:origin x="31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786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05F134-0BBA-4269-943B-9BAD9ABD1DE4}" type="datetimeFigureOut">
              <a:rPr lang="sv-SE" smtClean="0"/>
              <a:t>2025-11-26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B083F-E1C4-4DE3-A31D-C6A1D6DECF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8519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2F8DC2-1DD8-49BC-A216-B09D2294E1D8}" type="datetimeFigureOut">
              <a:rPr lang="sv-SE" smtClean="0"/>
              <a:t>2025-11-26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9C6D2-939D-48D2-A55F-2522CDF1D0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6770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0"/>
            <a:ext cx="12191999" cy="2929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Underrubrik 2"/>
          <p:cNvSpPr>
            <a:spLocks noGrp="1"/>
          </p:cNvSpPr>
          <p:nvPr>
            <p:ph type="subTitle" idx="1"/>
          </p:nvPr>
        </p:nvSpPr>
        <p:spPr>
          <a:xfrm>
            <a:off x="590400" y="4365104"/>
            <a:ext cx="10972800" cy="1656184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590400" y="3286801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ctr">
              <a:lnSpc>
                <a:spcPts val="42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88895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7" y="1124224"/>
            <a:ext cx="10972800" cy="5184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altLang="sv-SE" dirty="0"/>
              <a:t>Klicka här för att ändra format på bakgrundstexten</a:t>
            </a:r>
          </a:p>
          <a:p>
            <a:pPr lvl="1"/>
            <a:r>
              <a:rPr lang="sv-SE" altLang="sv-SE" dirty="0"/>
              <a:t>Nivå två</a:t>
            </a:r>
          </a:p>
          <a:p>
            <a:pPr lvl="2"/>
            <a:r>
              <a:rPr lang="sv-SE" altLang="sv-SE" dirty="0"/>
              <a:t>Nivå tre</a:t>
            </a:r>
          </a:p>
          <a:p>
            <a:pPr lvl="3"/>
            <a:r>
              <a:rPr lang="sv-SE" altLang="sv-SE" dirty="0"/>
              <a:t>Nivå fyra</a:t>
            </a:r>
          </a:p>
          <a:p>
            <a:pPr lvl="4"/>
            <a:r>
              <a:rPr lang="sv-SE" altLang="sv-SE" dirty="0"/>
              <a:t>Nivå fem</a:t>
            </a:r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4417" y="88343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42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2622916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"/>
            <a:ext cx="12191999" cy="2929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Underrubrik 2"/>
          <p:cNvSpPr>
            <a:spLocks noGrp="1"/>
          </p:cNvSpPr>
          <p:nvPr>
            <p:ph type="subTitle" idx="1"/>
          </p:nvPr>
        </p:nvSpPr>
        <p:spPr>
          <a:xfrm>
            <a:off x="590400" y="4365104"/>
            <a:ext cx="10972800" cy="1656184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590400" y="3286801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ctr">
              <a:lnSpc>
                <a:spcPts val="42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38511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624417" y="1052216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42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7" y="2061618"/>
            <a:ext cx="10972800" cy="410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100698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624417" y="1052216"/>
            <a:ext cx="10972800" cy="936625"/>
          </a:xfrm>
          <a:prstGeom prst="rect">
            <a:avLst/>
          </a:prstGeom>
        </p:spPr>
        <p:txBody>
          <a:bodyPr bIns="0" anchor="b" anchorCtr="0">
            <a:noAutofit/>
          </a:bodyPr>
          <a:lstStyle>
            <a:lvl1pPr algn="l">
              <a:lnSpc>
                <a:spcPts val="4200"/>
              </a:lnSpc>
              <a:defRPr sz="4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innehåll 2"/>
          <p:cNvSpPr>
            <a:spLocks noGrp="1"/>
          </p:cNvSpPr>
          <p:nvPr>
            <p:ph sz="half" idx="10"/>
          </p:nvPr>
        </p:nvSpPr>
        <p:spPr>
          <a:xfrm>
            <a:off x="6211200" y="2039839"/>
            <a:ext cx="5384800" cy="41145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innehåll 3"/>
          <p:cNvSpPr>
            <a:spLocks noGrp="1"/>
          </p:cNvSpPr>
          <p:nvPr>
            <p:ph sz="half" idx="2"/>
          </p:nvPr>
        </p:nvSpPr>
        <p:spPr>
          <a:xfrm>
            <a:off x="624000" y="2050792"/>
            <a:ext cx="5384800" cy="411451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640647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innehåll utan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9264352" y="6021288"/>
            <a:ext cx="25922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624417" y="1052216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42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7" y="2061618"/>
            <a:ext cx="10972800" cy="410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26636240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7" y="1124224"/>
            <a:ext cx="10972800" cy="5184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altLang="sv-SE" dirty="0"/>
              <a:t>Klicka här för att ändra format på bakgrundstexten</a:t>
            </a:r>
          </a:p>
          <a:p>
            <a:pPr lvl="1"/>
            <a:r>
              <a:rPr lang="sv-SE" altLang="sv-SE" dirty="0"/>
              <a:t>Nivå två</a:t>
            </a:r>
          </a:p>
          <a:p>
            <a:pPr lvl="2"/>
            <a:r>
              <a:rPr lang="sv-SE" altLang="sv-SE" dirty="0"/>
              <a:t>Nivå tre</a:t>
            </a:r>
          </a:p>
          <a:p>
            <a:pPr lvl="3"/>
            <a:r>
              <a:rPr lang="sv-SE" altLang="sv-SE" dirty="0"/>
              <a:t>Nivå fyra</a:t>
            </a:r>
          </a:p>
          <a:p>
            <a:pPr lvl="4"/>
            <a:r>
              <a:rPr lang="sv-SE" altLang="sv-SE" dirty="0"/>
              <a:t>Nivå fem</a:t>
            </a:r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4417" y="88343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42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038701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derrubrik 2"/>
          <p:cNvSpPr>
            <a:spLocks noGrp="1"/>
          </p:cNvSpPr>
          <p:nvPr>
            <p:ph type="subTitle" idx="1"/>
          </p:nvPr>
        </p:nvSpPr>
        <p:spPr>
          <a:xfrm>
            <a:off x="590400" y="4365104"/>
            <a:ext cx="10972800" cy="1656184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590400" y="3286801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ctr">
              <a:lnSpc>
                <a:spcPts val="42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0"/>
            <a:ext cx="12191999" cy="2929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2899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624417" y="1052216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42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7" y="2061618"/>
            <a:ext cx="10972800" cy="410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42371144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624417" y="1052216"/>
            <a:ext cx="10972800" cy="936625"/>
          </a:xfrm>
          <a:prstGeom prst="rect">
            <a:avLst/>
          </a:prstGeom>
        </p:spPr>
        <p:txBody>
          <a:bodyPr bIns="0" anchor="b" anchorCtr="0">
            <a:noAutofit/>
          </a:bodyPr>
          <a:lstStyle>
            <a:lvl1pPr algn="l">
              <a:lnSpc>
                <a:spcPts val="4200"/>
              </a:lnSpc>
              <a:defRPr sz="4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innehåll 2"/>
          <p:cNvSpPr>
            <a:spLocks noGrp="1"/>
          </p:cNvSpPr>
          <p:nvPr>
            <p:ph sz="half" idx="10"/>
          </p:nvPr>
        </p:nvSpPr>
        <p:spPr>
          <a:xfrm>
            <a:off x="6211200" y="2039839"/>
            <a:ext cx="5384800" cy="41145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innehåll 3"/>
          <p:cNvSpPr>
            <a:spLocks noGrp="1"/>
          </p:cNvSpPr>
          <p:nvPr>
            <p:ph sz="half" idx="2"/>
          </p:nvPr>
        </p:nvSpPr>
        <p:spPr>
          <a:xfrm>
            <a:off x="624000" y="2050792"/>
            <a:ext cx="5384800" cy="411451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52296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innehåll utan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9264352" y="6021288"/>
            <a:ext cx="25922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624417" y="1052216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42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7" y="2061618"/>
            <a:ext cx="10972800" cy="410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4046016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624417" y="1052216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42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7" y="2061618"/>
            <a:ext cx="10972800" cy="410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3161953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7" y="1124224"/>
            <a:ext cx="10972800" cy="5184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altLang="sv-SE" dirty="0"/>
              <a:t>Klicka här för att ändra format på bakgrundstexten</a:t>
            </a:r>
          </a:p>
          <a:p>
            <a:pPr lvl="1"/>
            <a:r>
              <a:rPr lang="sv-SE" altLang="sv-SE" dirty="0"/>
              <a:t>Nivå två</a:t>
            </a:r>
          </a:p>
          <a:p>
            <a:pPr lvl="2"/>
            <a:r>
              <a:rPr lang="sv-SE" altLang="sv-SE" dirty="0"/>
              <a:t>Nivå tre</a:t>
            </a:r>
          </a:p>
          <a:p>
            <a:pPr lvl="3"/>
            <a:r>
              <a:rPr lang="sv-SE" altLang="sv-SE" dirty="0"/>
              <a:t>Nivå fyra</a:t>
            </a:r>
          </a:p>
          <a:p>
            <a:pPr lvl="4"/>
            <a:r>
              <a:rPr lang="sv-SE" altLang="sv-SE" dirty="0"/>
              <a:t>Nivå fem</a:t>
            </a:r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4417" y="88343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42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14724187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derrubrik 2"/>
          <p:cNvSpPr>
            <a:spLocks noGrp="1"/>
          </p:cNvSpPr>
          <p:nvPr>
            <p:ph type="subTitle" idx="1"/>
          </p:nvPr>
        </p:nvSpPr>
        <p:spPr>
          <a:xfrm>
            <a:off x="590400" y="4365104"/>
            <a:ext cx="10972800" cy="1656184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590400" y="3286801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ctr">
              <a:lnSpc>
                <a:spcPts val="42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0"/>
            <a:ext cx="12191999" cy="2929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2190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624417" y="1052216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42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7" y="2061618"/>
            <a:ext cx="10972800" cy="410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15341918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624417" y="1052216"/>
            <a:ext cx="10972800" cy="936625"/>
          </a:xfrm>
          <a:prstGeom prst="rect">
            <a:avLst/>
          </a:prstGeom>
        </p:spPr>
        <p:txBody>
          <a:bodyPr bIns="0" anchor="b" anchorCtr="0">
            <a:noAutofit/>
          </a:bodyPr>
          <a:lstStyle>
            <a:lvl1pPr algn="l">
              <a:lnSpc>
                <a:spcPts val="4200"/>
              </a:lnSpc>
              <a:defRPr sz="4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innehåll 2"/>
          <p:cNvSpPr>
            <a:spLocks noGrp="1"/>
          </p:cNvSpPr>
          <p:nvPr>
            <p:ph sz="half" idx="10"/>
          </p:nvPr>
        </p:nvSpPr>
        <p:spPr>
          <a:xfrm>
            <a:off x="6211200" y="2039839"/>
            <a:ext cx="5384800" cy="41145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innehåll 3"/>
          <p:cNvSpPr>
            <a:spLocks noGrp="1"/>
          </p:cNvSpPr>
          <p:nvPr>
            <p:ph sz="half" idx="2"/>
          </p:nvPr>
        </p:nvSpPr>
        <p:spPr>
          <a:xfrm>
            <a:off x="624000" y="2050792"/>
            <a:ext cx="5384800" cy="411451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367313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innehåll utan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9264352" y="6021288"/>
            <a:ext cx="25922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624417" y="1052216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42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7" y="2061618"/>
            <a:ext cx="10972800" cy="410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23547243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7" y="1124224"/>
            <a:ext cx="10972800" cy="5184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altLang="sv-SE" dirty="0"/>
              <a:t>Klicka här för att ändra format på bakgrundstexten</a:t>
            </a:r>
          </a:p>
          <a:p>
            <a:pPr lvl="1"/>
            <a:r>
              <a:rPr lang="sv-SE" altLang="sv-SE" dirty="0"/>
              <a:t>Nivå två</a:t>
            </a:r>
          </a:p>
          <a:p>
            <a:pPr lvl="2"/>
            <a:r>
              <a:rPr lang="sv-SE" altLang="sv-SE" dirty="0"/>
              <a:t>Nivå tre</a:t>
            </a:r>
          </a:p>
          <a:p>
            <a:pPr lvl="3"/>
            <a:r>
              <a:rPr lang="sv-SE" altLang="sv-SE" dirty="0"/>
              <a:t>Nivå fyra</a:t>
            </a:r>
          </a:p>
          <a:p>
            <a:pPr lvl="4"/>
            <a:r>
              <a:rPr lang="sv-SE" altLang="sv-SE" dirty="0"/>
              <a:t>Nivå fem</a:t>
            </a:r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4417" y="88343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42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18266059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7" y="1124224"/>
            <a:ext cx="10972800" cy="5184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altLang="sv-SE" dirty="0"/>
              <a:t>Klicka här för att ändra format på bakgrundstexten</a:t>
            </a:r>
          </a:p>
          <a:p>
            <a:pPr lvl="1"/>
            <a:r>
              <a:rPr lang="sv-SE" altLang="sv-SE" dirty="0"/>
              <a:t>Nivå två</a:t>
            </a:r>
          </a:p>
          <a:p>
            <a:pPr lvl="2"/>
            <a:r>
              <a:rPr lang="sv-SE" altLang="sv-SE" dirty="0"/>
              <a:t>Nivå tre</a:t>
            </a:r>
          </a:p>
          <a:p>
            <a:pPr lvl="3"/>
            <a:r>
              <a:rPr lang="sv-SE" altLang="sv-SE" dirty="0"/>
              <a:t>Nivå fyra</a:t>
            </a:r>
          </a:p>
          <a:p>
            <a:pPr lvl="4"/>
            <a:r>
              <a:rPr lang="sv-SE" altLang="sv-SE" dirty="0"/>
              <a:t>Nivå fem</a:t>
            </a:r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4417" y="88343"/>
            <a:ext cx="10972800" cy="936625"/>
          </a:xfrm>
          <a:prstGeom prst="rect">
            <a:avLst/>
          </a:prstGeom>
          <a:noFill/>
        </p:spPr>
        <p:txBody>
          <a:bodyPr bIns="0" anchor="b" anchorCtr="0"/>
          <a:lstStyle>
            <a:lvl1pPr algn="l">
              <a:lnSpc>
                <a:spcPts val="4200"/>
              </a:lnSpc>
              <a:defRPr b="0" cap="none" spc="0">
                <a:ln>
                  <a:noFill/>
                </a:ln>
                <a:solidFill>
                  <a:srgbClr val="7F7F7F"/>
                </a:solidFill>
                <a:effectLst/>
              </a:defRPr>
            </a:lvl1pPr>
          </a:lstStyle>
          <a:p>
            <a:r>
              <a:rPr kumimoji="0" lang="sv-SE" sz="4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197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624417" y="1052216"/>
            <a:ext cx="10972800" cy="936625"/>
          </a:xfrm>
          <a:prstGeom prst="rect">
            <a:avLst/>
          </a:prstGeom>
        </p:spPr>
        <p:txBody>
          <a:bodyPr bIns="0" anchor="b" anchorCtr="0">
            <a:noAutofit/>
          </a:bodyPr>
          <a:lstStyle>
            <a:lvl1pPr algn="l">
              <a:lnSpc>
                <a:spcPts val="4200"/>
              </a:lnSpc>
              <a:defRPr sz="4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2"/>
          <p:cNvSpPr>
            <a:spLocks noGrp="1"/>
          </p:cNvSpPr>
          <p:nvPr>
            <p:ph sz="half" idx="10"/>
          </p:nvPr>
        </p:nvSpPr>
        <p:spPr>
          <a:xfrm>
            <a:off x="6211200" y="2050792"/>
            <a:ext cx="5384800" cy="41145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innehåll 3"/>
          <p:cNvSpPr>
            <a:spLocks noGrp="1"/>
          </p:cNvSpPr>
          <p:nvPr>
            <p:ph sz="half" idx="2"/>
          </p:nvPr>
        </p:nvSpPr>
        <p:spPr>
          <a:xfrm>
            <a:off x="624000" y="2050792"/>
            <a:ext cx="5384800" cy="411451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57554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innehåll utan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9264352" y="6021288"/>
            <a:ext cx="25922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624417" y="1052216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42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7" y="2061618"/>
            <a:ext cx="10972800" cy="410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4105224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7" y="1124224"/>
            <a:ext cx="10972800" cy="5184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  <a:endParaRPr lang="sv-SE" altLang="sv-SE" dirty="0"/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4417" y="88343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42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642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derrubrik 2"/>
          <p:cNvSpPr>
            <a:spLocks noGrp="1"/>
          </p:cNvSpPr>
          <p:nvPr>
            <p:ph type="subTitle" idx="1"/>
          </p:nvPr>
        </p:nvSpPr>
        <p:spPr>
          <a:xfrm>
            <a:off x="590400" y="4365104"/>
            <a:ext cx="10972800" cy="1656184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590400" y="3286801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ctr">
              <a:lnSpc>
                <a:spcPts val="42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0"/>
            <a:ext cx="12191999" cy="2929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5272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624417" y="1052216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42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7" y="2061618"/>
            <a:ext cx="10972800" cy="410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1780166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624417" y="1052216"/>
            <a:ext cx="10972800" cy="936625"/>
          </a:xfrm>
          <a:prstGeom prst="rect">
            <a:avLst/>
          </a:prstGeom>
        </p:spPr>
        <p:txBody>
          <a:bodyPr bIns="0" anchor="b" anchorCtr="0">
            <a:noAutofit/>
          </a:bodyPr>
          <a:lstStyle>
            <a:lvl1pPr algn="l">
              <a:lnSpc>
                <a:spcPts val="4200"/>
              </a:lnSpc>
              <a:defRPr sz="4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innehåll 2"/>
          <p:cNvSpPr>
            <a:spLocks noGrp="1"/>
          </p:cNvSpPr>
          <p:nvPr>
            <p:ph sz="half" idx="10"/>
          </p:nvPr>
        </p:nvSpPr>
        <p:spPr>
          <a:xfrm>
            <a:off x="6211200" y="2039839"/>
            <a:ext cx="5384800" cy="41145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innehåll 3"/>
          <p:cNvSpPr>
            <a:spLocks noGrp="1"/>
          </p:cNvSpPr>
          <p:nvPr>
            <p:ph sz="half" idx="2"/>
          </p:nvPr>
        </p:nvSpPr>
        <p:spPr>
          <a:xfrm>
            <a:off x="624000" y="2050792"/>
            <a:ext cx="5384800" cy="411451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167603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innehåll utan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9264352" y="6021288"/>
            <a:ext cx="25922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624417" y="1052216"/>
            <a:ext cx="10972800" cy="936625"/>
          </a:xfrm>
          <a:prstGeom prst="rect">
            <a:avLst/>
          </a:prstGeom>
        </p:spPr>
        <p:txBody>
          <a:bodyPr bIns="0" anchor="b" anchorCtr="0"/>
          <a:lstStyle>
            <a:lvl1pPr algn="l">
              <a:lnSpc>
                <a:spcPts val="42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7" y="2061618"/>
            <a:ext cx="10972800" cy="410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2058812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23.xml"/><Relationship Id="rId7" Type="http://schemas.openxmlformats.org/officeDocument/2006/relationships/image" Target="../media/image10.jpeg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4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6597650"/>
            <a:ext cx="12192000" cy="260350"/>
          </a:xfrm>
          <a:prstGeom prst="rect">
            <a:avLst/>
          </a:prstGeom>
          <a:solidFill>
            <a:srgbClr val="6666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sv-SE" sz="1800">
              <a:solidFill>
                <a:schemeClr val="bg2"/>
              </a:solidFill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0703717" y="6597651"/>
            <a:ext cx="115292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sv-SE" altLang="sv-SE" sz="1000" b="1" dirty="0">
                <a:solidFill>
                  <a:schemeClr val="bg1"/>
                </a:solidFill>
                <a:latin typeface="Calibri" pitchFamily="34" charset="0"/>
              </a:rPr>
              <a:t>www.rvn.se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17475"/>
            <a:ext cx="1219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Bildobjekt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7680" y="6093296"/>
            <a:ext cx="1388225" cy="32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306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4" r:id="rId2"/>
    <p:sldLayoutId id="2147483656" r:id="rId3"/>
    <p:sldLayoutId id="2147483748" r:id="rId4"/>
    <p:sldLayoutId id="2147483750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chemeClr val="bg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4000" y="1196856"/>
            <a:ext cx="10972800" cy="93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4000" y="2206800"/>
            <a:ext cx="10972800" cy="410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16724"/>
            <a:ext cx="12192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43D602CB-4BE3-4049-9603-4E2DEBFCAA4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12192000" cy="260350"/>
          </a:xfrm>
          <a:prstGeom prst="rect">
            <a:avLst/>
          </a:prstGeom>
          <a:solidFill>
            <a:srgbClr val="6666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sv-SE" sz="1800">
              <a:solidFill>
                <a:schemeClr val="bg2"/>
              </a:solidFill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681C099-28D2-4C3F-8039-097D2C940C7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703717" y="6597651"/>
            <a:ext cx="115292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sv-SE" altLang="sv-SE" sz="1000" b="1" dirty="0">
                <a:solidFill>
                  <a:schemeClr val="bg1"/>
                </a:solidFill>
                <a:latin typeface="Calibri" pitchFamily="34" charset="0"/>
              </a:rPr>
              <a:t>www.rvn.se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5AA26FF7-03BF-4D20-B1E7-38AF04C4DEF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7680" y="6093296"/>
            <a:ext cx="1388225" cy="32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96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69" r:id="rId3"/>
    <p:sldLayoutId id="2147483754" r:id="rId4"/>
    <p:sldLayoutId id="2147483766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chemeClr val="bg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17475"/>
            <a:ext cx="1219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17A6F260-70F2-4F2A-97D1-C8DE128C52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12192000" cy="260350"/>
          </a:xfrm>
          <a:prstGeom prst="rect">
            <a:avLst/>
          </a:prstGeom>
          <a:solidFill>
            <a:srgbClr val="6666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sv-SE" sz="1800">
              <a:solidFill>
                <a:schemeClr val="bg2"/>
              </a:solidFill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B1FF8377-21C6-4E43-824B-1E13A223F1E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703717" y="6597651"/>
            <a:ext cx="115292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sv-SE" altLang="sv-SE" sz="1000" b="1" dirty="0">
                <a:solidFill>
                  <a:schemeClr val="bg1"/>
                </a:solidFill>
                <a:latin typeface="Calibri" pitchFamily="34" charset="0"/>
              </a:rPr>
              <a:t>www.rvn.se</a:t>
            </a: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2E0F65B0-A0E9-476C-A9F1-B7418384C93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7680" y="6093296"/>
            <a:ext cx="1388225" cy="32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32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chemeClr val="bg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4000" y="1196856"/>
            <a:ext cx="10972800" cy="93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4000" y="2206800"/>
            <a:ext cx="10972800" cy="410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16724"/>
            <a:ext cx="12192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5B0A636D-7A94-485C-9145-AE5FA586760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12192000" cy="260350"/>
          </a:xfrm>
          <a:prstGeom prst="rect">
            <a:avLst/>
          </a:prstGeom>
          <a:solidFill>
            <a:srgbClr val="6666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sv-SE" sz="1800">
              <a:solidFill>
                <a:schemeClr val="bg2"/>
              </a:solidFill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0DFEC24-B937-40A7-AADB-46AFEFD80FC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703717" y="6597651"/>
            <a:ext cx="115292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sv-SE" altLang="sv-SE" sz="1000" b="1" dirty="0">
                <a:solidFill>
                  <a:schemeClr val="bg1"/>
                </a:solidFill>
                <a:latin typeface="Calibri" pitchFamily="34" charset="0"/>
              </a:rPr>
              <a:t>www.rvn.se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47A30334-C0FE-4D69-97D8-D2792351DAD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7680" y="6093296"/>
            <a:ext cx="1388225" cy="32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153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70" r:id="rId3"/>
    <p:sldLayoutId id="2147483759" r:id="rId4"/>
    <p:sldLayoutId id="2147483767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chemeClr val="bg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4000" y="1051200"/>
            <a:ext cx="10972800" cy="93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4000" y="2206800"/>
            <a:ext cx="10972800" cy="410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16724"/>
            <a:ext cx="12192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5">
            <a:extLst>
              <a:ext uri="{FF2B5EF4-FFF2-40B4-BE49-F238E27FC236}">
                <a16:creationId xmlns:a16="http://schemas.microsoft.com/office/drawing/2014/main" id="{4F09602F-3E12-4F40-8728-A2A00E8BA54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12192000" cy="260350"/>
          </a:xfrm>
          <a:prstGeom prst="rect">
            <a:avLst/>
          </a:prstGeom>
          <a:solidFill>
            <a:srgbClr val="6666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sv-SE" sz="1800">
              <a:solidFill>
                <a:schemeClr val="bg2"/>
              </a:solidFill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A0F0F7DB-9E02-4861-97FD-ABF74B1FEC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703717" y="6597651"/>
            <a:ext cx="115292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sv-SE" altLang="sv-SE" sz="1000" b="1" dirty="0">
                <a:solidFill>
                  <a:schemeClr val="bg1"/>
                </a:solidFill>
                <a:latin typeface="Calibri" pitchFamily="34" charset="0"/>
              </a:rPr>
              <a:t>www.rvn.se</a:t>
            </a: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A30A12D7-DB3D-4C3C-8CF4-B7F2BAF9435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7680" y="6093296"/>
            <a:ext cx="1388225" cy="32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7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71" r:id="rId3"/>
    <p:sldLayoutId id="2147483764" r:id="rId4"/>
    <p:sldLayoutId id="2147483768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chemeClr val="bg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0" y="6597650"/>
            <a:ext cx="12192000" cy="260350"/>
          </a:xfrm>
          <a:prstGeom prst="rect">
            <a:avLst/>
          </a:prstGeom>
          <a:solidFill>
            <a:srgbClr val="6666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sv-SE" sz="1800">
              <a:solidFill>
                <a:schemeClr val="bg2"/>
              </a:solidFill>
            </a:endParaRPr>
          </a:p>
        </p:txBody>
      </p:sp>
      <p:sp>
        <p:nvSpPr>
          <p:cNvPr id="6" name="Rectangle 6"/>
          <p:cNvSpPr>
            <a:spLocks noChangeArrowheads="1"/>
          </p:cNvSpPr>
          <p:nvPr userDrawn="1"/>
        </p:nvSpPr>
        <p:spPr bwMode="auto">
          <a:xfrm>
            <a:off x="10608501" y="6597651"/>
            <a:ext cx="115292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sv-SE" altLang="sv-SE" sz="1000" b="1" dirty="0">
                <a:solidFill>
                  <a:schemeClr val="bg1"/>
                </a:solidFill>
                <a:latin typeface="Calibri" pitchFamily="34" charset="0"/>
              </a:rPr>
              <a:t>www.rvn.se</a:t>
            </a:r>
          </a:p>
        </p:txBody>
      </p:sp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>
            <a:off x="624000" y="1051200"/>
            <a:ext cx="10972800" cy="93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Platshållare för text 2"/>
          <p:cNvSpPr>
            <a:spLocks noGrp="1"/>
          </p:cNvSpPr>
          <p:nvPr>
            <p:ph type="body" idx="1"/>
          </p:nvPr>
        </p:nvSpPr>
        <p:spPr>
          <a:xfrm>
            <a:off x="624000" y="2206800"/>
            <a:ext cx="10972800" cy="410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147753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4200" b="0" kern="1200" cap="none" spc="0">
          <a:ln>
            <a:noFill/>
          </a:ln>
          <a:solidFill>
            <a:srgbClr val="7F7F7F"/>
          </a:solidFill>
          <a:effectLst/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rubrik 3">
            <a:extLst>
              <a:ext uri="{FF2B5EF4-FFF2-40B4-BE49-F238E27FC236}">
                <a16:creationId xmlns:a16="http://schemas.microsoft.com/office/drawing/2014/main" id="{F4F805FF-32A3-A0B6-D20A-96CCBB8F40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Lifecare SP</a:t>
            </a:r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6000" dirty="0"/>
              <a:t>Betalningsansvar</a:t>
            </a:r>
          </a:p>
        </p:txBody>
      </p:sp>
    </p:spTree>
    <p:extLst>
      <p:ext uri="{BB962C8B-B14F-4D97-AF65-F5344CB8AC3E}">
        <p14:creationId xmlns:p14="http://schemas.microsoft.com/office/powerpoint/2010/main" val="4030950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5B60E8-D7C6-84EB-776B-B88C609F9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417" y="548680"/>
            <a:ext cx="10972800" cy="936625"/>
          </a:xfrm>
        </p:spPr>
        <p:txBody>
          <a:bodyPr/>
          <a:lstStyle/>
          <a:p>
            <a:r>
              <a:rPr lang="sv-SE" dirty="0"/>
              <a:t>Beräkning enligt lag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F4A8423-91F1-C178-B9AE-238DFCC59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17" y="1700808"/>
            <a:ext cx="10972800" cy="4103687"/>
          </a:xfrm>
        </p:spPr>
        <p:txBody>
          <a:bodyPr/>
          <a:lstStyle/>
          <a:p>
            <a:r>
              <a:rPr lang="sv-SE" dirty="0"/>
              <a:t>Uppräkning av betalningsansvar startar efter 3 dagar från det att utskrivningsklarmeddelandet är skickat beroende på </a:t>
            </a:r>
            <a:r>
              <a:rPr lang="sv-SE" dirty="0" err="1"/>
              <a:t>bryttid</a:t>
            </a:r>
            <a:endParaRPr lang="sv-SE" dirty="0"/>
          </a:p>
          <a:p>
            <a:r>
              <a:rPr lang="sv-SE" dirty="0"/>
              <a:t>Utskrivningsdagen räknas med </a:t>
            </a:r>
          </a:p>
          <a:p>
            <a:r>
              <a:rPr lang="sv-SE" dirty="0"/>
              <a:t>Om utskrivningsklar är ändrad/</a:t>
            </a:r>
            <a:r>
              <a:rPr lang="sv-SE" dirty="0" err="1"/>
              <a:t>omskickad</a:t>
            </a:r>
            <a:r>
              <a:rPr lang="sv-SE" dirty="0"/>
              <a:t> räknas alltid den senaste </a:t>
            </a:r>
          </a:p>
          <a:p>
            <a:r>
              <a:rPr lang="sv-SE" dirty="0"/>
              <a:t>Om utskrivningsklar återtas räknas inte den dagen med </a:t>
            </a:r>
          </a:p>
          <a:p>
            <a:r>
              <a:rPr lang="sv-SE" dirty="0"/>
              <a:t>Avslut/Avliden före utskrivning stoppar uppräkning av betalningsansvar på Avslutsdagen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/>
              <a:t>Exempel med </a:t>
            </a:r>
            <a:r>
              <a:rPr lang="sv-SE" b="1" dirty="0" err="1"/>
              <a:t>bryttid</a:t>
            </a:r>
            <a:r>
              <a:rPr lang="sv-SE" b="1" dirty="0"/>
              <a:t> </a:t>
            </a:r>
            <a:r>
              <a:rPr lang="sv-SE" b="1" dirty="0" err="1"/>
              <a:t>kl</a:t>
            </a:r>
            <a:r>
              <a:rPr lang="sv-SE" b="1" dirty="0"/>
              <a:t> 12 </a:t>
            </a:r>
          </a:p>
          <a:p>
            <a:pPr marL="0" indent="0">
              <a:buNone/>
            </a:pPr>
            <a:r>
              <a:rPr lang="sv-SE" dirty="0"/>
              <a:t>– Utskrivningsklar 3/9 kl. 09.15, Utskriven 10/9 –&gt; 5 dagar betalningsansvar </a:t>
            </a:r>
          </a:p>
          <a:p>
            <a:pPr marL="0" indent="0">
              <a:buNone/>
            </a:pPr>
            <a:r>
              <a:rPr lang="sv-SE" dirty="0"/>
              <a:t>– Utskrivningsklar 3/9 kl. 14.15, Utskriven 10/9 –&gt; 4 dagar betalningsansvar</a:t>
            </a:r>
          </a:p>
        </p:txBody>
      </p:sp>
    </p:spTree>
    <p:extLst>
      <p:ext uri="{BB962C8B-B14F-4D97-AF65-F5344CB8AC3E}">
        <p14:creationId xmlns:p14="http://schemas.microsoft.com/office/powerpoint/2010/main" val="4187979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E885A9-E0CD-B3AE-DFFD-3D7D51BEB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97EBB7-0ABC-1B52-3E53-047CEA537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936625"/>
          </a:xfrm>
        </p:spPr>
        <p:txBody>
          <a:bodyPr/>
          <a:lstStyle/>
          <a:p>
            <a:r>
              <a:rPr lang="sv-SE" dirty="0"/>
              <a:t>Villkor för betalningsansvar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013D143-E906-E055-0077-88E54837E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00808"/>
            <a:ext cx="10972800" cy="4103687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Steg 1 – Grundläggande kontroller</a:t>
            </a:r>
          </a:p>
          <a:p>
            <a:pPr marL="0" indent="0">
              <a:buNone/>
            </a:pPr>
            <a:r>
              <a:rPr lang="sv-SE" dirty="0"/>
              <a:t>Kommunen blir betalningsansvarig om följande villkor är uppfyllda: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✅ </a:t>
            </a:r>
            <a:r>
              <a:rPr lang="sv-SE" b="1" dirty="0"/>
              <a:t>Beräknat utskrivningsdatum</a:t>
            </a:r>
            <a:r>
              <a:rPr lang="sv-SE" dirty="0"/>
              <a:t> är angivet i inskrivningsmeddelandet</a:t>
            </a:r>
          </a:p>
          <a:p>
            <a:pPr marL="0" indent="0">
              <a:buNone/>
            </a:pPr>
            <a:r>
              <a:rPr lang="sv-SE" dirty="0"/>
              <a:t>✅ </a:t>
            </a:r>
            <a:r>
              <a:rPr lang="sv-SE" b="1" dirty="0"/>
              <a:t>Utskrivningsklarmeddelande</a:t>
            </a:r>
            <a:r>
              <a:rPr lang="sv-SE" dirty="0"/>
              <a:t> har skickats</a:t>
            </a:r>
          </a:p>
          <a:p>
            <a:pPr marL="0" indent="0">
              <a:buNone/>
            </a:pPr>
            <a:r>
              <a:rPr lang="sv-SE" dirty="0"/>
              <a:t>✅ Vårdtillfället/SPU-processen har</a:t>
            </a:r>
            <a:r>
              <a:rPr lang="sv-SE" b="1" dirty="0"/>
              <a:t> inte färglöst spår</a:t>
            </a:r>
          </a:p>
          <a:p>
            <a:pPr marL="0" indent="0">
              <a:buNone/>
            </a:pPr>
            <a:r>
              <a:rPr lang="sv-SE" dirty="0"/>
              <a:t>✅ </a:t>
            </a:r>
            <a:r>
              <a:rPr lang="sv-SE" b="1" dirty="0"/>
              <a:t>Fast vårdkontakt</a:t>
            </a:r>
            <a:r>
              <a:rPr lang="sv-SE" dirty="0"/>
              <a:t> finns angiven och bekräftad i SPU-processen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👉 Om alla dessa punkter är uppfyllda går man vidare till steg 2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85140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C6F44-79FA-1FA4-7511-CD30594FC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7AEB9B-3AED-8C16-164E-20016D59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936625"/>
          </a:xfrm>
        </p:spPr>
        <p:txBody>
          <a:bodyPr/>
          <a:lstStyle/>
          <a:p>
            <a:r>
              <a:rPr lang="sv-SE" dirty="0"/>
              <a:t>Villkor för betalningsansvar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61CE7B-7B45-7D12-CFC6-E7BA8F5F8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00808"/>
            <a:ext cx="10972800" cy="4103687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Steg 2 – Kontroll av SIP</a:t>
            </a:r>
          </a:p>
          <a:p>
            <a:pPr marL="0" indent="0">
              <a:buNone/>
            </a:pPr>
            <a:r>
              <a:rPr lang="sv-SE" dirty="0"/>
              <a:t>När Steg 1 är uppfyllt görs ytterligare en kontroll. </a:t>
            </a:r>
          </a:p>
          <a:p>
            <a:pPr marL="0" indent="0">
              <a:buNone/>
            </a:pPr>
            <a:r>
              <a:rPr lang="sv-SE" dirty="0"/>
              <a:t>Kommunen blir betalningsansvarig om </a:t>
            </a:r>
            <a:r>
              <a:rPr lang="sv-SE" u="sng" dirty="0"/>
              <a:t>något av </a:t>
            </a:r>
            <a:r>
              <a:rPr lang="sv-SE" dirty="0"/>
              <a:t>följande gäller: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b="1" dirty="0"/>
              <a:t>Patienten har nekat SIP</a:t>
            </a:r>
            <a:br>
              <a:rPr lang="sv-SE" dirty="0"/>
            </a:br>
            <a:r>
              <a:rPr lang="sv-SE" sz="1800" dirty="0"/>
              <a:t>– Det finns dokumenterat att patienten nekat samtycke till upprättande av SIP.</a:t>
            </a:r>
          </a:p>
          <a:p>
            <a:r>
              <a:rPr lang="sv-SE" b="1" dirty="0"/>
              <a:t>Vårdtillfället har blått spår och ingen SIP-kallelse har skickats</a:t>
            </a:r>
            <a:br>
              <a:rPr lang="sv-SE" dirty="0"/>
            </a:br>
            <a:r>
              <a:rPr lang="sv-SE" sz="1800" dirty="0"/>
              <a:t>(SIP-kallelse är endast krav vid spårfärg: gul, grön och röd)</a:t>
            </a:r>
          </a:p>
          <a:p>
            <a:r>
              <a:rPr lang="sv-SE" b="1" dirty="0"/>
              <a:t>En SIP-kallelse har skickats, och uppfyller kraven för att räknas som godkänd.</a:t>
            </a:r>
            <a:br>
              <a:rPr lang="sv-SE" dirty="0"/>
            </a:br>
            <a:r>
              <a:rPr lang="sv-SE" sz="1800" dirty="0"/>
              <a:t>(Kriterier för godkänd SIP-kallelse finns på nästa sida)</a:t>
            </a:r>
          </a:p>
        </p:txBody>
      </p:sp>
    </p:spTree>
    <p:extLst>
      <p:ext uri="{BB962C8B-B14F-4D97-AF65-F5344CB8AC3E}">
        <p14:creationId xmlns:p14="http://schemas.microsoft.com/office/powerpoint/2010/main" val="2336832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E0AAA-70B6-FF66-39BA-E27814AF6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638DA4-B619-B8A1-8383-03ADA02A8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936625"/>
          </a:xfrm>
        </p:spPr>
        <p:txBody>
          <a:bodyPr/>
          <a:lstStyle/>
          <a:p>
            <a:r>
              <a:rPr lang="sv-SE" dirty="0"/>
              <a:t>Villkor för betalningsansvar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99B171-C6A9-8548-6C49-D90709C79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00808"/>
            <a:ext cx="10972800" cy="4608512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En SIP-kallelse räknas som godkänd om: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200" dirty="0"/>
              <a:t>Den är skickad </a:t>
            </a:r>
            <a:r>
              <a:rPr lang="sv-SE" sz="2200" b="1" dirty="0"/>
              <a:t>inom</a:t>
            </a:r>
            <a:r>
              <a:rPr lang="sv-SE" sz="2200" dirty="0"/>
              <a:t> SPU-processen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200" dirty="0"/>
              <a:t>Den </a:t>
            </a:r>
            <a:r>
              <a:rPr lang="sv-SE" sz="2200" b="1" dirty="0"/>
              <a:t>inte </a:t>
            </a:r>
            <a:r>
              <a:rPr lang="sv-SE" sz="2200" dirty="0"/>
              <a:t>är av typen </a:t>
            </a:r>
            <a:r>
              <a:rPr lang="sv-SE" sz="2200" b="1" dirty="0"/>
              <a:t>Planering</a:t>
            </a:r>
            <a:r>
              <a:rPr lang="sv-SE" sz="2200" dirty="0"/>
              <a:t>, </a:t>
            </a:r>
            <a:r>
              <a:rPr lang="sv-SE" sz="2200" b="1" dirty="0"/>
              <a:t>och</a:t>
            </a:r>
            <a:endParaRPr lang="sv-SE" sz="2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200" dirty="0"/>
              <a:t>Den har skickats </a:t>
            </a:r>
            <a:r>
              <a:rPr lang="sv-SE" sz="2200" b="1" dirty="0"/>
              <a:t>inom tillåten tid:</a:t>
            </a:r>
            <a:endParaRPr lang="sv-SE" sz="2200" dirty="0"/>
          </a:p>
          <a:p>
            <a:pPr marL="914400" lvl="2" indent="0">
              <a:buNone/>
            </a:pPr>
            <a:r>
              <a:rPr lang="sv-SE" dirty="0"/>
              <a:t>–  </a:t>
            </a:r>
            <a:r>
              <a:rPr lang="sv-SE" b="1" dirty="0"/>
              <a:t>Senast 3 kalenderdagar</a:t>
            </a:r>
            <a:r>
              <a:rPr lang="sv-SE" dirty="0"/>
              <a:t> efter utskrivningsklarmeddelandet</a:t>
            </a:r>
          </a:p>
          <a:p>
            <a:pPr marL="914400" lvl="2" indent="0">
              <a:buNone/>
            </a:pPr>
            <a:r>
              <a:rPr lang="sv-SE" dirty="0"/>
              <a:t>–  </a:t>
            </a:r>
            <a:r>
              <a:rPr lang="sv-SE" b="1" dirty="0"/>
              <a:t>Eller 4 dagar</a:t>
            </a:r>
            <a:r>
              <a:rPr lang="sv-SE" dirty="0"/>
              <a:t> om utskrivningsklarmeddelandet skickats </a:t>
            </a:r>
            <a:r>
              <a:rPr lang="sv-SE" b="1" dirty="0"/>
              <a:t>efter bryttiden (kl. 12)</a:t>
            </a:r>
            <a:endParaRPr lang="sv-SE" dirty="0"/>
          </a:p>
          <a:p>
            <a:pPr marL="914400" lvl="2" indent="0">
              <a:buNone/>
            </a:pPr>
            <a:r>
              <a:rPr lang="sv-SE" dirty="0"/>
              <a:t>–  </a:t>
            </a:r>
            <a:r>
              <a:rPr lang="sv-SE" b="1" dirty="0"/>
              <a:t>Eller inom 28 dagar före inskrivning</a:t>
            </a:r>
            <a:r>
              <a:rPr lang="sv-SE" dirty="0"/>
              <a:t>, om mötet inte genomförts före inskrivningen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200" dirty="0"/>
              <a:t>SIP-kallelsen har </a:t>
            </a:r>
            <a:r>
              <a:rPr lang="sv-SE" sz="2200" b="1" dirty="0"/>
              <a:t>inte blivit återtagen</a:t>
            </a:r>
            <a:br>
              <a:rPr lang="sv-SE" sz="2200" b="1" dirty="0"/>
            </a:br>
            <a:endParaRPr lang="sv-SE" sz="2200" b="1" dirty="0"/>
          </a:p>
          <a:p>
            <a:pPr marL="0" indent="0">
              <a:buNone/>
            </a:pPr>
            <a:r>
              <a:rPr lang="sv-SE" b="1" dirty="0"/>
              <a:t>En godkänd SIP-kallelse gäller för alla perioder i vårdtillfället </a:t>
            </a:r>
            <a:r>
              <a:rPr lang="sv-SE" dirty="0"/>
              <a:t>(dvs. om patienten blir inskriven på nytt)</a:t>
            </a:r>
          </a:p>
        </p:txBody>
      </p:sp>
    </p:spTree>
    <p:extLst>
      <p:ext uri="{BB962C8B-B14F-4D97-AF65-F5344CB8AC3E}">
        <p14:creationId xmlns:p14="http://schemas.microsoft.com/office/powerpoint/2010/main" val="499162882"/>
      </p:ext>
    </p:extLst>
  </p:cSld>
  <p:clrMapOvr>
    <a:masterClrMapping/>
  </p:clrMapOvr>
</p:sld>
</file>

<file path=ppt/theme/theme1.xml><?xml version="1.0" encoding="utf-8"?>
<a:theme xmlns:a="http://schemas.openxmlformats.org/drawingml/2006/main" name="RVN Blå (Standard)">
  <a:themeElements>
    <a:clrScheme name="RVN">
      <a:dk1>
        <a:srgbClr val="000000"/>
      </a:dk1>
      <a:lt1>
        <a:srgbClr val="FFFFFF"/>
      </a:lt1>
      <a:dk2>
        <a:srgbClr val="A19C97"/>
      </a:dk2>
      <a:lt2>
        <a:srgbClr val="E7E5E4"/>
      </a:lt2>
      <a:accent1>
        <a:srgbClr val="009FE3"/>
      </a:accent1>
      <a:accent2>
        <a:srgbClr val="95C11F"/>
      </a:accent2>
      <a:accent3>
        <a:srgbClr val="FFCC00"/>
      </a:accent3>
      <a:accent4>
        <a:srgbClr val="954B97"/>
      </a:accent4>
      <a:accent5>
        <a:srgbClr val="EB6209"/>
      </a:accent5>
      <a:accent6>
        <a:srgbClr val="E8308A"/>
      </a:accent6>
      <a:hlink>
        <a:srgbClr val="005CA9"/>
      </a:hlink>
      <a:folHlink>
        <a:srgbClr val="954B9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B5995A3-5B20-4A45-AE80-B4633B68A07B}" vid="{1FDC0F4A-91A1-48D2-AF21-4007995A112C}"/>
    </a:ext>
  </a:extLst>
</a:theme>
</file>

<file path=ppt/theme/theme2.xml><?xml version="1.0" encoding="utf-8"?>
<a:theme xmlns:a="http://schemas.openxmlformats.org/drawingml/2006/main" name="RVN Grön">
  <a:themeElements>
    <a:clrScheme name="RVN">
      <a:dk1>
        <a:srgbClr val="000000"/>
      </a:dk1>
      <a:lt1>
        <a:srgbClr val="FFFFFF"/>
      </a:lt1>
      <a:dk2>
        <a:srgbClr val="A19C97"/>
      </a:dk2>
      <a:lt2>
        <a:srgbClr val="E7E5E4"/>
      </a:lt2>
      <a:accent1>
        <a:srgbClr val="009FE3"/>
      </a:accent1>
      <a:accent2>
        <a:srgbClr val="95C11F"/>
      </a:accent2>
      <a:accent3>
        <a:srgbClr val="FFCC00"/>
      </a:accent3>
      <a:accent4>
        <a:srgbClr val="954B97"/>
      </a:accent4>
      <a:accent5>
        <a:srgbClr val="EB6209"/>
      </a:accent5>
      <a:accent6>
        <a:srgbClr val="E8308A"/>
      </a:accent6>
      <a:hlink>
        <a:srgbClr val="005CA9"/>
      </a:hlink>
      <a:folHlink>
        <a:srgbClr val="954B9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B5995A3-5B20-4A45-AE80-B4633B68A07B}" vid="{5747AB3C-6B11-424B-A456-9C637DF754BC}"/>
    </a:ext>
  </a:extLst>
</a:theme>
</file>

<file path=ppt/theme/theme3.xml><?xml version="1.0" encoding="utf-8"?>
<a:theme xmlns:a="http://schemas.openxmlformats.org/drawingml/2006/main" name="RVN Gul">
  <a:themeElements>
    <a:clrScheme name="RVN">
      <a:dk1>
        <a:srgbClr val="000000"/>
      </a:dk1>
      <a:lt1>
        <a:srgbClr val="FFFFFF"/>
      </a:lt1>
      <a:dk2>
        <a:srgbClr val="A19C97"/>
      </a:dk2>
      <a:lt2>
        <a:srgbClr val="E7E5E4"/>
      </a:lt2>
      <a:accent1>
        <a:srgbClr val="009FE3"/>
      </a:accent1>
      <a:accent2>
        <a:srgbClr val="95C11F"/>
      </a:accent2>
      <a:accent3>
        <a:srgbClr val="FFCC00"/>
      </a:accent3>
      <a:accent4>
        <a:srgbClr val="954B97"/>
      </a:accent4>
      <a:accent5>
        <a:srgbClr val="EB6209"/>
      </a:accent5>
      <a:accent6>
        <a:srgbClr val="E8308A"/>
      </a:accent6>
      <a:hlink>
        <a:srgbClr val="005CA9"/>
      </a:hlink>
      <a:folHlink>
        <a:srgbClr val="954B9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B5995A3-5B20-4A45-AE80-B4633B68A07B}" vid="{D8913AE7-086D-4B27-AFFE-795309C260B1}"/>
    </a:ext>
  </a:extLst>
</a:theme>
</file>

<file path=ppt/theme/theme4.xml><?xml version="1.0" encoding="utf-8"?>
<a:theme xmlns:a="http://schemas.openxmlformats.org/drawingml/2006/main" name="RVN Lila">
  <a:themeElements>
    <a:clrScheme name="RVN">
      <a:dk1>
        <a:srgbClr val="000000"/>
      </a:dk1>
      <a:lt1>
        <a:srgbClr val="FFFFFF"/>
      </a:lt1>
      <a:dk2>
        <a:srgbClr val="A19C97"/>
      </a:dk2>
      <a:lt2>
        <a:srgbClr val="E7E5E4"/>
      </a:lt2>
      <a:accent1>
        <a:srgbClr val="009FE3"/>
      </a:accent1>
      <a:accent2>
        <a:srgbClr val="95C11F"/>
      </a:accent2>
      <a:accent3>
        <a:srgbClr val="FFCC00"/>
      </a:accent3>
      <a:accent4>
        <a:srgbClr val="954B97"/>
      </a:accent4>
      <a:accent5>
        <a:srgbClr val="EB6209"/>
      </a:accent5>
      <a:accent6>
        <a:srgbClr val="E8308A"/>
      </a:accent6>
      <a:hlink>
        <a:srgbClr val="005CA9"/>
      </a:hlink>
      <a:folHlink>
        <a:srgbClr val="954B9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B5995A3-5B20-4A45-AE80-B4633B68A07B}" vid="{B41E0409-6AA7-42B4-98F0-0AD74B524D7C}"/>
    </a:ext>
  </a:extLst>
</a:theme>
</file>

<file path=ppt/theme/theme5.xml><?xml version="1.0" encoding="utf-8"?>
<a:theme xmlns:a="http://schemas.openxmlformats.org/drawingml/2006/main" name="RVN Orange">
  <a:themeElements>
    <a:clrScheme name="RVN">
      <a:dk1>
        <a:srgbClr val="000000"/>
      </a:dk1>
      <a:lt1>
        <a:srgbClr val="FFFFFF"/>
      </a:lt1>
      <a:dk2>
        <a:srgbClr val="A19C97"/>
      </a:dk2>
      <a:lt2>
        <a:srgbClr val="E7E5E4"/>
      </a:lt2>
      <a:accent1>
        <a:srgbClr val="009FE3"/>
      </a:accent1>
      <a:accent2>
        <a:srgbClr val="95C11F"/>
      </a:accent2>
      <a:accent3>
        <a:srgbClr val="FFCC00"/>
      </a:accent3>
      <a:accent4>
        <a:srgbClr val="954B97"/>
      </a:accent4>
      <a:accent5>
        <a:srgbClr val="EB6209"/>
      </a:accent5>
      <a:accent6>
        <a:srgbClr val="E8308A"/>
      </a:accent6>
      <a:hlink>
        <a:srgbClr val="005CA9"/>
      </a:hlink>
      <a:folHlink>
        <a:srgbClr val="954B9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B5995A3-5B20-4A45-AE80-B4633B68A07B}" vid="{CFEFE60C-4916-4CA0-ABC5-05E12F64358F}"/>
    </a:ext>
  </a:extLst>
</a:theme>
</file>

<file path=ppt/theme/theme6.xml><?xml version="1.0" encoding="utf-8"?>
<a:theme xmlns:a="http://schemas.openxmlformats.org/drawingml/2006/main" name="RVN Blank med sidfot">
  <a:themeElements>
    <a:clrScheme name="RVN">
      <a:dk1>
        <a:srgbClr val="000000"/>
      </a:dk1>
      <a:lt1>
        <a:srgbClr val="FFFFFF"/>
      </a:lt1>
      <a:dk2>
        <a:srgbClr val="A19C97"/>
      </a:dk2>
      <a:lt2>
        <a:srgbClr val="E7E5E4"/>
      </a:lt2>
      <a:accent1>
        <a:srgbClr val="009FE3"/>
      </a:accent1>
      <a:accent2>
        <a:srgbClr val="95C11F"/>
      </a:accent2>
      <a:accent3>
        <a:srgbClr val="FFCC00"/>
      </a:accent3>
      <a:accent4>
        <a:srgbClr val="954B97"/>
      </a:accent4>
      <a:accent5>
        <a:srgbClr val="EB6209"/>
      </a:accent5>
      <a:accent6>
        <a:srgbClr val="E8308A"/>
      </a:accent6>
      <a:hlink>
        <a:srgbClr val="005CA9"/>
      </a:hlink>
      <a:folHlink>
        <a:srgbClr val="954B9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B5995A3-5B20-4A45-AE80-B4633B68A07B}" vid="{D250C5B9-1E05-4E9A-9DAC-DCE110E0BD6E}"/>
    </a:ext>
  </a:extLst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43a4422-3c3a-438f-a032-623ffbe8c904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0164579497484495FFE6D297651C21" ma:contentTypeVersion="2" ma:contentTypeDescription="Create a new document." ma:contentTypeScope="" ma:versionID="d22dbbe806a2e2b8b5d8cbdc10e6acd1">
  <xsd:schema xmlns:xsd="http://www.w3.org/2001/XMLSchema" xmlns:xs="http://www.w3.org/2001/XMLSchema" xmlns:p="http://schemas.microsoft.com/office/2006/metadata/properties" xmlns:ns2="f43a4422-3c3a-438f-a032-623ffbe8c904" targetNamespace="http://schemas.microsoft.com/office/2006/metadata/properties" ma:root="true" ma:fieldsID="d762db69803305e594ecbf5b76f33e68" ns2:_="">
    <xsd:import namespace="f43a4422-3c3a-438f-a032-623ffbe8c90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3a4422-3c3a-438f-a032-623ffbe8c90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51EED2-69C7-4265-81C4-A1F87D13AF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D0BC15-E58F-4798-B441-7B9BA92706EC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f43a4422-3c3a-438f-a032-623ffbe8c90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1E4E6E8-8D15-4BAB-8C81-84698CD34A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3a4422-3c3a-438f-a032-623ffbe8c9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RVN mall 16 9</Template>
  <TotalTime>679</TotalTime>
  <Words>327</Words>
  <Application>Microsoft Office PowerPoint</Application>
  <PresentationFormat>Bredbild</PresentationFormat>
  <Paragraphs>40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6</vt:i4>
      </vt:variant>
      <vt:variant>
        <vt:lpstr>Bildrubriker</vt:lpstr>
      </vt:variant>
      <vt:variant>
        <vt:i4>5</vt:i4>
      </vt:variant>
    </vt:vector>
  </HeadingPairs>
  <TitlesOfParts>
    <vt:vector size="13" baseType="lpstr">
      <vt:lpstr>Arial</vt:lpstr>
      <vt:lpstr>Calibri</vt:lpstr>
      <vt:lpstr>RVN Blå (Standard)</vt:lpstr>
      <vt:lpstr>RVN Grön</vt:lpstr>
      <vt:lpstr>RVN Gul</vt:lpstr>
      <vt:lpstr>RVN Lila</vt:lpstr>
      <vt:lpstr>RVN Orange</vt:lpstr>
      <vt:lpstr>RVN Blank med sidfot</vt:lpstr>
      <vt:lpstr>Betalningsansvar</vt:lpstr>
      <vt:lpstr>Beräkning enligt lag</vt:lpstr>
      <vt:lpstr>Villkor för betalningsansvar</vt:lpstr>
      <vt:lpstr>Villkor för betalningsansvar</vt:lpstr>
      <vt:lpstr>Villkor för betalningsansvar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Christina Emberfeldt</dc:creator>
  <cp:lastModifiedBy>Christina Emberfeldt</cp:lastModifiedBy>
  <cp:revision>10</cp:revision>
  <dcterms:created xsi:type="dcterms:W3CDTF">2025-10-22T14:07:31Z</dcterms:created>
  <dcterms:modified xsi:type="dcterms:W3CDTF">2025-11-26T10:09:37Z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0x010100C50164579497484495FFE6D297651C21</vt:lpwstr>
  </property>
</Properties>
</file>