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773" r:id="rId6"/>
    <p:sldMasterId id="2147483712" r:id="rId7"/>
    <p:sldMasterId id="2147483719" r:id="rId8"/>
    <p:sldMasterId id="2147483702" r:id="rId9"/>
  </p:sldMasterIdLst>
  <p:notesMasterIdLst>
    <p:notesMasterId r:id="rId25"/>
  </p:notesMasterIdLst>
  <p:handoutMasterIdLst>
    <p:handoutMasterId r:id="rId26"/>
  </p:handoutMasterIdLst>
  <p:sldIdLst>
    <p:sldId id="256" r:id="rId10"/>
    <p:sldId id="297" r:id="rId11"/>
    <p:sldId id="305" r:id="rId12"/>
    <p:sldId id="295" r:id="rId13"/>
    <p:sldId id="303" r:id="rId14"/>
    <p:sldId id="263" r:id="rId15"/>
    <p:sldId id="300" r:id="rId16"/>
    <p:sldId id="294" r:id="rId17"/>
    <p:sldId id="291" r:id="rId18"/>
    <p:sldId id="293" r:id="rId19"/>
    <p:sldId id="299" r:id="rId20"/>
    <p:sldId id="260" r:id="rId21"/>
    <p:sldId id="304" r:id="rId22"/>
    <p:sldId id="301" r:id="rId23"/>
    <p:sldId id="302" r:id="rId2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p:cViewPr varScale="1">
        <p:scale>
          <a:sx n="67" d="100"/>
          <a:sy n="67" d="100"/>
        </p:scale>
        <p:origin x="1284"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7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05F134-0BBA-4269-943B-9BAD9ABD1DE4}" type="datetimeFigureOut">
              <a:rPr lang="sv-SE" smtClean="0"/>
              <a:t>2021-04-20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5B083F-E1C4-4DE3-A31D-C6A1D6DECF99}" type="slidenum">
              <a:rPr lang="sv-SE" smtClean="0"/>
              <a:t>‹#›</a:t>
            </a:fld>
            <a:endParaRPr lang="sv-SE"/>
          </a:p>
        </p:txBody>
      </p:sp>
    </p:spTree>
    <p:extLst>
      <p:ext uri="{BB962C8B-B14F-4D97-AF65-F5344CB8AC3E}">
        <p14:creationId xmlns:p14="http://schemas.microsoft.com/office/powerpoint/2010/main" val="1928519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F8DC2-1DD8-49BC-A216-B09D2294E1D8}" type="datetimeFigureOut">
              <a:rPr lang="sv-SE" smtClean="0"/>
              <a:t>2021-04-20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9C6D2-939D-48D2-A55F-2522CDF1D0B5}" type="slidenum">
              <a:rPr lang="sv-SE" smtClean="0"/>
              <a:t>‹#›</a:t>
            </a:fld>
            <a:endParaRPr lang="sv-SE"/>
          </a:p>
        </p:txBody>
      </p:sp>
    </p:spTree>
    <p:extLst>
      <p:ext uri="{BB962C8B-B14F-4D97-AF65-F5344CB8AC3E}">
        <p14:creationId xmlns:p14="http://schemas.microsoft.com/office/powerpoint/2010/main" val="90677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En presentation om tandvårdsstöd – en viktig rättighet för en god tandhälsa.  V</a:t>
            </a:r>
            <a:r>
              <a:rPr lang="sv-SE" baseline="0"/>
              <a:t>ad </a:t>
            </a:r>
            <a:r>
              <a:rPr lang="sv-SE" baseline="0" dirty="0"/>
              <a:t>är tandvårdsstöd och vem har rätt att få det. Det finns också ett statligt tandvårdsstöd som handläggs av Försäkringskassan varav särskilt tandvårdsbidrag är ett som kort kommer nämnas i den här presentationen.</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1</a:t>
            </a:fld>
            <a:endParaRPr lang="sv-SE"/>
          </a:p>
        </p:txBody>
      </p:sp>
    </p:spTree>
    <p:extLst>
      <p:ext uri="{BB962C8B-B14F-4D97-AF65-F5344CB8AC3E}">
        <p14:creationId xmlns:p14="http://schemas.microsoft.com/office/powerpoint/2010/main" val="2565764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Kännedom om vilka diagnoser som omfattas för särskild</a:t>
            </a:r>
            <a:r>
              <a:rPr lang="sv-SE" baseline="0" dirty="0"/>
              <a:t> tandvårdsbidrag </a:t>
            </a:r>
            <a:r>
              <a:rPr lang="sv-SE" dirty="0"/>
              <a:t>är viktig för läkare som möter dessa patienter inom primärvård och specialistvård</a:t>
            </a:r>
            <a:r>
              <a:rPr lang="sv-SE" baseline="0" dirty="0"/>
              <a:t>. </a:t>
            </a:r>
            <a:r>
              <a:rPr lang="sv-SE" dirty="0"/>
              <a:t>STB, särskilt tandvårdsbidrag är</a:t>
            </a:r>
            <a:r>
              <a:rPr lang="sv-SE" baseline="0" dirty="0"/>
              <a:t> endast ett bidrag </a:t>
            </a:r>
            <a:r>
              <a:rPr lang="sv-SE" dirty="0"/>
              <a:t>som dras av tandvårdskostnaden för individen som </a:t>
            </a:r>
            <a:r>
              <a:rPr lang="sv-SE" baseline="0" dirty="0"/>
              <a:t>kan ersättas högst två gånger per kalenderår 600 kr per tillfälle. En god sak är att också hänvisa patienter till 1177 om särskilda tandvårdsbidrag eller till Försäkringskassans webbsida. </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11</a:t>
            </a:fld>
            <a:endParaRPr lang="sv-SE"/>
          </a:p>
        </p:txBody>
      </p:sp>
    </p:spTree>
    <p:extLst>
      <p:ext uri="{BB962C8B-B14F-4D97-AF65-F5344CB8AC3E}">
        <p14:creationId xmlns:p14="http://schemas.microsoft.com/office/powerpoint/2010/main" val="117008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FB9C6D2-939D-48D2-A55F-2522CDF1D0B5}" type="slidenum">
              <a:rPr lang="sv-SE" smtClean="0"/>
              <a:t>14</a:t>
            </a:fld>
            <a:endParaRPr lang="sv-SE"/>
          </a:p>
        </p:txBody>
      </p:sp>
    </p:spTree>
    <p:extLst>
      <p:ext uri="{BB962C8B-B14F-4D97-AF65-F5344CB8AC3E}">
        <p14:creationId xmlns:p14="http://schemas.microsoft.com/office/powerpoint/2010/main" val="3005043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FB9C6D2-939D-48D2-A55F-2522CDF1D0B5}" type="slidenum">
              <a:rPr lang="sv-SE" smtClean="0"/>
              <a:t>15</a:t>
            </a:fld>
            <a:endParaRPr lang="sv-SE"/>
          </a:p>
        </p:txBody>
      </p:sp>
    </p:spTree>
    <p:extLst>
      <p:ext uri="{BB962C8B-B14F-4D97-AF65-F5344CB8AC3E}">
        <p14:creationId xmlns:p14="http://schemas.microsoft.com/office/powerpoint/2010/main" val="230206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Landstingets</a:t>
            </a:r>
            <a:r>
              <a:rPr lang="sv-SE" baseline="0" dirty="0"/>
              <a:t> t</a:t>
            </a:r>
            <a:r>
              <a:rPr lang="sv-SE" dirty="0"/>
              <a:t>andvårdsstödet omfattas av 3 delar, N-tandvård, F-tandvård och S-tandvård.</a:t>
            </a:r>
            <a:r>
              <a:rPr lang="sv-SE" baseline="0" dirty="0"/>
              <a:t> </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2</a:t>
            </a:fld>
            <a:endParaRPr lang="sv-SE"/>
          </a:p>
        </p:txBody>
      </p:sp>
    </p:spTree>
    <p:extLst>
      <p:ext uri="{BB962C8B-B14F-4D97-AF65-F5344CB8AC3E}">
        <p14:creationId xmlns:p14="http://schemas.microsoft.com/office/powerpoint/2010/main" val="268776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Munhälsobedömning</a:t>
            </a:r>
            <a:r>
              <a:rPr lang="sv-SE" baseline="0" dirty="0"/>
              <a:t> (MHB) som utförs av Folktandvårdens tandhygienister ska erbjudas gratis årligen de som ingår i personkretsen. MHB görs där personen bor. En personal eller anhörig som finns kring personen ska delta för att lära sig hur personens munhygien ska skötas. Bedömningen kan leda till att personen får nödvändig tandvård. </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4</a:t>
            </a:fld>
            <a:endParaRPr lang="sv-SE"/>
          </a:p>
        </p:txBody>
      </p:sp>
    </p:spTree>
    <p:extLst>
      <p:ext uri="{BB962C8B-B14F-4D97-AF65-F5344CB8AC3E}">
        <p14:creationId xmlns:p14="http://schemas.microsoft.com/office/powerpoint/2010/main" val="2310039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överenskommelser reglerar parternas ansvar och roller, dvs Vårdval- Tandvårdsstöd som beställare av MHB och Folktandvården som utförare av MHB och kommunernas ansvar att identifiera innevånarna som är berättigade till MHB och nödvändig tandvård. </a:t>
            </a:r>
          </a:p>
        </p:txBody>
      </p:sp>
      <p:sp>
        <p:nvSpPr>
          <p:cNvPr id="4" name="Platshållare för bildnummer 3"/>
          <p:cNvSpPr>
            <a:spLocks noGrp="1"/>
          </p:cNvSpPr>
          <p:nvPr>
            <p:ph type="sldNum" sz="quarter" idx="10"/>
          </p:nvPr>
        </p:nvSpPr>
        <p:spPr/>
        <p:txBody>
          <a:bodyPr/>
          <a:lstStyle/>
          <a:p>
            <a:fld id="{FFB9C6D2-939D-48D2-A55F-2522CDF1D0B5}" type="slidenum">
              <a:rPr lang="sv-SE" smtClean="0"/>
              <a:t>5</a:t>
            </a:fld>
            <a:endParaRPr lang="sv-SE"/>
          </a:p>
        </p:txBody>
      </p:sp>
    </p:spTree>
    <p:extLst>
      <p:ext uri="{BB962C8B-B14F-4D97-AF65-F5344CB8AC3E}">
        <p14:creationId xmlns:p14="http://schemas.microsoft.com/office/powerpoint/2010/main" val="93334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objekt 1"/>
          <p:cNvSpPr>
            <a:spLocks noGrp="1" noRot="1" noChangeAspect="1" noTextEdit="1"/>
          </p:cNvSpPr>
          <p:nvPr>
            <p:ph type="sldImg"/>
          </p:nvPr>
        </p:nvSpPr>
        <p:spPr>
          <a:ln/>
        </p:spPr>
      </p:sp>
      <p:sp>
        <p:nvSpPr>
          <p:cNvPr id="16387" name="Platshållare för anteckningar 2"/>
          <p:cNvSpPr>
            <a:spLocks noGrp="1"/>
          </p:cNvSpPr>
          <p:nvPr>
            <p:ph type="body" idx="1"/>
          </p:nvPr>
        </p:nvSpPr>
        <p:spPr>
          <a:noFill/>
        </p:spPr>
        <p:txBody>
          <a:bodyPr/>
          <a:lstStyle/>
          <a:p>
            <a:pPr eaLnBrk="1" hangingPunct="1"/>
            <a:r>
              <a:rPr lang="sv-SE" altLang="sv-SE" dirty="0"/>
              <a:t>Personkretsen för N-tandvård består av 4 huvudgrupper. N1, särskilda boenden, N2, hemsjukvård och ibland också med hemtjänst, N3, LSS med beslut om insatser, N4, hemtjänst och eller vård och omsorg av anhörig. Till</a:t>
            </a:r>
            <a:r>
              <a:rPr lang="sv-SE" altLang="sv-SE" baseline="0" dirty="0"/>
              <a:t> N4 hör också</a:t>
            </a:r>
            <a:r>
              <a:rPr lang="sv-SE" altLang="sv-SE" dirty="0"/>
              <a:t> psykiskt långtidssjuka, dvs de med allvarlig psykossjukdom el annan svår psykisk störning som pågått mer än ett år med störd verklighetsuppfattning och social funktionsnedsättning.</a:t>
            </a:r>
            <a:r>
              <a:rPr lang="sv-SE" altLang="sv-SE" baseline="0" dirty="0"/>
              <a:t> Villkoret är också att de inte</a:t>
            </a:r>
            <a:r>
              <a:rPr lang="sv-SE" altLang="sv-SE" dirty="0"/>
              <a:t> förmår själva att söka hälso- och sjukvård och tandvård eller inser sina behov av tandvård. I</a:t>
            </a:r>
            <a:r>
              <a:rPr lang="sv-SE" altLang="sv-SE" baseline="0" dirty="0"/>
              <a:t> gruppen</a:t>
            </a:r>
            <a:r>
              <a:rPr lang="sv-SE" altLang="sv-SE" dirty="0"/>
              <a:t> ingår också patienter på </a:t>
            </a:r>
            <a:r>
              <a:rPr lang="sv-SE" altLang="sv-SE" dirty="0" err="1"/>
              <a:t>Rättspsyk</a:t>
            </a:r>
            <a:r>
              <a:rPr lang="sv-SE" altLang="sv-SE" dirty="0"/>
              <a:t> som uppfyller kriterierna. På landstingets externa webb, Landstingets tandvårdsstöd, N-tandvård finns utförlig information, riktlinjer,</a:t>
            </a:r>
            <a:r>
              <a:rPr lang="sv-SE" altLang="sv-SE" baseline="0" dirty="0"/>
              <a:t> rutiner och blanketter </a:t>
            </a:r>
            <a:r>
              <a:rPr lang="sv-SE" altLang="sv-SE" dirty="0"/>
              <a:t>om N-tandvård. </a:t>
            </a:r>
          </a:p>
        </p:txBody>
      </p:sp>
      <p:sp>
        <p:nvSpPr>
          <p:cNvPr id="16388" name="Platshållare för bild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878679-49EC-4DE5-B239-3D28E54AB3E1}" type="slidenum">
              <a:rPr lang="sv-SE" altLang="sv-SE" smtClean="0"/>
              <a:pPr/>
              <a:t>6</a:t>
            </a:fld>
            <a:endParaRPr lang="sv-SE" altLang="sv-SE"/>
          </a:p>
        </p:txBody>
      </p:sp>
    </p:spTree>
    <p:extLst>
      <p:ext uri="{BB962C8B-B14F-4D97-AF65-F5344CB8AC3E}">
        <p14:creationId xmlns:p14="http://schemas.microsoft.com/office/powerpoint/2010/main" val="150111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p:cNvSpPr>
            <a:spLocks noGrp="1" noRot="1" noChangeAspect="1" noTextEdit="1"/>
          </p:cNvSpPr>
          <p:nvPr>
            <p:ph type="sldImg"/>
          </p:nvPr>
        </p:nvSpPr>
        <p:spPr>
          <a:ln/>
        </p:spPr>
      </p:sp>
      <p:sp>
        <p:nvSpPr>
          <p:cNvPr id="14339" name="Platshållare för anteckningar 2"/>
          <p:cNvSpPr>
            <a:spLocks noGrp="1"/>
          </p:cNvSpPr>
          <p:nvPr>
            <p:ph type="body" idx="1"/>
          </p:nvPr>
        </p:nvSpPr>
        <p:spPr>
          <a:noFill/>
        </p:spPr>
        <p:txBody>
          <a:bodyPr/>
          <a:lstStyle/>
          <a:p>
            <a:pPr eaLnBrk="1" hangingPunct="1"/>
            <a:r>
              <a:rPr lang="sv-SE" altLang="sv-SE" dirty="0"/>
              <a:t>Personkretsen finns i huvudsak hos kommunerna som ansvarar för att</a:t>
            </a:r>
            <a:r>
              <a:rPr lang="sv-SE" altLang="sv-SE" baseline="0" dirty="0"/>
              <a:t> identifiera de personer som är berättigade till N-intyg. En överenskommelse finns mellan Vårdval-Tandvårdsstöd och länets kommuner som reglerar ansvaret hos Tandvårdsstöd, Folktandvården och länets kommuner.</a:t>
            </a:r>
            <a:endParaRPr lang="sv-SE" altLang="sv-SE" dirty="0"/>
          </a:p>
        </p:txBody>
      </p:sp>
      <p:sp>
        <p:nvSpPr>
          <p:cNvPr id="14340" name="Platshållare för bild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EECEE3-A7EF-4932-82FE-600753565DE1}" type="slidenum">
              <a:rPr lang="sv-SE" altLang="sv-SE" smtClean="0"/>
              <a:pPr/>
              <a:t>7</a:t>
            </a:fld>
            <a:endParaRPr lang="sv-SE" altLang="sv-SE"/>
          </a:p>
        </p:txBody>
      </p:sp>
    </p:spTree>
    <p:extLst>
      <p:ext uri="{BB962C8B-B14F-4D97-AF65-F5344CB8AC3E}">
        <p14:creationId xmlns:p14="http://schemas.microsoft.com/office/powerpoint/2010/main" val="363547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Utbildning och information ska ges av Tandvårdsstöd om</a:t>
            </a:r>
            <a:r>
              <a:rPr lang="sv-SE" baseline="0" dirty="0"/>
              <a:t> N-intyg, vilket ger behörighet att utfärda N-intyg. (Ingår i Överenskommelsen) Länken 1177 N-tandvård ger information till både personal och personkretsen.</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8</a:t>
            </a:fld>
            <a:endParaRPr lang="sv-SE"/>
          </a:p>
        </p:txBody>
      </p:sp>
    </p:spTree>
    <p:extLst>
      <p:ext uri="{BB962C8B-B14F-4D97-AF65-F5344CB8AC3E}">
        <p14:creationId xmlns:p14="http://schemas.microsoft.com/office/powerpoint/2010/main" val="2641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1177,</a:t>
            </a:r>
            <a:r>
              <a:rPr lang="sv-SE" baseline="0" dirty="0"/>
              <a:t> F-tandvård ger en tydlig information till läkare och personkrets. </a:t>
            </a:r>
            <a:r>
              <a:rPr lang="sv-SE" dirty="0"/>
              <a:t>Läkare</a:t>
            </a:r>
            <a:r>
              <a:rPr lang="sv-SE" baseline="0" dirty="0"/>
              <a:t> inom specialistsjukvården som möter patienter med de funktionsnedsättningar och diagnoser som kan vara berättigade för F-tandvård och som inte kan sköta sin egen munhygien skall ansöka om F-tandvård med Socialstyrelsens särskilda läkarintyg som finns att ladda ner på nedre länken, Landstingets Tandvårdsstöd, F-tandvård. Där finns också rutiner för ansökan som gäller personer med långvarig och allvarlig psykossjukdom eller annan svår psykisk störning samt rutiner som gäller för personer som vårdas på Rättspsykiatrisk klinik.</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9</a:t>
            </a:fld>
            <a:endParaRPr lang="sv-SE"/>
          </a:p>
        </p:txBody>
      </p:sp>
    </p:spTree>
    <p:extLst>
      <p:ext uri="{BB962C8B-B14F-4D97-AF65-F5344CB8AC3E}">
        <p14:creationId xmlns:p14="http://schemas.microsoft.com/office/powerpoint/2010/main" val="141594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1177, S-tandvård ger </a:t>
            </a:r>
            <a:r>
              <a:rPr lang="sv-SE"/>
              <a:t>en tydlig </a:t>
            </a:r>
            <a:r>
              <a:rPr lang="sv-SE" dirty="0"/>
              <a:t>information. Läkare som behandlar patienter för</a:t>
            </a:r>
            <a:r>
              <a:rPr lang="sv-SE" baseline="0" dirty="0"/>
              <a:t> de</a:t>
            </a:r>
            <a:r>
              <a:rPr lang="sv-SE" dirty="0"/>
              <a:t> sjukdomar, tillstånd och besvär som ger rätt till S-tandvård ska remitteras</a:t>
            </a:r>
            <a:r>
              <a:rPr lang="sv-SE" baseline="0" dirty="0"/>
              <a:t> av läkare till</a:t>
            </a:r>
            <a:r>
              <a:rPr lang="sv-SE" sz="1200" b="0" i="0" u="none" strike="noStrike" kern="1200" baseline="0" dirty="0">
                <a:solidFill>
                  <a:schemeClr val="tx1"/>
                </a:solidFill>
                <a:latin typeface="+mn-lt"/>
                <a:ea typeface="+mn-ea"/>
                <a:cs typeface="+mn-cs"/>
              </a:rPr>
              <a:t> tandvården för undersökningar, utredningar och eventuella behandlingar som har samband med medicinska tillstånd. Den odontologiska utredningen och/eller behandlingen ska vara en väsentlig förutsättning för den medicinska behandlingen. </a:t>
            </a:r>
            <a:r>
              <a:rPr lang="sv-SE" dirty="0"/>
              <a:t> Förhandsbedömning som görs av tandläkaren ska tillsammans med läkarintyget</a:t>
            </a:r>
            <a:r>
              <a:rPr lang="sv-SE" baseline="0" dirty="0"/>
              <a:t> skickas till bedömningstandläkaren vid Vårdval-Tandvårdsstöd som ska godkänna ansökan. Förhandsbedömningsblankett och information om S-tandvård finns på den nedre länken, Landstingets tandvårdsstöd, S-tandvård.</a:t>
            </a:r>
            <a:endParaRPr lang="sv-SE" dirty="0"/>
          </a:p>
        </p:txBody>
      </p:sp>
      <p:sp>
        <p:nvSpPr>
          <p:cNvPr id="4" name="Platshållare för bildnummer 3"/>
          <p:cNvSpPr>
            <a:spLocks noGrp="1"/>
          </p:cNvSpPr>
          <p:nvPr>
            <p:ph type="sldNum" sz="quarter" idx="10"/>
          </p:nvPr>
        </p:nvSpPr>
        <p:spPr/>
        <p:txBody>
          <a:bodyPr/>
          <a:lstStyle/>
          <a:p>
            <a:fld id="{FFB9C6D2-939D-48D2-A55F-2522CDF1D0B5}" type="slidenum">
              <a:rPr lang="sv-SE" smtClean="0"/>
              <a:t>10</a:t>
            </a:fld>
            <a:endParaRPr lang="sv-SE"/>
          </a:p>
        </p:txBody>
      </p:sp>
    </p:spTree>
    <p:extLst>
      <p:ext uri="{BB962C8B-B14F-4D97-AF65-F5344CB8AC3E}">
        <p14:creationId xmlns:p14="http://schemas.microsoft.com/office/powerpoint/2010/main" val="3677160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88889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6760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058812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262291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7"/>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spTree>
    <p:extLst>
      <p:ext uri="{BB962C8B-B14F-4D97-AF65-F5344CB8AC3E}">
        <p14:creationId xmlns:p14="http://schemas.microsoft.com/office/powerpoint/2010/main" val="233851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00698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40647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66362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303870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99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23711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mall för rubrikformat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316195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29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046016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472418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19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534191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6731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dirty="0"/>
              <a:t>Klicka här för att ändra format</a:t>
            </a:r>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354724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826605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a:noFill/>
        </p:spPr>
        <p:txBody>
          <a:bodyPr bIns="0" anchor="b" anchorCtr="0"/>
          <a:lstStyle>
            <a:lvl1pPr algn="l">
              <a:lnSpc>
                <a:spcPts val="4200"/>
              </a:lnSpc>
              <a:defRPr b="0" cap="none" spc="0">
                <a:ln>
                  <a:noFill/>
                </a:ln>
                <a:solidFill>
                  <a:srgbClr val="7F7F7F"/>
                </a:solidFill>
                <a:effectLst/>
              </a:defRPr>
            </a:lvl1pPr>
          </a:lstStyle>
          <a:p>
            <a:r>
              <a:rPr kumimoji="0" lang="sv-SE" sz="4200" b="0" i="0" u="none" strike="noStrike" kern="1200" cap="none" spc="0" normalizeH="0" baseline="0" noProof="0" dirty="0">
                <a:ln>
                  <a:noFill/>
                </a:ln>
                <a:solidFill>
                  <a:srgbClr val="FFFFFF">
                    <a:lumMod val="50000"/>
                  </a:srgbClr>
                </a:solidFill>
                <a:effectLst/>
                <a:uLnTx/>
                <a:uFillTx/>
                <a:latin typeface="+mj-lt"/>
                <a:ea typeface="+mj-ea"/>
                <a:cs typeface="+mj-cs"/>
              </a:rPr>
              <a:t>Klicka här för att ändra format</a:t>
            </a:r>
            <a:endParaRPr lang="sv-SE" dirty="0"/>
          </a:p>
        </p:txBody>
      </p:sp>
    </p:spTree>
    <p:extLst>
      <p:ext uri="{BB962C8B-B14F-4D97-AF65-F5344CB8AC3E}">
        <p14:creationId xmlns:p14="http://schemas.microsoft.com/office/powerpoint/2010/main" val="110197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mall för rubrikformat</a:t>
            </a:r>
            <a:endParaRPr lang="sv-SE" dirty="0"/>
          </a:p>
        </p:txBody>
      </p:sp>
      <p:sp>
        <p:nvSpPr>
          <p:cNvPr id="4" name="Platshållare för innehåll 2"/>
          <p:cNvSpPr>
            <a:spLocks noGrp="1"/>
          </p:cNvSpPr>
          <p:nvPr>
            <p:ph sz="half" idx="10"/>
          </p:nvPr>
        </p:nvSpPr>
        <p:spPr>
          <a:xfrm>
            <a:off x="4658400" y="2050792"/>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5755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mall för rubrikformat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10522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58642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1052513"/>
            <a:ext cx="8229600" cy="1152525"/>
          </a:xfrm>
          <a:prstGeom prst="rect">
            <a:avLst/>
          </a:prstGeom>
        </p:spPr>
        <p:txBody>
          <a:bodyPr/>
          <a:lstStyle/>
          <a:p>
            <a:r>
              <a:rPr lang="en-US"/>
              <a:t>Click to edit Master title style</a:t>
            </a:r>
            <a:endParaRPr lang="sv-SE"/>
          </a:p>
        </p:txBody>
      </p:sp>
    </p:spTree>
    <p:extLst>
      <p:ext uri="{BB962C8B-B14F-4D97-AF65-F5344CB8AC3E}">
        <p14:creationId xmlns:p14="http://schemas.microsoft.com/office/powerpoint/2010/main" val="323555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052513"/>
            <a:ext cx="8229600" cy="1152525"/>
          </a:xfrm>
          <a:prstGeom prst="rect">
            <a:avLst/>
          </a:prstGeom>
        </p:spPr>
        <p:txBody>
          <a:bodyPr/>
          <a:lstStyle/>
          <a:p>
            <a:r>
              <a:rPr lang="en-US"/>
              <a:t>Click to edit Master title style</a:t>
            </a:r>
            <a:endParaRPr lang="sv-SE"/>
          </a:p>
        </p:txBody>
      </p:sp>
      <p:sp>
        <p:nvSpPr>
          <p:cNvPr id="3" name="Content Placeholder 2"/>
          <p:cNvSpPr>
            <a:spLocks noGrp="1"/>
          </p:cNvSpPr>
          <p:nvPr>
            <p:ph idx="1"/>
          </p:nvPr>
        </p:nvSpPr>
        <p:spPr>
          <a:xfrm>
            <a:off x="468313" y="2276475"/>
            <a:ext cx="8229600" cy="37449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29219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7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78016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0.xml"/><Relationship Id="rId7" Type="http://schemas.openxmlformats.org/officeDocument/2006/relationships/image" Target="../media/image4.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image" Target="../media/image10.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pic>
        <p:nvPicPr>
          <p:cNvPr id="9" name="Picture 8"/>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Tree>
    <p:extLst>
      <p:ext uri="{BB962C8B-B14F-4D97-AF65-F5344CB8AC3E}">
        <p14:creationId xmlns:p14="http://schemas.microsoft.com/office/powerpoint/2010/main" val="91730672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6" r:id="rId3"/>
    <p:sldLayoutId id="2147483748" r:id="rId4"/>
    <p:sldLayoutId id="2147483750" r:id="rId5"/>
    <p:sldLayoutId id="2147483780" r:id="rId6"/>
    <p:sldLayoutId id="2147483781" r:id="rId7"/>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50496281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69" r:id="rId3"/>
    <p:sldLayoutId id="2147483754" r:id="rId4"/>
    <p:sldLayoutId id="2147483766"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2853225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369615325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70" r:id="rId3"/>
    <p:sldLayoutId id="2147483759" r:id="rId4"/>
    <p:sldLayoutId id="2147483767"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10"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2073783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71" r:id="rId3"/>
    <p:sldLayoutId id="2147483764" r:id="rId4"/>
    <p:sldLayoutId id="214748376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
        <p:nvSpPr>
          <p:cNvPr id="7"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8"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47753148"/>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914400" rtl="0" eaLnBrk="1" latinLnBrk="0" hangingPunct="1">
        <a:spcBef>
          <a:spcPct val="0"/>
        </a:spcBef>
        <a:buNone/>
        <a:defRPr sz="4200" b="0" kern="1200" cap="none" spc="0">
          <a:ln>
            <a:noFill/>
          </a:ln>
          <a:solidFill>
            <a:srgbClr val="7F7F7F"/>
          </a:solidFill>
          <a:effectLst/>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www.1177.se/Vasternorrland/Tema/Tander/Tandvardshjalpen/Ratt-till-tandvard-till-priset-av-sjukvard/ST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rvn.se/For-vardgivare/Landstingets-Tandvardsstod1/S-tandvar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1177.se/Vasternorrland/Regler-och-rattigheter/Sarskilt-tandvardsbidra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vn.se/For-vardgivare/Landstingets-Tandvardsstod1/" TargetMode="External"/><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lvn.se/For-vardgivare/Landstingets-Tandvardsstod1/F-tandvard11/" TargetMode="External"/><Relationship Id="rId5" Type="http://schemas.openxmlformats.org/officeDocument/2006/relationships/hyperlink" Target="https://www.1177.se/Vasternorrland/Tema/Tander/Tandvardshjalpen/Tandvard-om-man-har-en-funktionsnedsattning/Tandvard-om-man-har-en-funktionsnedsattning/" TargetMode="External"/><Relationship Id="rId4" Type="http://schemas.openxmlformats.org/officeDocument/2006/relationships/hyperlink" Target="https://www.1177.se/Vasternorrland/Tema/Tander/Tandvardshjalpen/Ratt-till-tandvard-till-priset-av-sjukvard/Tandvardsstod-om-man-har-en-funktionsnedsattnin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1177.se/Vasternorrland/Tema/Tander/Tandvardshjalpen/Ratt-till-tandvard-till-priset-av-sjukvard/STB/" TargetMode="External"/><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1177.se/Dokument/Nationellt/Om_1177_dokument/1177VG_tandvardsbroschyr_A5_VARD_131210.pdf" TargetMode="External"/><Relationship Id="rId5" Type="http://schemas.openxmlformats.org/officeDocument/2006/relationships/hyperlink" Target="https://www.1177.se/Vasternorrland/Regler-och-rattigheter/Sarskilt-tandvardsbidrag/" TargetMode="External"/><Relationship Id="rId4" Type="http://schemas.openxmlformats.org/officeDocument/2006/relationships/hyperlink" Target="https://www.lvn.se/For-vardgivare/Landstingets-Tandvardsstod1/S-tandvar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vn.se/For-vardgivare/Landstingets-Tandvardsstod1/N-tandvard/"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cid:image001.png@01D23B27.2DC60080"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1177.se/Vasternorrland/Tema/Tander/Tandvardshjalpen/Ratt-till-tandvard-till-priset-av-sjukvard/Tandvardsstod-om-man-har-en-funktionsnedsattn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1177.se/Vasternorrland/Tema/Tander/Tandvardshjalpen/Tandvard-om-man-har-en-funktionsnedsattning/Tandvard-om-man-har-en-funktionsnedsattn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rvn.se/For-vardgivare/Landstingets-Tandvardsstod1/F-tandvard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8"/>
          <p:cNvSpPr>
            <a:spLocks noGrp="1"/>
          </p:cNvSpPr>
          <p:nvPr>
            <p:ph type="subTitle" idx="1"/>
          </p:nvPr>
        </p:nvSpPr>
        <p:spPr>
          <a:xfrm>
            <a:off x="2483768" y="4293096"/>
            <a:ext cx="6213376" cy="1512979"/>
          </a:xfrm>
        </p:spPr>
        <p:txBody>
          <a:bodyPr/>
          <a:lstStyle/>
          <a:p>
            <a:r>
              <a:rPr lang="sv-SE" sz="3200" dirty="0"/>
              <a:t>Vad är tandvårdsstöd?</a:t>
            </a:r>
          </a:p>
          <a:p>
            <a:r>
              <a:rPr lang="sv-SE" sz="3200" dirty="0"/>
              <a:t>Vem har rätt till det?</a:t>
            </a:r>
          </a:p>
        </p:txBody>
      </p:sp>
      <p:sp>
        <p:nvSpPr>
          <p:cNvPr id="8" name="Rubrik 7"/>
          <p:cNvSpPr>
            <a:spLocks noGrp="1"/>
          </p:cNvSpPr>
          <p:nvPr>
            <p:ph type="title"/>
          </p:nvPr>
        </p:nvSpPr>
        <p:spPr>
          <a:xfrm>
            <a:off x="107504" y="2780928"/>
            <a:ext cx="8229600" cy="1191207"/>
          </a:xfrm>
        </p:spPr>
        <p:txBody>
          <a:bodyPr>
            <a:normAutofit fontScale="90000"/>
          </a:bodyPr>
          <a:lstStyle/>
          <a:p>
            <a:br>
              <a:rPr lang="sv-SE" altLang="sv-SE" dirty="0"/>
            </a:br>
            <a:br>
              <a:rPr lang="sv-SE" dirty="0"/>
            </a:br>
            <a:r>
              <a:rPr lang="sv-SE" dirty="0"/>
              <a:t>Regionens t</a:t>
            </a:r>
            <a:r>
              <a:rPr lang="sv-SE" altLang="sv-SE" dirty="0"/>
              <a:t>andvårdsstöd </a:t>
            </a:r>
            <a:br>
              <a:rPr lang="sv-SE" altLang="sv-SE" dirty="0"/>
            </a:br>
            <a:r>
              <a:rPr lang="sv-SE" altLang="sv-SE" dirty="0"/>
              <a:t>- </a:t>
            </a:r>
            <a:r>
              <a:rPr lang="sv-SE" altLang="sv-SE" sz="4000" dirty="0"/>
              <a:t>en god tandhälsa är livskvalité</a:t>
            </a:r>
            <a:endParaRPr lang="sv-SE" sz="4000"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4149080"/>
            <a:ext cx="1512168" cy="2003701"/>
          </a:xfrm>
          <a:prstGeom prst="rect">
            <a:avLst/>
          </a:prstGeom>
        </p:spPr>
      </p:pic>
      <p:pic>
        <p:nvPicPr>
          <p:cNvPr id="5" name="Picture 4" descr="Logga VV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6079408"/>
            <a:ext cx="1152128" cy="49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94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620688"/>
            <a:ext cx="8229600" cy="1008112"/>
          </a:xfrm>
        </p:spPr>
        <p:txBody>
          <a:bodyPr/>
          <a:lstStyle/>
          <a:p>
            <a:r>
              <a:rPr lang="sv-SE" dirty="0"/>
              <a:t>Berättigade till S-tandvård</a:t>
            </a:r>
          </a:p>
        </p:txBody>
      </p:sp>
      <p:sp>
        <p:nvSpPr>
          <p:cNvPr id="3" name="Platshållare för innehåll 2"/>
          <p:cNvSpPr>
            <a:spLocks noGrp="1"/>
          </p:cNvSpPr>
          <p:nvPr>
            <p:ph idx="1"/>
          </p:nvPr>
        </p:nvSpPr>
        <p:spPr>
          <a:xfrm>
            <a:off x="395536" y="1916832"/>
            <a:ext cx="8229600" cy="3887837"/>
          </a:xfrm>
        </p:spPr>
        <p:txBody>
          <a:bodyPr/>
          <a:lstStyle/>
          <a:p>
            <a:r>
              <a:rPr lang="sv-SE" sz="2400" dirty="0"/>
              <a:t>Är de som har behov av särskilda tandvårdsinsatser som ett led i en sjukdomsbehandling under en begränsad tid</a:t>
            </a:r>
          </a:p>
          <a:p>
            <a:r>
              <a:rPr lang="sv-SE" sz="2400" dirty="0"/>
              <a:t>Läkarintyg krävs i vissa fall.</a:t>
            </a:r>
          </a:p>
          <a:p>
            <a:r>
              <a:rPr lang="sv-SE" sz="2400" dirty="0"/>
              <a:t>Förhandsbedömning krävs vid all S-tandvård	</a:t>
            </a:r>
          </a:p>
          <a:p>
            <a:pPr marL="0" indent="0">
              <a:buNone/>
            </a:pPr>
            <a:r>
              <a:rPr lang="sv-SE" sz="2400" dirty="0"/>
              <a:t>		</a:t>
            </a:r>
          </a:p>
          <a:p>
            <a:pPr marL="400050" lvl="1" indent="0">
              <a:buNone/>
            </a:pPr>
            <a:r>
              <a:rPr lang="sv-SE" dirty="0">
                <a:hlinkClick r:id="rId3"/>
              </a:rPr>
              <a:t>https://www.1177.se/Vasternorrland/Tema/Tander/Tandvardshjalpen/Ratt-till-tandvard-till-priset-av-sjukvard/STB/</a:t>
            </a:r>
            <a:endParaRPr lang="sv-SE" dirty="0"/>
          </a:p>
          <a:p>
            <a:pPr marL="400050" lvl="1" indent="0">
              <a:buNone/>
            </a:pPr>
            <a:endParaRPr lang="sv-SE" dirty="0"/>
          </a:p>
          <a:p>
            <a:pPr marL="400050" lvl="1" indent="0">
              <a:buNone/>
            </a:pPr>
            <a:r>
              <a:rPr lang="sv-SE" dirty="0">
                <a:hlinkClick r:id="rId4"/>
              </a:rPr>
              <a:t>Region Västernorrland - S-tandvård (rvn.se)</a:t>
            </a:r>
            <a:endParaRPr lang="sv-SE" sz="2400" dirty="0"/>
          </a:p>
          <a:p>
            <a:pPr marL="400050" lvl="1" indent="0">
              <a:buNone/>
            </a:pPr>
            <a:endParaRPr lang="sv-SE" sz="2400" dirty="0"/>
          </a:p>
          <a:p>
            <a:pPr marL="400050" lvl="1" indent="0">
              <a:buNone/>
            </a:pPr>
            <a:endParaRPr lang="sv-SE" dirty="0"/>
          </a:p>
          <a:p>
            <a:endParaRPr lang="sv-SE" sz="2000" dirty="0"/>
          </a:p>
        </p:txBody>
      </p:sp>
      <p:pic>
        <p:nvPicPr>
          <p:cNvPr id="4" name="Picture 4" descr="Logga VV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6063744"/>
            <a:ext cx="1152128" cy="49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5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4262" y="656431"/>
            <a:ext cx="8229600" cy="936625"/>
          </a:xfrm>
        </p:spPr>
        <p:txBody>
          <a:bodyPr/>
          <a:lstStyle/>
          <a:p>
            <a:r>
              <a:rPr lang="sv-SE" altLang="sv-SE" dirty="0"/>
              <a:t>Särskilt tandvårdsbidrag (STB)</a:t>
            </a:r>
            <a:endParaRPr lang="sv-SE" dirty="0"/>
          </a:p>
        </p:txBody>
      </p:sp>
      <p:sp>
        <p:nvSpPr>
          <p:cNvPr id="3" name="Platshållare för innehåll 2"/>
          <p:cNvSpPr>
            <a:spLocks noGrp="1"/>
          </p:cNvSpPr>
          <p:nvPr>
            <p:ph idx="1"/>
          </p:nvPr>
        </p:nvSpPr>
        <p:spPr>
          <a:xfrm>
            <a:off x="454262" y="1700808"/>
            <a:ext cx="8229600" cy="4103687"/>
          </a:xfrm>
        </p:spPr>
        <p:txBody>
          <a:bodyPr/>
          <a:lstStyle/>
          <a:p>
            <a:pPr marL="0" indent="0">
              <a:buNone/>
            </a:pPr>
            <a:r>
              <a:rPr lang="sv-SE" altLang="sv-SE" sz="2800" dirty="0"/>
              <a:t>Försäkringskassans särskilda tandvårds</a:t>
            </a:r>
            <a:r>
              <a:rPr lang="sv-SE" altLang="sv-SE" sz="2800" b="1" dirty="0"/>
              <a:t>bidrag</a:t>
            </a:r>
            <a:r>
              <a:rPr lang="sv-SE" altLang="sv-SE" sz="2800" dirty="0"/>
              <a:t> riktar sig till de som</a:t>
            </a:r>
          </a:p>
          <a:p>
            <a:r>
              <a:rPr lang="sv-SE" altLang="sv-SE" sz="2800" dirty="0"/>
              <a:t>har en sjukdom eller funktionsnedsättning som medför risk för försämrad tandhälsa</a:t>
            </a:r>
          </a:p>
          <a:p>
            <a:r>
              <a:rPr lang="sv-SE" altLang="sv-SE" sz="2800" dirty="0"/>
              <a:t>Ingår inte i Högkostnadsskyddet</a:t>
            </a:r>
          </a:p>
          <a:p>
            <a:pPr marL="0" indent="0">
              <a:buNone/>
            </a:pPr>
            <a:endParaRPr lang="sv-SE" altLang="sv-SE" sz="3200" dirty="0"/>
          </a:p>
          <a:p>
            <a:pPr marL="0" indent="0">
              <a:buNone/>
            </a:pPr>
            <a:r>
              <a:rPr lang="sv-SE" altLang="sv-SE" sz="2400" dirty="0">
                <a:hlinkClick r:id="rId3"/>
              </a:rPr>
              <a:t>https://www.1177.se/Vasternorrland/Regler-och-rattigheter/Sarskilt-tandvardsbidrag/</a:t>
            </a:r>
            <a:endParaRPr lang="sv-SE" altLang="sv-SE" sz="2400" dirty="0"/>
          </a:p>
          <a:p>
            <a:pPr marL="0" indent="0">
              <a:buNone/>
            </a:pPr>
            <a:endParaRPr lang="sv-SE" altLang="sv-SE" sz="2800" dirty="0"/>
          </a:p>
          <a:p>
            <a:pPr marL="0" indent="0">
              <a:buNone/>
            </a:pPr>
            <a:endParaRPr lang="sv-SE" altLang="sv-SE" sz="3200" dirty="0"/>
          </a:p>
          <a:p>
            <a:endParaRPr lang="sv-SE" altLang="sv-SE" sz="3200" dirty="0"/>
          </a:p>
          <a:p>
            <a:endParaRPr lang="sv-SE" altLang="sv-SE" sz="3200" dirty="0"/>
          </a:p>
          <a:p>
            <a:endParaRPr lang="sv-SE" altLang="sv-SE" sz="2000" dirty="0"/>
          </a:p>
          <a:p>
            <a:pPr marL="0" indent="0">
              <a:buNone/>
            </a:pPr>
            <a:endParaRPr lang="sv-SE" dirty="0"/>
          </a:p>
        </p:txBody>
      </p:sp>
      <p:pic>
        <p:nvPicPr>
          <p:cNvPr id="4" name="Picture 4" descr="Logga VV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840" y="6093296"/>
            <a:ext cx="1081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5"/>
          <a:stretch>
            <a:fillRect/>
          </a:stretch>
        </p:blipFill>
        <p:spPr>
          <a:xfrm>
            <a:off x="7163828" y="992981"/>
            <a:ext cx="542925" cy="600075"/>
          </a:xfrm>
          <a:prstGeom prst="rect">
            <a:avLst/>
          </a:prstGeom>
        </p:spPr>
      </p:pic>
    </p:spTree>
    <p:extLst>
      <p:ext uri="{BB962C8B-B14F-4D97-AF65-F5344CB8AC3E}">
        <p14:creationId xmlns:p14="http://schemas.microsoft.com/office/powerpoint/2010/main" val="170013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5C640D-5073-4BB5-89B2-23A224F8F572}"/>
              </a:ext>
            </a:extLst>
          </p:cNvPr>
          <p:cNvSpPr>
            <a:spLocks noGrp="1"/>
          </p:cNvSpPr>
          <p:nvPr>
            <p:ph type="title"/>
          </p:nvPr>
        </p:nvSpPr>
        <p:spPr>
          <a:xfrm>
            <a:off x="468313" y="764705"/>
            <a:ext cx="8229600" cy="648071"/>
          </a:xfrm>
        </p:spPr>
        <p:txBody>
          <a:bodyPr/>
          <a:lstStyle/>
          <a:p>
            <a:r>
              <a:rPr lang="sv-SE" altLang="sv-SE" sz="3600" dirty="0"/>
              <a:t>Organisation - ansvarsfördelning</a:t>
            </a:r>
            <a:endParaRPr lang="sv-SE" sz="3600" dirty="0"/>
          </a:p>
        </p:txBody>
      </p:sp>
      <p:sp>
        <p:nvSpPr>
          <p:cNvPr id="3" name="Platshållare för innehåll 2">
            <a:extLst>
              <a:ext uri="{FF2B5EF4-FFF2-40B4-BE49-F238E27FC236}">
                <a16:creationId xmlns:a16="http://schemas.microsoft.com/office/drawing/2014/main" id="{84E0AC78-8326-42F3-918F-A0BF1D2948B2}"/>
              </a:ext>
            </a:extLst>
          </p:cNvPr>
          <p:cNvSpPr>
            <a:spLocks noGrp="1"/>
          </p:cNvSpPr>
          <p:nvPr>
            <p:ph idx="1"/>
          </p:nvPr>
        </p:nvSpPr>
        <p:spPr>
          <a:xfrm>
            <a:off x="468313" y="1556793"/>
            <a:ext cx="8229600" cy="4608512"/>
          </a:xfrm>
        </p:spPr>
        <p:txBody>
          <a:bodyPr/>
          <a:lstStyle/>
          <a:p>
            <a:pPr>
              <a:lnSpc>
                <a:spcPct val="90000"/>
              </a:lnSpc>
            </a:pPr>
            <a:r>
              <a:rPr lang="sv-SE" altLang="sv-SE" dirty="0"/>
              <a:t>Region, Vårdval - Tandvårdsstöd är beställare av tandvårdsstöd </a:t>
            </a:r>
          </a:p>
          <a:p>
            <a:pPr>
              <a:lnSpc>
                <a:spcPct val="90000"/>
              </a:lnSpc>
            </a:pPr>
            <a:r>
              <a:rPr lang="sv-SE" altLang="sv-SE" dirty="0"/>
              <a:t>Folktandvården är tillsammans med privata tandläkare utförare av tandvård inom tandvårdsstöd</a:t>
            </a:r>
          </a:p>
          <a:p>
            <a:pPr>
              <a:lnSpc>
                <a:spcPct val="90000"/>
              </a:lnSpc>
            </a:pPr>
            <a:r>
              <a:rPr lang="sv-SE" altLang="sv-SE" dirty="0"/>
              <a:t>Vårdval - Tandvårdsstöd och Folktandvården samarbetar med kommunerna för att planera och genomföra den uppsökande verksamhet – munhälsobedömning (N-tandvård)</a:t>
            </a:r>
          </a:p>
          <a:p>
            <a:pPr>
              <a:lnSpc>
                <a:spcPct val="90000"/>
              </a:lnSpc>
            </a:pPr>
            <a:r>
              <a:rPr lang="sv-SE" altLang="sv-SE" dirty="0"/>
              <a:t>Kommunerna ansvarar för att ge landstinget de uppgifter som behövs för att nå personkretsen inom N-tandvård och för att utfärda tandvårdsintyg för nödvändig tandvård</a:t>
            </a:r>
          </a:p>
          <a:p>
            <a:pPr>
              <a:lnSpc>
                <a:spcPct val="90000"/>
              </a:lnSpc>
            </a:pPr>
            <a:r>
              <a:rPr lang="sv-SE" altLang="sv-SE" dirty="0"/>
              <a:t>Folktandvård är utförare av munhälsobedömning </a:t>
            </a:r>
          </a:p>
          <a:p>
            <a:pPr>
              <a:lnSpc>
                <a:spcPct val="90000"/>
              </a:lnSpc>
            </a:pPr>
            <a:r>
              <a:rPr lang="sv-SE" altLang="sv-SE" dirty="0"/>
              <a:t>Läkare inom specialistvården och primärvården ansvarar att utfärda läkarintyg till personer som omfattas av F- och S-tandvård samt STB (Försäkringskassan)</a:t>
            </a:r>
          </a:p>
          <a:p>
            <a:endParaRPr lang="sv-SE" dirty="0"/>
          </a:p>
        </p:txBody>
      </p:sp>
      <p:pic>
        <p:nvPicPr>
          <p:cNvPr id="4" name="Picture 4" descr="Logga VVV">
            <a:extLst>
              <a:ext uri="{FF2B5EF4-FFF2-40B4-BE49-F238E27FC236}">
                <a16:creationId xmlns:a16="http://schemas.microsoft.com/office/drawing/2014/main" id="{DE4E56FA-6CE6-45BA-B00E-6FB6FD110C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093296"/>
            <a:ext cx="1115616" cy="4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1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C65D15-81B2-431E-9BEC-CEA5EEEC9311}"/>
              </a:ext>
            </a:extLst>
          </p:cNvPr>
          <p:cNvSpPr>
            <a:spLocks noGrp="1"/>
          </p:cNvSpPr>
          <p:nvPr>
            <p:ph type="title"/>
          </p:nvPr>
        </p:nvSpPr>
        <p:spPr>
          <a:xfrm>
            <a:off x="468313" y="836713"/>
            <a:ext cx="8229600" cy="792088"/>
          </a:xfrm>
        </p:spPr>
        <p:txBody>
          <a:bodyPr/>
          <a:lstStyle/>
          <a:p>
            <a:r>
              <a:rPr lang="sv-SE" altLang="sv-SE" sz="3600" dirty="0"/>
              <a:t>Bakgrund</a:t>
            </a:r>
            <a:endParaRPr lang="sv-SE" sz="3600" dirty="0"/>
          </a:p>
        </p:txBody>
      </p:sp>
      <p:sp>
        <p:nvSpPr>
          <p:cNvPr id="3" name="Platshållare för innehåll 2">
            <a:extLst>
              <a:ext uri="{FF2B5EF4-FFF2-40B4-BE49-F238E27FC236}">
                <a16:creationId xmlns:a16="http://schemas.microsoft.com/office/drawing/2014/main" id="{58897DE3-0AD6-4D8F-835B-96131F707FCE}"/>
              </a:ext>
            </a:extLst>
          </p:cNvPr>
          <p:cNvSpPr>
            <a:spLocks noGrp="1"/>
          </p:cNvSpPr>
          <p:nvPr>
            <p:ph idx="1"/>
          </p:nvPr>
        </p:nvSpPr>
        <p:spPr/>
        <p:txBody>
          <a:bodyPr/>
          <a:lstStyle/>
          <a:p>
            <a:pPr>
              <a:lnSpc>
                <a:spcPct val="80000"/>
              </a:lnSpc>
            </a:pPr>
            <a:r>
              <a:rPr lang="sv-SE" altLang="sv-SE" dirty="0"/>
              <a:t>Tandvårdslagen 1985:125, SFS 1998:554 </a:t>
            </a:r>
          </a:p>
          <a:p>
            <a:pPr>
              <a:lnSpc>
                <a:spcPct val="80000"/>
              </a:lnSpc>
            </a:pPr>
            <a:endParaRPr lang="sv-SE" altLang="sv-SE" dirty="0"/>
          </a:p>
          <a:p>
            <a:pPr>
              <a:lnSpc>
                <a:spcPct val="80000"/>
              </a:lnSpc>
            </a:pPr>
            <a:r>
              <a:rPr lang="sv-SE" altLang="sv-SE" dirty="0"/>
              <a:t>Tandvårdsförordningen 1998:1338</a:t>
            </a:r>
          </a:p>
          <a:p>
            <a:pPr>
              <a:lnSpc>
                <a:spcPct val="80000"/>
              </a:lnSpc>
            </a:pPr>
            <a:endParaRPr lang="sv-SE" altLang="sv-SE" dirty="0"/>
          </a:p>
          <a:p>
            <a:pPr>
              <a:lnSpc>
                <a:spcPct val="80000"/>
              </a:lnSpc>
            </a:pPr>
            <a:r>
              <a:rPr lang="sv-SE" altLang="sv-SE" dirty="0"/>
              <a:t>Hälso- och sjukvårdslagen, kap 12</a:t>
            </a:r>
          </a:p>
          <a:p>
            <a:pPr>
              <a:lnSpc>
                <a:spcPct val="80000"/>
              </a:lnSpc>
            </a:pPr>
            <a:endParaRPr lang="sv-SE" altLang="sv-SE" dirty="0"/>
          </a:p>
          <a:p>
            <a:pPr>
              <a:lnSpc>
                <a:spcPct val="80000"/>
              </a:lnSpc>
            </a:pPr>
            <a:r>
              <a:rPr lang="sv-SE" altLang="sv-SE" dirty="0"/>
              <a:t>Lagen om stöd och service till vissa funktionshinder 1993:387</a:t>
            </a:r>
          </a:p>
          <a:p>
            <a:pPr>
              <a:lnSpc>
                <a:spcPct val="80000"/>
              </a:lnSpc>
            </a:pPr>
            <a:endParaRPr lang="sv-SE" altLang="sv-SE" dirty="0"/>
          </a:p>
          <a:p>
            <a:pPr>
              <a:lnSpc>
                <a:spcPct val="80000"/>
              </a:lnSpc>
            </a:pPr>
            <a:r>
              <a:rPr lang="sv-SE" altLang="sv-SE" dirty="0"/>
              <a:t>Överenskommelse mellan Tandvårdsstöd-Vårdval som beställare och Folktandvården som utförare</a:t>
            </a:r>
          </a:p>
          <a:p>
            <a:pPr>
              <a:lnSpc>
                <a:spcPct val="80000"/>
              </a:lnSpc>
            </a:pPr>
            <a:endParaRPr lang="sv-SE" altLang="sv-SE" dirty="0"/>
          </a:p>
          <a:p>
            <a:pPr>
              <a:lnSpc>
                <a:spcPct val="80000"/>
              </a:lnSpc>
            </a:pPr>
            <a:r>
              <a:rPr lang="sv-SE" altLang="sv-SE" dirty="0"/>
              <a:t>Överenskommelse mellan regionen och länets kommuner</a:t>
            </a:r>
          </a:p>
          <a:p>
            <a:pPr>
              <a:lnSpc>
                <a:spcPct val="80000"/>
              </a:lnSpc>
              <a:buFontTx/>
              <a:buNone/>
            </a:pPr>
            <a:r>
              <a:rPr lang="sv-SE" altLang="sv-SE" dirty="0"/>
              <a:t>	</a:t>
            </a:r>
          </a:p>
          <a:p>
            <a:endParaRPr lang="sv-SE" dirty="0"/>
          </a:p>
        </p:txBody>
      </p:sp>
      <p:pic>
        <p:nvPicPr>
          <p:cNvPr id="4" name="Picture 4" descr="Logga VVV">
            <a:extLst>
              <a:ext uri="{FF2B5EF4-FFF2-40B4-BE49-F238E27FC236}">
                <a16:creationId xmlns:a16="http://schemas.microsoft.com/office/drawing/2014/main" id="{0FA790A8-1DE3-4CE4-9D04-05417C6EAC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093296"/>
            <a:ext cx="1115616" cy="4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96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836712"/>
            <a:ext cx="8229600" cy="663104"/>
          </a:xfrm>
        </p:spPr>
        <p:txBody>
          <a:bodyPr/>
          <a:lstStyle/>
          <a:p>
            <a:r>
              <a:rPr lang="sv-SE" dirty="0"/>
              <a:t>Länkar</a:t>
            </a:r>
          </a:p>
        </p:txBody>
      </p:sp>
      <p:sp>
        <p:nvSpPr>
          <p:cNvPr id="3" name="Platshållare för innehåll 2"/>
          <p:cNvSpPr>
            <a:spLocks noGrp="1"/>
          </p:cNvSpPr>
          <p:nvPr>
            <p:ph idx="1"/>
          </p:nvPr>
        </p:nvSpPr>
        <p:spPr>
          <a:xfrm>
            <a:off x="395151" y="1651461"/>
            <a:ext cx="8086353" cy="4225812"/>
          </a:xfrm>
        </p:spPr>
        <p:txBody>
          <a:bodyPr/>
          <a:lstStyle/>
          <a:p>
            <a:pPr marL="0" indent="0">
              <a:buNone/>
            </a:pPr>
            <a:r>
              <a:rPr lang="sv-SE" sz="1800" dirty="0"/>
              <a:t>Regionens Tandvårdsstöd, N-tandvård</a:t>
            </a:r>
            <a:endParaRPr lang="sv-SE" sz="1800" dirty="0">
              <a:hlinkClick r:id=""/>
            </a:endParaRPr>
          </a:p>
          <a:p>
            <a:pPr marL="0" indent="0">
              <a:buNone/>
            </a:pPr>
            <a:r>
              <a:rPr lang="sv-SE" sz="1800" dirty="0">
                <a:hlinkClick r:id="rId3"/>
              </a:rPr>
              <a:t>https://www.rvn.se/For-vardgivare/Landstingets-Tandvardsstod1/årdsstöd (rvn.se)</a:t>
            </a:r>
            <a:endParaRPr lang="sv-SE" sz="1800" dirty="0"/>
          </a:p>
          <a:p>
            <a:pPr marL="0" indent="0">
              <a:buNone/>
            </a:pPr>
            <a:r>
              <a:rPr lang="sv-SE" sz="1800" dirty="0"/>
              <a:t>1177 N-tandvård</a:t>
            </a:r>
          </a:p>
          <a:p>
            <a:pPr marL="0" indent="0">
              <a:buNone/>
            </a:pPr>
            <a:r>
              <a:rPr lang="sv-SE" sz="1800" dirty="0">
                <a:hlinkClick r:id="rId4"/>
              </a:rPr>
              <a:t>https://www.1177.se/Vasternorrland/Tema/Tander/Tandvardshjalpen/Ratt-till-tandvard-till-priset-av-sjukvard/Tandvardsstod-om-man-har-en-funktionsnedsattning/</a:t>
            </a:r>
            <a:endParaRPr lang="sv-SE" sz="1800" dirty="0"/>
          </a:p>
          <a:p>
            <a:pPr marL="0" indent="0">
              <a:buNone/>
            </a:pPr>
            <a:endParaRPr lang="sv-SE" sz="1000" dirty="0"/>
          </a:p>
          <a:p>
            <a:pPr marL="0" indent="0">
              <a:buNone/>
            </a:pPr>
            <a:r>
              <a:rPr lang="sv-SE" sz="1800" dirty="0"/>
              <a:t>1177 F-tandvård</a:t>
            </a:r>
          </a:p>
          <a:p>
            <a:pPr marL="0" indent="0">
              <a:buNone/>
            </a:pPr>
            <a:r>
              <a:rPr lang="sv-SE" sz="1800" dirty="0">
                <a:hlinkClick r:id="rId5"/>
              </a:rPr>
              <a:t>https://www.1177.se/Vasternorrland/Tema/Tander/Tandvardshjalpen/Tandvard-om-man-har-en-funktionsnedsattning/Tandvard-om-man-har-en-funktionsnedsattning/</a:t>
            </a:r>
            <a:endParaRPr lang="sv-SE" sz="1800" dirty="0"/>
          </a:p>
          <a:p>
            <a:pPr marL="0" indent="0">
              <a:buNone/>
            </a:pPr>
            <a:endParaRPr lang="sv-SE" sz="1000" dirty="0"/>
          </a:p>
          <a:p>
            <a:pPr marL="0" indent="0">
              <a:buNone/>
            </a:pPr>
            <a:r>
              <a:rPr lang="sv-SE" sz="1800" dirty="0"/>
              <a:t>Regionens Tandvårdsstöd, F-tandvård</a:t>
            </a:r>
          </a:p>
          <a:p>
            <a:pPr marL="0" lvl="1" indent="0">
              <a:buNone/>
            </a:pPr>
            <a:r>
              <a:rPr lang="sv-SE" sz="1800" dirty="0">
                <a:hlinkClick r:id="rId6"/>
              </a:rPr>
              <a:t>https://www.lvn.se/For-vardgivare/Landstingets-Tandvardsstod1/F-tandvard11/</a:t>
            </a:r>
            <a:endParaRPr lang="sv-SE" sz="1800" dirty="0"/>
          </a:p>
          <a:p>
            <a:pPr marL="0" indent="0">
              <a:buNone/>
            </a:pPr>
            <a:endParaRPr lang="sv-SE" sz="1800" dirty="0"/>
          </a:p>
        </p:txBody>
      </p:sp>
      <p:pic>
        <p:nvPicPr>
          <p:cNvPr id="4" name="Picture 4" descr="Logga VVV"/>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6093296"/>
            <a:ext cx="1115616" cy="4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20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763675"/>
            <a:ext cx="8229600" cy="648593"/>
          </a:xfrm>
        </p:spPr>
        <p:txBody>
          <a:bodyPr/>
          <a:lstStyle/>
          <a:p>
            <a:r>
              <a:rPr lang="sv-SE" dirty="0"/>
              <a:t>Länkar</a:t>
            </a:r>
          </a:p>
        </p:txBody>
      </p:sp>
      <p:sp>
        <p:nvSpPr>
          <p:cNvPr id="3" name="Platshållare för innehåll 2"/>
          <p:cNvSpPr>
            <a:spLocks noGrp="1"/>
          </p:cNvSpPr>
          <p:nvPr>
            <p:ph idx="1"/>
          </p:nvPr>
        </p:nvSpPr>
        <p:spPr>
          <a:xfrm>
            <a:off x="467544" y="1437245"/>
            <a:ext cx="8229600" cy="4103687"/>
          </a:xfrm>
        </p:spPr>
        <p:txBody>
          <a:bodyPr>
            <a:normAutofit lnSpcReduction="10000"/>
          </a:bodyPr>
          <a:lstStyle/>
          <a:p>
            <a:pPr marL="0" indent="0">
              <a:buNone/>
            </a:pPr>
            <a:r>
              <a:rPr lang="sv-SE" sz="1800" dirty="0"/>
              <a:t>Regionens Tandvårdsstöd, S-tandvård</a:t>
            </a:r>
            <a:endParaRPr lang="sv-SE" sz="1800" dirty="0">
              <a:hlinkClick r:id=""/>
            </a:endParaRPr>
          </a:p>
          <a:p>
            <a:pPr marL="0" indent="0">
              <a:buNone/>
            </a:pPr>
            <a:r>
              <a:rPr lang="sv-SE" sz="1800" dirty="0">
                <a:hlinkClick r:id=""/>
              </a:rPr>
              <a:t>https</a:t>
            </a:r>
            <a:r>
              <a:rPr lang="sv-SE" sz="1800" dirty="0">
                <a:hlinkClick r:id="rId3"/>
              </a:rPr>
              <a:t>://www.1177.se/Vasternorrland/Tema/Tander/Tandvardshjalpen/Ratt-till-tandvard-till-priset-av-sjukvard/STB/</a:t>
            </a:r>
            <a:endParaRPr lang="sv-SE" sz="1800" dirty="0"/>
          </a:p>
          <a:p>
            <a:pPr marL="0" indent="0">
              <a:buNone/>
            </a:pPr>
            <a:endParaRPr lang="sv-SE" sz="1800" dirty="0"/>
          </a:p>
          <a:p>
            <a:pPr marL="0" indent="0">
              <a:buNone/>
            </a:pPr>
            <a:r>
              <a:rPr lang="sv-SE" sz="1800" dirty="0"/>
              <a:t>1177, S-tandvård</a:t>
            </a:r>
          </a:p>
          <a:p>
            <a:pPr marL="0" indent="0">
              <a:buNone/>
            </a:pPr>
            <a:r>
              <a:rPr lang="sv-SE" sz="1800" dirty="0">
                <a:hlinkClick r:id="rId4"/>
              </a:rPr>
              <a:t>https://www.lvn.se/For-vardgivare/Landstingets-Tandvardsstod1/S-tandvard/</a:t>
            </a:r>
            <a:endParaRPr lang="sv-SE" sz="1800" dirty="0"/>
          </a:p>
          <a:p>
            <a:pPr marL="0" indent="0">
              <a:buNone/>
            </a:pPr>
            <a:endParaRPr lang="sv-SE" sz="1800" dirty="0"/>
          </a:p>
          <a:p>
            <a:pPr marL="0" indent="0">
              <a:buNone/>
            </a:pPr>
            <a:r>
              <a:rPr lang="sv-SE" sz="1800" dirty="0"/>
              <a:t>1177, STB</a:t>
            </a:r>
          </a:p>
          <a:p>
            <a:pPr marL="0" indent="0">
              <a:buNone/>
            </a:pPr>
            <a:r>
              <a:rPr lang="sv-SE" sz="1800" dirty="0">
                <a:hlinkClick r:id="rId5"/>
              </a:rPr>
              <a:t>https://www.1177.se/Vasternorrland/Regler-och-rattigheter/Sarskilt-tandvardsbidrag/</a:t>
            </a:r>
            <a:endParaRPr lang="sv-SE" sz="1800" dirty="0"/>
          </a:p>
          <a:p>
            <a:pPr marL="0" indent="0">
              <a:buNone/>
            </a:pPr>
            <a:endParaRPr lang="sv-SE" sz="1800" dirty="0"/>
          </a:p>
          <a:p>
            <a:pPr marL="0" indent="0">
              <a:buNone/>
            </a:pPr>
            <a:r>
              <a:rPr lang="sv-SE" sz="1800" dirty="0"/>
              <a:t>Informationsbroschyr till dig som läkare </a:t>
            </a:r>
            <a:r>
              <a:rPr lang="sv-SE" sz="1800" dirty="0">
                <a:hlinkClick r:id="rId6"/>
              </a:rPr>
              <a:t>https://</a:t>
            </a:r>
            <a:r>
              <a:rPr lang="sv-SE" sz="1800" dirty="0">
                <a:hlinkClick r:id=""/>
              </a:rPr>
              <a:t>www.1177.se/Dokument/Nationellt/Om_1177_</a:t>
            </a:r>
          </a:p>
          <a:p>
            <a:pPr marL="0" indent="0">
              <a:buNone/>
            </a:pPr>
            <a:r>
              <a:rPr lang="sv-SE" sz="1800" dirty="0">
                <a:hlinkClick r:id=""/>
              </a:rPr>
              <a:t>dokument/1177VG_tandvardsbroschyr_A5_VARD_131210.pdf</a:t>
            </a:r>
            <a:endParaRPr lang="sv-SE" sz="1800" dirty="0"/>
          </a:p>
          <a:p>
            <a:pPr marL="0" indent="0">
              <a:buNone/>
            </a:pPr>
            <a:endParaRPr lang="sv-SE" sz="1800" dirty="0"/>
          </a:p>
          <a:p>
            <a:pPr marL="0" indent="0">
              <a:buNone/>
            </a:pPr>
            <a:endParaRPr lang="sv-SE" sz="1800" dirty="0">
              <a:hlinkClick r:id="rId4"/>
            </a:endParaRPr>
          </a:p>
          <a:p>
            <a:pPr marL="0" indent="0">
              <a:buNone/>
            </a:pPr>
            <a:endParaRPr lang="sv-SE" sz="1800" dirty="0">
              <a:hlinkClick r:id="rId4"/>
            </a:endParaRPr>
          </a:p>
          <a:p>
            <a:pPr marL="0" indent="0">
              <a:buNone/>
            </a:pPr>
            <a:endParaRPr lang="sv-SE" sz="1800" dirty="0">
              <a:hlinkClick r:id="rId5"/>
            </a:endParaRPr>
          </a:p>
          <a:p>
            <a:pPr marL="0" indent="0">
              <a:buNone/>
            </a:pPr>
            <a:endParaRPr lang="sv-SE" sz="1800" dirty="0"/>
          </a:p>
          <a:p>
            <a:endParaRPr lang="sv-SE" sz="1800" dirty="0"/>
          </a:p>
        </p:txBody>
      </p:sp>
      <p:pic>
        <p:nvPicPr>
          <p:cNvPr id="4" name="Picture 4" descr="Logga VVV"/>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6087811"/>
            <a:ext cx="1081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8"/>
          <a:stretch>
            <a:fillRect/>
          </a:stretch>
        </p:blipFill>
        <p:spPr>
          <a:xfrm>
            <a:off x="6660232" y="4509120"/>
            <a:ext cx="792089" cy="1146643"/>
          </a:xfrm>
          <a:prstGeom prst="rect">
            <a:avLst/>
          </a:prstGeom>
        </p:spPr>
      </p:pic>
    </p:spTree>
    <p:extLst>
      <p:ext uri="{BB962C8B-B14F-4D97-AF65-F5344CB8AC3E}">
        <p14:creationId xmlns:p14="http://schemas.microsoft.com/office/powerpoint/2010/main" val="253176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2960" y="980729"/>
            <a:ext cx="8445503" cy="648072"/>
          </a:xfrm>
        </p:spPr>
        <p:txBody>
          <a:bodyPr/>
          <a:lstStyle/>
          <a:p>
            <a:r>
              <a:rPr lang="sv-SE" sz="3800" dirty="0"/>
              <a:t>Regionens tandvårdsstöd omfattas av…</a:t>
            </a:r>
          </a:p>
        </p:txBody>
      </p:sp>
      <p:sp>
        <p:nvSpPr>
          <p:cNvPr id="3" name="Platshållare för innehåll 2"/>
          <p:cNvSpPr>
            <a:spLocks noGrp="1"/>
          </p:cNvSpPr>
          <p:nvPr>
            <p:ph idx="1"/>
          </p:nvPr>
        </p:nvSpPr>
        <p:spPr>
          <a:xfrm>
            <a:off x="323528" y="2132856"/>
            <a:ext cx="8022684" cy="4248472"/>
          </a:xfrm>
        </p:spPr>
        <p:txBody>
          <a:bodyPr/>
          <a:lstStyle/>
          <a:p>
            <a:r>
              <a:rPr lang="sv-SE" sz="2400" b="1" dirty="0"/>
              <a:t>N-tandvård</a:t>
            </a:r>
            <a:br>
              <a:rPr lang="sv-SE" sz="2400" b="1" dirty="0"/>
            </a:br>
            <a:r>
              <a:rPr lang="sv-SE" sz="2400" dirty="0"/>
              <a:t>Nödvändig tandvård och uppsökande verksamhet – munhälsobedömning 		</a:t>
            </a:r>
          </a:p>
          <a:p>
            <a:r>
              <a:rPr lang="sv-SE" sz="2400" b="1" dirty="0"/>
              <a:t>F-tandvård</a:t>
            </a:r>
            <a:br>
              <a:rPr lang="sv-SE" sz="2400" b="1" dirty="0"/>
            </a:br>
            <a:r>
              <a:rPr lang="sv-SE" sz="2400" dirty="0"/>
              <a:t>Tandvård på grund av långvarig sjukdom eller funktionsnedsättning			</a:t>
            </a:r>
          </a:p>
          <a:p>
            <a:r>
              <a:rPr lang="sv-SE" sz="2400" b="1" dirty="0"/>
              <a:t>S-tandvård</a:t>
            </a:r>
            <a:br>
              <a:rPr lang="sv-SE" sz="2400" b="1" dirty="0"/>
            </a:br>
            <a:r>
              <a:rPr lang="sv-SE" sz="2400" dirty="0"/>
              <a:t>Tandvård som led i kortvarig sjukdomsbehandling</a:t>
            </a:r>
          </a:p>
          <a:p>
            <a:pPr marL="0" indent="0">
              <a:buNone/>
            </a:pPr>
            <a:r>
              <a:rPr lang="sv-SE" sz="2400" dirty="0"/>
              <a:t>					</a:t>
            </a:r>
          </a:p>
          <a:p>
            <a:pPr marL="0" indent="0">
              <a:buNone/>
            </a:pPr>
            <a:endParaRPr lang="sv-SE" dirty="0"/>
          </a:p>
        </p:txBody>
      </p:sp>
      <p:pic>
        <p:nvPicPr>
          <p:cNvPr id="4" name="Picture 4" descr="Logga VV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6067174"/>
            <a:ext cx="1080120" cy="46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15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CAD92-4E5C-4647-AFEA-4034EF2AA4C6}"/>
              </a:ext>
            </a:extLst>
          </p:cNvPr>
          <p:cNvSpPr>
            <a:spLocks noGrp="1"/>
          </p:cNvSpPr>
          <p:nvPr>
            <p:ph type="title"/>
          </p:nvPr>
        </p:nvSpPr>
        <p:spPr/>
        <p:txBody>
          <a:bodyPr/>
          <a:lstStyle/>
          <a:p>
            <a:r>
              <a:rPr lang="sv-SE" sz="4400" dirty="0"/>
              <a:t>…och erbjuds</a:t>
            </a:r>
            <a:endParaRPr lang="sv-SE" sz="4800" dirty="0"/>
          </a:p>
        </p:txBody>
      </p:sp>
      <p:sp>
        <p:nvSpPr>
          <p:cNvPr id="3" name="Platshållare för innehåll 2">
            <a:extLst>
              <a:ext uri="{FF2B5EF4-FFF2-40B4-BE49-F238E27FC236}">
                <a16:creationId xmlns:a16="http://schemas.microsoft.com/office/drawing/2014/main" id="{9ACCC7D0-4BC1-4776-8909-FC5D323BCE62}"/>
              </a:ext>
            </a:extLst>
          </p:cNvPr>
          <p:cNvSpPr>
            <a:spLocks noGrp="1"/>
          </p:cNvSpPr>
          <p:nvPr>
            <p:ph idx="1"/>
          </p:nvPr>
        </p:nvSpPr>
        <p:spPr/>
        <p:txBody>
          <a:bodyPr/>
          <a:lstStyle/>
          <a:p>
            <a:r>
              <a:rPr lang="sv-SE" sz="3200" dirty="0"/>
              <a:t>till samma avgift som till hälso- och sjukvård samt ingår i högkostnadsskyddet</a:t>
            </a:r>
          </a:p>
          <a:p>
            <a:endParaRPr lang="sv-SE" dirty="0"/>
          </a:p>
        </p:txBody>
      </p:sp>
      <p:pic>
        <p:nvPicPr>
          <p:cNvPr id="4" name="Picture 4" descr="Logga VVV">
            <a:extLst>
              <a:ext uri="{FF2B5EF4-FFF2-40B4-BE49-F238E27FC236}">
                <a16:creationId xmlns:a16="http://schemas.microsoft.com/office/drawing/2014/main" id="{E65DA2AE-C074-487B-9A3C-AF2C78D937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067174"/>
            <a:ext cx="1080120" cy="46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80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980728"/>
            <a:ext cx="8589640" cy="1584176"/>
          </a:xfrm>
        </p:spPr>
        <p:txBody>
          <a:bodyPr>
            <a:normAutofit fontScale="90000"/>
          </a:bodyPr>
          <a:lstStyle/>
          <a:p>
            <a:br>
              <a:rPr lang="sv-SE" sz="3200" dirty="0"/>
            </a:br>
            <a:r>
              <a:rPr lang="sv-SE" sz="3600" dirty="0"/>
              <a:t>Nödvändig tandvård och munhälsobedömning erbjuds de som;</a:t>
            </a:r>
            <a:br>
              <a:rPr lang="sv-SE" sz="3200" dirty="0"/>
            </a:br>
            <a:endParaRPr lang="sv-SE" sz="3200" dirty="0"/>
          </a:p>
        </p:txBody>
      </p:sp>
      <p:sp>
        <p:nvSpPr>
          <p:cNvPr id="3" name="Platshållare för innehåll 2"/>
          <p:cNvSpPr>
            <a:spLocks noGrp="1"/>
          </p:cNvSpPr>
          <p:nvPr>
            <p:ph idx="1"/>
          </p:nvPr>
        </p:nvSpPr>
        <p:spPr>
          <a:xfrm>
            <a:off x="251520" y="2204864"/>
            <a:ext cx="8229600" cy="3671639"/>
          </a:xfrm>
        </p:spPr>
        <p:txBody>
          <a:bodyPr/>
          <a:lstStyle/>
          <a:p>
            <a:r>
              <a:rPr lang="sv-SE" sz="2400" dirty="0"/>
              <a:t>bor i särskilda boendeformer för service och omvårdnad, till exempel sjukhem, äldreboende eller gruppboenden</a:t>
            </a:r>
          </a:p>
          <a:p>
            <a:r>
              <a:rPr lang="sv-SE" sz="2400" dirty="0"/>
              <a:t>bor i egen bostad men har mycket behov av hälso- och sjukvård och/eller mycket stora vård- och omsorgsbehov</a:t>
            </a:r>
          </a:p>
          <a:p>
            <a:r>
              <a:rPr lang="sv-SE" sz="2400" dirty="0"/>
              <a:t>har en funktionsnedsättning och omfattas av lagen om stöd och service till vissa funktionshindrade som har beslut om pågående insatser (LSS)</a:t>
            </a:r>
          </a:p>
          <a:p>
            <a:r>
              <a:rPr lang="sv-SE" sz="2400" dirty="0"/>
              <a:t>har en omfattande psykisk funktionsnedsättning</a:t>
            </a:r>
          </a:p>
          <a:p>
            <a:pPr marL="0" indent="0">
              <a:buNone/>
            </a:pPr>
            <a:endParaRPr lang="sv-SE" sz="2400" dirty="0"/>
          </a:p>
          <a:p>
            <a:endParaRPr lang="sv-SE" dirty="0"/>
          </a:p>
        </p:txBody>
      </p:sp>
      <p:pic>
        <p:nvPicPr>
          <p:cNvPr id="4" name="Picture 4" descr="Logga VV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6093296"/>
            <a:ext cx="1115616" cy="4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77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2789" y="908720"/>
            <a:ext cx="8229600" cy="1123032"/>
          </a:xfrm>
        </p:spPr>
        <p:txBody>
          <a:bodyPr/>
          <a:lstStyle/>
          <a:p>
            <a:r>
              <a:rPr lang="sv-SE" sz="3200" dirty="0"/>
              <a:t>Överenskommelser om uppsökande verksamhet - munhälsobedömningar (MHB) och N-intyg</a:t>
            </a:r>
          </a:p>
        </p:txBody>
      </p:sp>
      <p:sp>
        <p:nvSpPr>
          <p:cNvPr id="3" name="Platshållare för innehåll 2"/>
          <p:cNvSpPr>
            <a:spLocks noGrp="1"/>
          </p:cNvSpPr>
          <p:nvPr>
            <p:ph idx="1"/>
          </p:nvPr>
        </p:nvSpPr>
        <p:spPr>
          <a:xfrm>
            <a:off x="468313" y="2276873"/>
            <a:ext cx="8229600" cy="3240360"/>
          </a:xfrm>
        </p:spPr>
        <p:txBody>
          <a:bodyPr/>
          <a:lstStyle/>
          <a:p>
            <a:r>
              <a:rPr lang="sv-SE" dirty="0"/>
              <a:t>Munhälsobedömning (MHB) som utförs av Folktandvårdens tandhygienister ska erbjudas gratis årligen till de som ingår i personkretsen</a:t>
            </a:r>
          </a:p>
          <a:p>
            <a:r>
              <a:rPr lang="sv-SE" dirty="0"/>
              <a:t>Kommunerna ska identifiera personkretsen och utfärda N-intyg</a:t>
            </a:r>
          </a:p>
          <a:p>
            <a:r>
              <a:rPr lang="sv-SE" dirty="0"/>
              <a:t>Överenskommelse finns mellan Vårdval-Tandvårdsstöd som beställare av MHB och Folktandvården som utförare av MHB</a:t>
            </a:r>
          </a:p>
          <a:p>
            <a:r>
              <a:rPr lang="sv-SE" dirty="0"/>
              <a:t>Överenskommelse finns mellan Regionens Västernorrland och länets kommuner om det gemensamma ansvaret </a:t>
            </a:r>
          </a:p>
          <a:p>
            <a:endParaRPr lang="sv-SE" dirty="0"/>
          </a:p>
          <a:p>
            <a:endParaRPr lang="sv-SE" dirty="0"/>
          </a:p>
        </p:txBody>
      </p:sp>
      <p:pic>
        <p:nvPicPr>
          <p:cNvPr id="4" name="Picture 4" descr="Logga VV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6096166"/>
            <a:ext cx="1115616" cy="4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64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a:xfrm>
            <a:off x="539552" y="836712"/>
            <a:ext cx="8158162" cy="1224211"/>
          </a:xfrm>
        </p:spPr>
        <p:txBody>
          <a:bodyPr/>
          <a:lstStyle/>
          <a:p>
            <a:r>
              <a:rPr lang="sv-SE" altLang="sv-SE" sz="3200" dirty="0"/>
              <a:t>Indelning av personkretsen för </a:t>
            </a:r>
            <a:r>
              <a:rPr lang="sv-SE" altLang="sv-SE" sz="3200" b="1" dirty="0"/>
              <a:t>N</a:t>
            </a:r>
            <a:r>
              <a:rPr lang="sv-SE" altLang="sv-SE" sz="3200" dirty="0"/>
              <a:t>ödvändig tandvård och Munhälsobedömning</a:t>
            </a:r>
          </a:p>
        </p:txBody>
      </p:sp>
      <p:sp>
        <p:nvSpPr>
          <p:cNvPr id="15363" name="Rektangel 5"/>
          <p:cNvSpPr>
            <a:spLocks noChangeArrowheads="1"/>
          </p:cNvSpPr>
          <p:nvPr/>
        </p:nvSpPr>
        <p:spPr bwMode="auto">
          <a:xfrm>
            <a:off x="755576" y="6039331"/>
            <a:ext cx="5400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2"/>
                </a:solidFill>
                <a:latin typeface="Calibri" panose="020F0502020204030204" pitchFamily="34" charset="0"/>
              </a:defRPr>
            </a:lvl1pPr>
            <a:lvl2pPr marL="742950" indent="-285750">
              <a:spcBef>
                <a:spcPct val="20000"/>
              </a:spcBef>
              <a:buChar char="–"/>
              <a:defRPr sz="2600">
                <a:solidFill>
                  <a:schemeClr val="tx2"/>
                </a:solidFill>
                <a:latin typeface="Calibri" panose="020F0502020204030204" pitchFamily="34" charset="0"/>
              </a:defRPr>
            </a:lvl2pPr>
            <a:lvl3pPr marL="1143000" indent="-228600">
              <a:spcBef>
                <a:spcPct val="20000"/>
              </a:spcBef>
              <a:buChar char="•"/>
              <a:defRPr sz="2400">
                <a:solidFill>
                  <a:schemeClr val="tx2"/>
                </a:solidFill>
                <a:latin typeface="Calibri" panose="020F0502020204030204" pitchFamily="34" charset="0"/>
              </a:defRPr>
            </a:lvl3pPr>
            <a:lvl4pPr marL="1600200" indent="-228600">
              <a:spcBef>
                <a:spcPct val="20000"/>
              </a:spcBef>
              <a:buChar char="–"/>
              <a:defRPr sz="2200">
                <a:solidFill>
                  <a:schemeClr val="tx2"/>
                </a:solidFill>
                <a:latin typeface="Calibri" panose="020F0502020204030204" pitchFamily="34" charset="0"/>
              </a:defRPr>
            </a:lvl4pPr>
            <a:lvl5pPr marL="2057400" indent="-228600">
              <a:spcBef>
                <a:spcPct val="20000"/>
              </a:spcBef>
              <a:buChar char="»"/>
              <a:defRPr sz="2000">
                <a:solidFill>
                  <a:schemeClr val="tx2"/>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2"/>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2"/>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2"/>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2"/>
                </a:solidFill>
                <a:latin typeface="Calibri" panose="020F0502020204030204" pitchFamily="34" charset="0"/>
              </a:defRPr>
            </a:lvl9pPr>
          </a:lstStyle>
          <a:p>
            <a:pPr>
              <a:spcBef>
                <a:spcPct val="0"/>
              </a:spcBef>
              <a:buNone/>
            </a:pPr>
            <a:r>
              <a:rPr lang="sv-SE" sz="1200" dirty="0">
                <a:hlinkClick r:id="rId3"/>
              </a:rPr>
              <a:t>Region Västernorrland - N-tandvård (rvn.se)</a:t>
            </a:r>
            <a:endParaRPr lang="sv-SE" altLang="sv-SE" sz="1200" b="1" dirty="0">
              <a:solidFill>
                <a:schemeClr val="tx1"/>
              </a:solidFill>
              <a:latin typeface="Arial" panose="020B0604020202020204" pitchFamily="34" charset="0"/>
            </a:endParaRPr>
          </a:p>
        </p:txBody>
      </p:sp>
      <p:pic>
        <p:nvPicPr>
          <p:cNvPr id="15364" name="Bildobjekt 4" descr="cid:image001.png@01D23B27.2DC6008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99592" y="1961336"/>
            <a:ext cx="6408712" cy="405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ga VVV"/>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6057905"/>
            <a:ext cx="1043608" cy="44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20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a:xfrm>
            <a:off x="395536" y="1052736"/>
            <a:ext cx="8229600" cy="863600"/>
          </a:xfrm>
        </p:spPr>
        <p:txBody>
          <a:bodyPr/>
          <a:lstStyle/>
          <a:p>
            <a:r>
              <a:rPr lang="sv-SE" altLang="sv-SE" dirty="0"/>
              <a:t>Definition av omfattande insatser </a:t>
            </a:r>
            <a:endParaRPr lang="sv-SE" altLang="sv-SE" sz="2400" dirty="0"/>
          </a:p>
        </p:txBody>
      </p:sp>
      <p:sp>
        <p:nvSpPr>
          <p:cNvPr id="13315" name="Platshållare för innehåll 2"/>
          <p:cNvSpPr>
            <a:spLocks noGrp="1"/>
          </p:cNvSpPr>
          <p:nvPr>
            <p:ph idx="1"/>
          </p:nvPr>
        </p:nvSpPr>
        <p:spPr>
          <a:xfrm>
            <a:off x="251520" y="1988841"/>
            <a:ext cx="8229600" cy="3024336"/>
          </a:xfrm>
        </p:spPr>
        <p:txBody>
          <a:bodyPr/>
          <a:lstStyle/>
          <a:p>
            <a:pPr marL="342900" indent="-342900">
              <a:buFont typeface="Arial" panose="020B0604020202020204" pitchFamily="34" charset="0"/>
              <a:buChar char="•"/>
            </a:pPr>
            <a:r>
              <a:rPr lang="sv-SE" altLang="sv-SE" sz="2400" dirty="0"/>
              <a:t>Med omfattande insatser menas personlig omvårdnad under större delen av dygnet, d.v.s. minst 3 gånger per dag samt tillsyn under natten eller larm </a:t>
            </a:r>
          </a:p>
          <a:p>
            <a:pPr marL="342900" indent="-342900">
              <a:buFont typeface="Arial" panose="020B0604020202020204" pitchFamily="34" charset="0"/>
              <a:buChar char="•"/>
            </a:pPr>
            <a:r>
              <a:rPr lang="sv-SE" altLang="sv-SE" sz="2400" dirty="0"/>
              <a:t>Förbättringsutsikten skall bedömas vara litet</a:t>
            </a:r>
          </a:p>
          <a:p>
            <a:pPr marL="342900" indent="-342900">
              <a:buFont typeface="Arial" panose="020B0604020202020204" pitchFamily="34" charset="0"/>
              <a:buChar char="•"/>
            </a:pPr>
            <a:r>
              <a:rPr lang="sv-SE" altLang="sv-SE" sz="2400" dirty="0"/>
              <a:t>Behovet förväntas kvarstå minst ett år</a:t>
            </a:r>
          </a:p>
          <a:p>
            <a:pPr marL="342900" indent="-342900">
              <a:buFont typeface="Arial" panose="020B0604020202020204" pitchFamily="34" charset="0"/>
              <a:buChar char="•"/>
            </a:pPr>
            <a:r>
              <a:rPr lang="sv-SE" altLang="sv-SE" sz="2400" dirty="0"/>
              <a:t>Även vård och omsorg som ges av närstående skall ingå i bedömningen av omfattningen</a:t>
            </a:r>
          </a:p>
        </p:txBody>
      </p:sp>
      <p:pic>
        <p:nvPicPr>
          <p:cNvPr id="4" name="Picture 4" descr="Logga VV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6056558"/>
            <a:ext cx="1187624" cy="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31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45732" y="836712"/>
            <a:ext cx="8229600" cy="864617"/>
          </a:xfrm>
        </p:spPr>
        <p:txBody>
          <a:bodyPr/>
          <a:lstStyle/>
          <a:p>
            <a:r>
              <a:rPr lang="sv-SE" dirty="0"/>
              <a:t>Utfärdare av N-intyg</a:t>
            </a:r>
          </a:p>
        </p:txBody>
      </p:sp>
      <p:sp>
        <p:nvSpPr>
          <p:cNvPr id="3" name="Platshållare för innehåll 2"/>
          <p:cNvSpPr>
            <a:spLocks noGrp="1"/>
          </p:cNvSpPr>
          <p:nvPr>
            <p:ph idx="1"/>
          </p:nvPr>
        </p:nvSpPr>
        <p:spPr>
          <a:xfrm>
            <a:off x="470848" y="2205039"/>
            <a:ext cx="8229600" cy="3672234"/>
          </a:xfrm>
        </p:spPr>
        <p:txBody>
          <a:bodyPr/>
          <a:lstStyle/>
          <a:p>
            <a:r>
              <a:rPr lang="sv-SE" sz="2400" dirty="0"/>
              <a:t>N-intyg utfärdas av kommunens personal, tex verksamhetschef/områdeschef eller liknande för boendeenheter/hemtjänstområden, bistånds- och LSS-handläggare, sjuksköterska/distriktssköterska samt</a:t>
            </a:r>
          </a:p>
          <a:p>
            <a:r>
              <a:rPr lang="sv-SE" sz="2400" dirty="0"/>
              <a:t>Läkare och sjuksköterska i primärvård och psykiatri</a:t>
            </a:r>
          </a:p>
          <a:p>
            <a:pPr marL="0" indent="0">
              <a:buNone/>
            </a:pPr>
            <a:endParaRPr lang="sv-SE" sz="2400" dirty="0"/>
          </a:p>
          <a:p>
            <a:pPr marL="400050" lvl="1" indent="0">
              <a:buNone/>
            </a:pPr>
            <a:r>
              <a:rPr lang="sv-SE" dirty="0">
                <a:hlinkClick r:id="rId3"/>
              </a:rPr>
              <a:t>https://www.1177.se/Vasternorrland/Tema/Tander/Tandvardshjalpen/Ratt-till-tandvard-till-priset-av-sjukvard/Tandvardsstod-om-man-har-en-funktionsnedsattning/</a:t>
            </a:r>
            <a:endParaRPr lang="sv-SE" dirty="0"/>
          </a:p>
          <a:p>
            <a:endParaRPr lang="sv-SE" sz="2000" dirty="0"/>
          </a:p>
          <a:p>
            <a:pPr marL="0" indent="0">
              <a:buNone/>
            </a:pPr>
            <a:endParaRPr lang="sv-SE" dirty="0"/>
          </a:p>
        </p:txBody>
      </p:sp>
      <p:pic>
        <p:nvPicPr>
          <p:cNvPr id="4" name="Picture 4" descr="Logga VV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6070636"/>
            <a:ext cx="1115616" cy="4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74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42403" y="836712"/>
            <a:ext cx="8229600" cy="936625"/>
          </a:xfrm>
        </p:spPr>
        <p:txBody>
          <a:bodyPr/>
          <a:lstStyle/>
          <a:p>
            <a:r>
              <a:rPr lang="sv-SE" dirty="0"/>
              <a:t>Berättigade för F- tandvård (F-kort)</a:t>
            </a:r>
          </a:p>
        </p:txBody>
      </p:sp>
      <p:sp>
        <p:nvSpPr>
          <p:cNvPr id="3" name="Platshållare för innehåll 2"/>
          <p:cNvSpPr>
            <a:spLocks noGrp="1"/>
          </p:cNvSpPr>
          <p:nvPr>
            <p:ph idx="1"/>
          </p:nvPr>
        </p:nvSpPr>
        <p:spPr>
          <a:xfrm>
            <a:off x="466067" y="2060848"/>
            <a:ext cx="8229600" cy="4103687"/>
          </a:xfrm>
        </p:spPr>
        <p:txBody>
          <a:bodyPr>
            <a:normAutofit/>
          </a:bodyPr>
          <a:lstStyle/>
          <a:p>
            <a:r>
              <a:rPr lang="sv-SE" sz="2400" dirty="0"/>
              <a:t>Är vissa som vid långvarig sjukdom eller svår till fullständig funktionsnedsättning inte kan sköta sin tandhälsa</a:t>
            </a:r>
          </a:p>
          <a:p>
            <a:r>
              <a:rPr lang="sv-SE" sz="2400" dirty="0"/>
              <a:t>Kräver läkarintyg</a:t>
            </a:r>
          </a:p>
          <a:p>
            <a:r>
              <a:rPr lang="sv-SE" sz="2400" dirty="0"/>
              <a:t>Tandvårdsstöd utfärdar F-kort vid godkänt läkarintyg</a:t>
            </a:r>
          </a:p>
          <a:p>
            <a:pPr marL="0" indent="0">
              <a:buNone/>
            </a:pPr>
            <a:endParaRPr lang="sv-SE" sz="2400" b="1" dirty="0"/>
          </a:p>
          <a:p>
            <a:pPr marL="400050" lvl="1" indent="0">
              <a:buNone/>
            </a:pPr>
            <a:r>
              <a:rPr lang="sv-SE" dirty="0">
                <a:hlinkClick r:id="rId3"/>
              </a:rPr>
              <a:t>https://www.1177.se/Vasternorrland/Tema/Tander/Tandvardshjalpen/Tandvard-om-man-har-en-funktionsnedsattning/Tandvard-om-man-har-en-funktionsnedsattning/</a:t>
            </a:r>
            <a:endParaRPr lang="sv-SE" dirty="0"/>
          </a:p>
          <a:p>
            <a:pPr marL="400050" lvl="1" indent="0">
              <a:buNone/>
            </a:pPr>
            <a:endParaRPr lang="sv-SE" dirty="0"/>
          </a:p>
          <a:p>
            <a:pPr marL="400050" lvl="1" indent="0">
              <a:buNone/>
            </a:pPr>
            <a:r>
              <a:rPr lang="sv-SE" dirty="0">
                <a:hlinkClick r:id="rId4"/>
              </a:rPr>
              <a:t>Region Västernorrland - F-tandvård (rvn.se)</a:t>
            </a:r>
            <a:endParaRPr lang="sv-SE" dirty="0"/>
          </a:p>
          <a:p>
            <a:pPr marL="0" indent="0">
              <a:buNone/>
            </a:pPr>
            <a:endParaRPr lang="sv-SE" sz="2400" dirty="0"/>
          </a:p>
          <a:p>
            <a:endParaRPr lang="sv-SE" sz="1600" b="1" dirty="0"/>
          </a:p>
          <a:p>
            <a:pPr marL="0" indent="0">
              <a:buNone/>
            </a:pPr>
            <a:endParaRPr lang="sv-SE" sz="2400" b="1" dirty="0"/>
          </a:p>
          <a:p>
            <a:endParaRPr lang="sv-SE" sz="2400" b="1" dirty="0"/>
          </a:p>
          <a:p>
            <a:endParaRPr lang="sv-SE" dirty="0"/>
          </a:p>
        </p:txBody>
      </p:sp>
      <p:pic>
        <p:nvPicPr>
          <p:cNvPr id="4" name="Picture 4" descr="Logga VV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6093296"/>
            <a:ext cx="1081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212660"/>
      </p:ext>
    </p:extLst>
  </p:cSld>
  <p:clrMapOvr>
    <a:masterClrMapping/>
  </p:clrMapOvr>
</p:sld>
</file>

<file path=ppt/theme/theme1.xml><?xml version="1.0" encoding="utf-8"?>
<a:theme xmlns:a="http://schemas.openxmlformats.org/drawingml/2006/main" name="RVN Blå (Standard)">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CEF26347-2EBB-4F56-BC0C-0ED248B395F5}"/>
    </a:ext>
  </a:extLst>
</a:theme>
</file>

<file path=ppt/theme/theme2.xml><?xml version="1.0" encoding="utf-8"?>
<a:theme xmlns:a="http://schemas.openxmlformats.org/drawingml/2006/main" name="RVN Grön">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AC8F0FAD-47C7-49FD-895A-B0C52AFA1F18}"/>
    </a:ext>
  </a:extLst>
</a:theme>
</file>

<file path=ppt/theme/theme3.xml><?xml version="1.0" encoding="utf-8"?>
<a:theme xmlns:a="http://schemas.openxmlformats.org/drawingml/2006/main" name="RVN Gul">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FE51C29E-171E-45D7-AC17-76E4FA541FCC}"/>
    </a:ext>
  </a:extLst>
</a:theme>
</file>

<file path=ppt/theme/theme4.xml><?xml version="1.0" encoding="utf-8"?>
<a:theme xmlns:a="http://schemas.openxmlformats.org/drawingml/2006/main" name="RVN Lila">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4CAA1931-D01A-4275-B55E-BB46355E4A88}"/>
    </a:ext>
  </a:extLst>
</a:theme>
</file>

<file path=ppt/theme/theme5.xml><?xml version="1.0" encoding="utf-8"?>
<a:theme xmlns:a="http://schemas.openxmlformats.org/drawingml/2006/main" name="RVN Orange">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28AD6BA9-3606-484D-A330-0F9E90D241B3}"/>
    </a:ext>
  </a:extLst>
</a:theme>
</file>

<file path=ppt/theme/theme6.xml><?xml version="1.0" encoding="utf-8"?>
<a:theme xmlns:a="http://schemas.openxmlformats.org/drawingml/2006/main" name="RVN Blank med sidfot">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FF2255BA-94E9-44FD-996C-8BC2930B6D45}"/>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0164579497484495FFE6D297651C21" ma:contentTypeVersion="2" ma:contentTypeDescription="Create a new document." ma:contentTypeScope="" ma:versionID="d22dbbe806a2e2b8b5d8cbdc10e6acd1">
  <xsd:schema xmlns:xsd="http://www.w3.org/2001/XMLSchema" xmlns:xs="http://www.w3.org/2001/XMLSchema" xmlns:p="http://schemas.microsoft.com/office/2006/metadata/properties" xmlns:ns2="f43a4422-3c3a-438f-a032-623ffbe8c904" targetNamespace="http://schemas.microsoft.com/office/2006/metadata/properties" ma:root="true" ma:fieldsID="d762db69803305e594ecbf5b76f33e68" ns2:_="">
    <xsd:import namespace="f43a4422-3c3a-438f-a032-623ffbe8c90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a4422-3c3a-438f-a032-623ffbe8c9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43a4422-3c3a-438f-a032-623ffbe8c904">
      <UserInfo>
        <DisplayName/>
        <AccountId xsi:nil="true"/>
        <AccountType/>
      </UserInfo>
    </SharedWithUsers>
  </documentManagement>
</p:properties>
</file>

<file path=customXml/itemProps1.xml><?xml version="1.0" encoding="utf-8"?>
<ds:datastoreItem xmlns:ds="http://schemas.openxmlformats.org/officeDocument/2006/customXml" ds:itemID="{61E4E6E8-8D15-4BAB-8C81-84698CD34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a4422-3c3a-438f-a032-623ffbe8c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51EED2-69C7-4265-81C4-A1F87D13AF97}">
  <ds:schemaRefs>
    <ds:schemaRef ds:uri="http://schemas.microsoft.com/sharepoint/v3/contenttype/forms"/>
  </ds:schemaRefs>
</ds:datastoreItem>
</file>

<file path=customXml/itemProps3.xml><?xml version="1.0" encoding="utf-8"?>
<ds:datastoreItem xmlns:ds="http://schemas.openxmlformats.org/officeDocument/2006/customXml" ds:itemID="{69D0BC15-E58F-4798-B441-7B9BA92706E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43a4422-3c3a-438f-a032-623ffbe8c90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RVN Powerpoint Mall</Template>
  <TotalTime>37</TotalTime>
  <Words>1436</Words>
  <Application>Microsoft Office PowerPoint</Application>
  <PresentationFormat>Bildspel på skärmen (4:3)</PresentationFormat>
  <Paragraphs>131</Paragraphs>
  <Slides>15</Slides>
  <Notes>12</Notes>
  <HiddenSlides>0</HiddenSlides>
  <MMClips>0</MMClips>
  <ScaleCrop>false</ScaleCrop>
  <HeadingPairs>
    <vt:vector size="6" baseType="variant">
      <vt:variant>
        <vt:lpstr>Använt teckensnitt</vt:lpstr>
      </vt:variant>
      <vt:variant>
        <vt:i4>2</vt:i4>
      </vt:variant>
      <vt:variant>
        <vt:lpstr>Tema</vt:lpstr>
      </vt:variant>
      <vt:variant>
        <vt:i4>6</vt:i4>
      </vt:variant>
      <vt:variant>
        <vt:lpstr>Bildrubriker</vt:lpstr>
      </vt:variant>
      <vt:variant>
        <vt:i4>15</vt:i4>
      </vt:variant>
    </vt:vector>
  </HeadingPairs>
  <TitlesOfParts>
    <vt:vector size="23" baseType="lpstr">
      <vt:lpstr>Arial</vt:lpstr>
      <vt:lpstr>Calibri</vt:lpstr>
      <vt:lpstr>RVN Blå (Standard)</vt:lpstr>
      <vt:lpstr>RVN Grön</vt:lpstr>
      <vt:lpstr>RVN Gul</vt:lpstr>
      <vt:lpstr>RVN Lila</vt:lpstr>
      <vt:lpstr>RVN Orange</vt:lpstr>
      <vt:lpstr>RVN Blank med sidfot</vt:lpstr>
      <vt:lpstr>  Regionens tandvårdsstöd  - en god tandhälsa är livskvalité</vt:lpstr>
      <vt:lpstr>Regionens tandvårdsstöd omfattas av…</vt:lpstr>
      <vt:lpstr>…och erbjuds</vt:lpstr>
      <vt:lpstr> Nödvändig tandvård och munhälsobedömning erbjuds de som; </vt:lpstr>
      <vt:lpstr>Överenskommelser om uppsökande verksamhet - munhälsobedömningar (MHB) och N-intyg</vt:lpstr>
      <vt:lpstr>Indelning av personkretsen för Nödvändig tandvård och Munhälsobedömning</vt:lpstr>
      <vt:lpstr>Definition av omfattande insatser </vt:lpstr>
      <vt:lpstr>Utfärdare av N-intyg</vt:lpstr>
      <vt:lpstr>Berättigade för F- tandvård (F-kort)</vt:lpstr>
      <vt:lpstr>Berättigade till S-tandvård</vt:lpstr>
      <vt:lpstr>Särskilt tandvårdsbidrag (STB)</vt:lpstr>
      <vt:lpstr>Organisation - ansvarsfördelning</vt:lpstr>
      <vt:lpstr>Bakgrund</vt:lpstr>
      <vt:lpstr>Länkar</vt:lpstr>
      <vt:lpstr>Länkar</vt:lpstr>
    </vt:vector>
  </TitlesOfParts>
  <Company>Landstinget Västernorrland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Mihaela Dima</dc:creator>
  <cp:lastModifiedBy>Mihaela Dima</cp:lastModifiedBy>
  <cp:revision>4</cp:revision>
  <dcterms:created xsi:type="dcterms:W3CDTF">2021-04-20T19:52:50Z</dcterms:created>
  <dcterms:modified xsi:type="dcterms:W3CDTF">2021-04-20T20:30:20Z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0x010100C50164579497484495FFE6D297651C21</vt:lpwstr>
  </property>
</Properties>
</file>