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5" r:id="rId5"/>
    <p:sldMasterId id="2147483773" r:id="rId6"/>
    <p:sldMasterId id="2147483712" r:id="rId7"/>
    <p:sldMasterId id="2147483719" r:id="rId8"/>
    <p:sldMasterId id="2147483702" r:id="rId9"/>
  </p:sldMasterIdLst>
  <p:notesMasterIdLst>
    <p:notesMasterId r:id="rId21"/>
  </p:notesMasterIdLst>
  <p:handoutMasterIdLst>
    <p:handoutMasterId r:id="rId22"/>
  </p:handoutMasterIdLst>
  <p:sldIdLst>
    <p:sldId id="303" r:id="rId10"/>
    <p:sldId id="297" r:id="rId11"/>
    <p:sldId id="306" r:id="rId12"/>
    <p:sldId id="263" r:id="rId13"/>
    <p:sldId id="304" r:id="rId14"/>
    <p:sldId id="291" r:id="rId15"/>
    <p:sldId id="293" r:id="rId16"/>
    <p:sldId id="299" r:id="rId17"/>
    <p:sldId id="307" r:id="rId18"/>
    <p:sldId id="259" r:id="rId19"/>
    <p:sldId id="305" r:id="rId2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p:cViewPr varScale="1">
        <p:scale>
          <a:sx n="67" d="100"/>
          <a:sy n="67" d="100"/>
        </p:scale>
        <p:origin x="1284"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7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05F134-0BBA-4269-943B-9BAD9ABD1DE4}" type="datetimeFigureOut">
              <a:rPr lang="sv-SE" smtClean="0"/>
              <a:t>2021-04-20</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5B083F-E1C4-4DE3-A31D-C6A1D6DECF99}" type="slidenum">
              <a:rPr lang="sv-SE" smtClean="0"/>
              <a:t>‹#›</a:t>
            </a:fld>
            <a:endParaRPr lang="sv-SE"/>
          </a:p>
        </p:txBody>
      </p:sp>
    </p:spTree>
    <p:extLst>
      <p:ext uri="{BB962C8B-B14F-4D97-AF65-F5344CB8AC3E}">
        <p14:creationId xmlns:p14="http://schemas.microsoft.com/office/powerpoint/2010/main" val="1928519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2F8DC2-1DD8-49BC-A216-B09D2294E1D8}" type="datetimeFigureOut">
              <a:rPr lang="sv-SE" smtClean="0"/>
              <a:t>2021-04-20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9C6D2-939D-48D2-A55F-2522CDF1D0B5}" type="slidenum">
              <a:rPr lang="sv-SE" smtClean="0"/>
              <a:t>‹#›</a:t>
            </a:fld>
            <a:endParaRPr lang="sv-SE"/>
          </a:p>
        </p:txBody>
      </p:sp>
    </p:spTree>
    <p:extLst>
      <p:ext uri="{BB962C8B-B14F-4D97-AF65-F5344CB8AC3E}">
        <p14:creationId xmlns:p14="http://schemas.microsoft.com/office/powerpoint/2010/main" val="90677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presentation om</a:t>
            </a:r>
            <a:r>
              <a:rPr lang="sv-SE" baseline="0" dirty="0"/>
              <a:t> patienters rättigheter till tandvårdsstöd vid vissa diagnoser eller funktionsnedsättningar som kan påverka en försämrad tandhälsa. Därför viktigt att läkare och sjuksköterskor har god kännedom vilka patientgrupper det rör </a:t>
            </a:r>
            <a:r>
              <a:rPr lang="sv-SE" baseline="0"/>
              <a:t>och vilka </a:t>
            </a:r>
            <a:r>
              <a:rPr lang="sv-SE" baseline="0" dirty="0"/>
              <a:t>villkor som ska uppfyllas.</a:t>
            </a:r>
            <a:endParaRPr lang="sv-SE" dirty="0"/>
          </a:p>
        </p:txBody>
      </p:sp>
      <p:sp>
        <p:nvSpPr>
          <p:cNvPr id="4" name="Platshållare för bildnummer 3"/>
          <p:cNvSpPr>
            <a:spLocks noGrp="1"/>
          </p:cNvSpPr>
          <p:nvPr>
            <p:ph type="sldNum" sz="quarter" idx="10"/>
          </p:nvPr>
        </p:nvSpPr>
        <p:spPr/>
        <p:txBody>
          <a:bodyPr/>
          <a:lstStyle/>
          <a:p>
            <a:fld id="{FFB9C6D2-939D-48D2-A55F-2522CDF1D0B5}" type="slidenum">
              <a:rPr lang="sv-SE" smtClean="0"/>
              <a:t>1</a:t>
            </a:fld>
            <a:endParaRPr lang="sv-SE"/>
          </a:p>
        </p:txBody>
      </p:sp>
    </p:spTree>
    <p:extLst>
      <p:ext uri="{BB962C8B-B14F-4D97-AF65-F5344CB8AC3E}">
        <p14:creationId xmlns:p14="http://schemas.microsoft.com/office/powerpoint/2010/main" val="197932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Landstingets</a:t>
            </a:r>
            <a:r>
              <a:rPr lang="sv-SE" baseline="0" dirty="0"/>
              <a:t> t</a:t>
            </a:r>
            <a:r>
              <a:rPr lang="sv-SE" dirty="0"/>
              <a:t>andvårdsstödet omfattas av 3 delar, N-tandvård, F-tandvård och S-tandvård</a:t>
            </a:r>
            <a:r>
              <a:rPr lang="sv-SE" baseline="0" dirty="0"/>
              <a:t>. STB är ett statligt tandvårdsstöd som handlägga av Försäkringskassan. </a:t>
            </a:r>
            <a:endParaRPr lang="sv-SE" dirty="0"/>
          </a:p>
        </p:txBody>
      </p:sp>
      <p:sp>
        <p:nvSpPr>
          <p:cNvPr id="4" name="Platshållare för bildnummer 3"/>
          <p:cNvSpPr>
            <a:spLocks noGrp="1"/>
          </p:cNvSpPr>
          <p:nvPr>
            <p:ph type="sldNum" sz="quarter" idx="10"/>
          </p:nvPr>
        </p:nvSpPr>
        <p:spPr/>
        <p:txBody>
          <a:bodyPr/>
          <a:lstStyle/>
          <a:p>
            <a:fld id="{FFB9C6D2-939D-48D2-A55F-2522CDF1D0B5}" type="slidenum">
              <a:rPr lang="sv-SE" smtClean="0"/>
              <a:t>2</a:t>
            </a:fld>
            <a:endParaRPr lang="sv-SE"/>
          </a:p>
        </p:txBody>
      </p:sp>
    </p:spTree>
    <p:extLst>
      <p:ext uri="{BB962C8B-B14F-4D97-AF65-F5344CB8AC3E}">
        <p14:creationId xmlns:p14="http://schemas.microsoft.com/office/powerpoint/2010/main" val="268776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bildobjekt 1"/>
          <p:cNvSpPr>
            <a:spLocks noGrp="1" noRot="1" noChangeAspect="1" noTextEdit="1"/>
          </p:cNvSpPr>
          <p:nvPr>
            <p:ph type="sldImg"/>
          </p:nvPr>
        </p:nvSpPr>
        <p:spPr>
          <a:ln/>
        </p:spPr>
      </p:sp>
      <p:sp>
        <p:nvSpPr>
          <p:cNvPr id="16387" name="Platshållare för anteckningar 2"/>
          <p:cNvSpPr>
            <a:spLocks noGrp="1"/>
          </p:cNvSpPr>
          <p:nvPr>
            <p:ph type="body" idx="1"/>
          </p:nvPr>
        </p:nvSpPr>
        <p:spPr>
          <a:noFill/>
        </p:spPr>
        <p:txBody>
          <a:bodyPr/>
          <a:lstStyle/>
          <a:p>
            <a:pPr eaLnBrk="1" hangingPunct="1"/>
            <a:r>
              <a:rPr lang="sv-SE" altLang="sv-SE" dirty="0"/>
              <a:t>Personkretsen för N-tandvård består av 4 huvudgrupper. N-intyg till N1-N3</a:t>
            </a:r>
            <a:r>
              <a:rPr lang="sv-SE" altLang="sv-SE" baseline="0" dirty="0"/>
              <a:t> utfärdas av utsedda inom kommunerna, </a:t>
            </a:r>
            <a:r>
              <a:rPr lang="sv-SE" altLang="sv-SE" dirty="0"/>
              <a:t>N4, berör</a:t>
            </a:r>
            <a:r>
              <a:rPr lang="sv-SE" altLang="sv-SE" baseline="0" dirty="0"/>
              <a:t> patienter som hälso- och sjukvården bör vara uppmärksam på om behov finns av tandvårdsstöd. </a:t>
            </a:r>
            <a:endParaRPr lang="sv-SE" altLang="sv-SE" dirty="0"/>
          </a:p>
        </p:txBody>
      </p:sp>
      <p:sp>
        <p:nvSpPr>
          <p:cNvPr id="16388" name="Platshållare för bild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878679-49EC-4DE5-B239-3D28E54AB3E1}" type="slidenum">
              <a:rPr lang="sv-SE" altLang="sv-SE" smtClean="0"/>
              <a:pPr/>
              <a:t>4</a:t>
            </a:fld>
            <a:endParaRPr lang="sv-SE" altLang="sv-SE"/>
          </a:p>
        </p:txBody>
      </p:sp>
    </p:spTree>
    <p:extLst>
      <p:ext uri="{BB962C8B-B14F-4D97-AF65-F5344CB8AC3E}">
        <p14:creationId xmlns:p14="http://schemas.microsoft.com/office/powerpoint/2010/main" val="1501117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N4</a:t>
            </a:r>
            <a:r>
              <a:rPr lang="sv-SE" baseline="0" dirty="0"/>
              <a:t> kräver intyg av läkare eller sjuksköterska.</a:t>
            </a:r>
            <a:endParaRPr lang="sv-SE" dirty="0"/>
          </a:p>
        </p:txBody>
      </p:sp>
      <p:sp>
        <p:nvSpPr>
          <p:cNvPr id="4" name="Platshållare för bildnummer 3"/>
          <p:cNvSpPr>
            <a:spLocks noGrp="1"/>
          </p:cNvSpPr>
          <p:nvPr>
            <p:ph type="sldNum" sz="quarter" idx="10"/>
          </p:nvPr>
        </p:nvSpPr>
        <p:spPr/>
        <p:txBody>
          <a:bodyPr/>
          <a:lstStyle/>
          <a:p>
            <a:fld id="{FFB9C6D2-939D-48D2-A55F-2522CDF1D0B5}" type="slidenum">
              <a:rPr lang="sv-SE" smtClean="0"/>
              <a:t>5</a:t>
            </a:fld>
            <a:endParaRPr lang="sv-SE"/>
          </a:p>
        </p:txBody>
      </p:sp>
    </p:spTree>
    <p:extLst>
      <p:ext uri="{BB962C8B-B14F-4D97-AF65-F5344CB8AC3E}">
        <p14:creationId xmlns:p14="http://schemas.microsoft.com/office/powerpoint/2010/main" val="365691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1177,</a:t>
            </a:r>
            <a:r>
              <a:rPr lang="sv-SE" baseline="0" dirty="0"/>
              <a:t> F-tandvård ger en utförlig information. Där finns också en länk till </a:t>
            </a:r>
            <a:r>
              <a:rPr lang="sv-SE" sz="1200" b="0" i="0" u="none" strike="noStrike" kern="1200" baseline="0" dirty="0">
                <a:solidFill>
                  <a:schemeClr val="tx1"/>
                </a:solidFill>
                <a:latin typeface="+mn-lt"/>
                <a:ea typeface="+mn-ea"/>
                <a:cs typeface="+mn-cs"/>
              </a:rPr>
              <a:t>Socialstyrelsens föreskrifter och allmänna råd</a:t>
            </a:r>
          </a:p>
          <a:p>
            <a:r>
              <a:rPr lang="sv-SE" sz="1200" b="0" i="0" u="none" strike="noStrike" kern="1200" baseline="0" dirty="0">
                <a:solidFill>
                  <a:schemeClr val="tx1"/>
                </a:solidFill>
                <a:latin typeface="+mn-lt"/>
                <a:ea typeface="+mn-ea"/>
                <a:cs typeface="+mn-cs"/>
              </a:rPr>
              <a:t>(SOSFS 2012:17) om tandvård vid långvarig sjukdom eller funktionsnedsättning. </a:t>
            </a:r>
            <a:r>
              <a:rPr lang="sv-SE" dirty="0"/>
              <a:t>Läkare</a:t>
            </a:r>
            <a:r>
              <a:rPr lang="sv-SE" baseline="0" dirty="0"/>
              <a:t> inom specialistsjukvården som möter patienter med de funktionsnedsättningar och diagnoser som kan vara berättigade för F-tandvård och som inte kan sköta sin egen munhygien skall ansöka om F-tandvård med Socialstyrelsens särskilda läkarintyg som finns att ladda ner på </a:t>
            </a:r>
            <a:r>
              <a:rPr lang="sv-SE" baseline="0" dirty="0" err="1"/>
              <a:t>LVNs</a:t>
            </a:r>
            <a:r>
              <a:rPr lang="sv-SE" baseline="0" dirty="0"/>
              <a:t> externa webb, Landstingets Tandvårdsstöd, F-tandvård. Där finns också rutiner för ansökan som gäller personer med långvarig och allvarlig psykossjukdom eller annan svår psykisk störning samt rutiner som gäller för personer som vårdas på Rättspsykiatrisk klinik. Bedömningstandläkaren vid Vårdval-Tandvårdsstöd utfärdar F-kort utifrån läkarintyget.</a:t>
            </a:r>
            <a:endParaRPr lang="sv-SE" dirty="0"/>
          </a:p>
        </p:txBody>
      </p:sp>
      <p:sp>
        <p:nvSpPr>
          <p:cNvPr id="4" name="Platshållare för bildnummer 3"/>
          <p:cNvSpPr>
            <a:spLocks noGrp="1"/>
          </p:cNvSpPr>
          <p:nvPr>
            <p:ph type="sldNum" sz="quarter" idx="10"/>
          </p:nvPr>
        </p:nvSpPr>
        <p:spPr/>
        <p:txBody>
          <a:bodyPr/>
          <a:lstStyle/>
          <a:p>
            <a:fld id="{FFB9C6D2-939D-48D2-A55F-2522CDF1D0B5}" type="slidenum">
              <a:rPr lang="sv-SE" smtClean="0"/>
              <a:t>6</a:t>
            </a:fld>
            <a:endParaRPr lang="sv-SE"/>
          </a:p>
        </p:txBody>
      </p:sp>
    </p:spTree>
    <p:extLst>
      <p:ext uri="{BB962C8B-B14F-4D97-AF65-F5344CB8AC3E}">
        <p14:creationId xmlns:p14="http://schemas.microsoft.com/office/powerpoint/2010/main" val="141594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1177 ger en utförlig beskrivning av S-tandvård. </a:t>
            </a:r>
            <a:r>
              <a:rPr lang="sv-SE" dirty="0"/>
              <a:t>Läkare som behandlar patienter för</a:t>
            </a:r>
            <a:r>
              <a:rPr lang="sv-SE" baseline="0" dirty="0"/>
              <a:t> de</a:t>
            </a:r>
            <a:r>
              <a:rPr lang="sv-SE" dirty="0"/>
              <a:t> sjukdomar, tillstånd och besvär som ger rätt till S-tandvård ska remitteras</a:t>
            </a:r>
            <a:r>
              <a:rPr lang="sv-SE" baseline="0" dirty="0"/>
              <a:t> av läkare till</a:t>
            </a:r>
            <a:r>
              <a:rPr lang="sv-SE" sz="1200" b="0" i="0" u="none" strike="noStrike" kern="1200" baseline="0" dirty="0">
                <a:solidFill>
                  <a:schemeClr val="tx1"/>
                </a:solidFill>
                <a:latin typeface="+mn-lt"/>
                <a:ea typeface="+mn-ea"/>
                <a:cs typeface="+mn-cs"/>
              </a:rPr>
              <a:t> tandvården för undersökningar, utredningar och eventuella behandlingar som har samband med medicinska tillstånd. Den odontologiska utredningen och/eller behandlingen ska vara en väsentlig förutsättning för den medicinska behandlingen. </a:t>
            </a:r>
            <a:r>
              <a:rPr lang="sv-SE" dirty="0"/>
              <a:t> Förhandsbedömning som görs av tandläkaren ska tillsammans med läkarintyget</a:t>
            </a:r>
            <a:r>
              <a:rPr lang="sv-SE" baseline="0" dirty="0"/>
              <a:t> skickas till bedömningstandläkaren vid Vårdval-Tandvårdsstöd som ska godkänna ansökan. Förhandsbedömningsblankett och information om S-tandvård finns på den nedre länken, Landstingets tandvårdsstöd, S-tandvård.</a:t>
            </a:r>
            <a:endParaRPr lang="sv-SE" dirty="0"/>
          </a:p>
        </p:txBody>
      </p:sp>
      <p:sp>
        <p:nvSpPr>
          <p:cNvPr id="4" name="Platshållare för bildnummer 3"/>
          <p:cNvSpPr>
            <a:spLocks noGrp="1"/>
          </p:cNvSpPr>
          <p:nvPr>
            <p:ph type="sldNum" sz="quarter" idx="10"/>
          </p:nvPr>
        </p:nvSpPr>
        <p:spPr/>
        <p:txBody>
          <a:bodyPr/>
          <a:lstStyle/>
          <a:p>
            <a:fld id="{FFB9C6D2-939D-48D2-A55F-2522CDF1D0B5}" type="slidenum">
              <a:rPr lang="sv-SE" smtClean="0"/>
              <a:t>7</a:t>
            </a:fld>
            <a:endParaRPr lang="sv-SE"/>
          </a:p>
        </p:txBody>
      </p:sp>
    </p:spTree>
    <p:extLst>
      <p:ext uri="{BB962C8B-B14F-4D97-AF65-F5344CB8AC3E}">
        <p14:creationId xmlns:p14="http://schemas.microsoft.com/office/powerpoint/2010/main" val="367716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1177 ger en utförlig beskrivning.</a:t>
            </a:r>
            <a:r>
              <a:rPr lang="sv-SE" baseline="0" dirty="0"/>
              <a:t> </a:t>
            </a:r>
            <a:r>
              <a:rPr lang="sv-SE" dirty="0"/>
              <a:t>Kännedom om vilka diagnoser som omfattas för särskild</a:t>
            </a:r>
            <a:r>
              <a:rPr lang="sv-SE" baseline="0" dirty="0"/>
              <a:t> tandvårdsbidrag </a:t>
            </a:r>
            <a:r>
              <a:rPr lang="sv-SE" dirty="0"/>
              <a:t>är viktig för läkare som möter dessa patienter inom primärvård och specialistvård</a:t>
            </a:r>
            <a:r>
              <a:rPr lang="sv-SE" baseline="0" dirty="0"/>
              <a:t>. Patienter kan också hänvisas till 1177 om särskilda tandvårdsbidrag eller till Försäkringskassans webbsida. </a:t>
            </a:r>
            <a:endParaRPr lang="sv-SE" dirty="0"/>
          </a:p>
        </p:txBody>
      </p:sp>
      <p:sp>
        <p:nvSpPr>
          <p:cNvPr id="4" name="Platshållare för bildnummer 3"/>
          <p:cNvSpPr>
            <a:spLocks noGrp="1"/>
          </p:cNvSpPr>
          <p:nvPr>
            <p:ph type="sldNum" sz="quarter" idx="10"/>
          </p:nvPr>
        </p:nvSpPr>
        <p:spPr/>
        <p:txBody>
          <a:bodyPr/>
          <a:lstStyle/>
          <a:p>
            <a:fld id="{FFB9C6D2-939D-48D2-A55F-2522CDF1D0B5}" type="slidenum">
              <a:rPr lang="sv-SE" smtClean="0"/>
              <a:t>8</a:t>
            </a:fld>
            <a:endParaRPr lang="sv-SE"/>
          </a:p>
        </p:txBody>
      </p:sp>
    </p:spTree>
    <p:extLst>
      <p:ext uri="{BB962C8B-B14F-4D97-AF65-F5344CB8AC3E}">
        <p14:creationId xmlns:p14="http://schemas.microsoft.com/office/powerpoint/2010/main" val="1170087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FB9C6D2-939D-48D2-A55F-2522CDF1D0B5}" type="slidenum">
              <a:rPr lang="sv-SE" smtClean="0">
                <a:solidFill>
                  <a:prstClr val="black"/>
                </a:solidFill>
              </a:rPr>
              <a:pPr/>
              <a:t>11</a:t>
            </a:fld>
            <a:endParaRPr lang="sv-SE">
              <a:solidFill>
                <a:prstClr val="black"/>
              </a:solidFill>
            </a:endParaRPr>
          </a:p>
        </p:txBody>
      </p:sp>
    </p:spTree>
    <p:extLst>
      <p:ext uri="{BB962C8B-B14F-4D97-AF65-F5344CB8AC3E}">
        <p14:creationId xmlns:p14="http://schemas.microsoft.com/office/powerpoint/2010/main" val="1332351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88889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05881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262291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7"/>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spTree>
    <p:extLst>
      <p:ext uri="{BB962C8B-B14F-4D97-AF65-F5344CB8AC3E}">
        <p14:creationId xmlns:p14="http://schemas.microsoft.com/office/powerpoint/2010/main" val="2338511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00698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4064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66362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3038701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99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237114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22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mall för rubrikformat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3161953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046016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1472418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19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534191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6731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dirty="0"/>
              <a:t>Klicka här för att ändra format</a:t>
            </a:r>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354724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182660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a:noFill/>
        </p:spPr>
        <p:txBody>
          <a:bodyPr bIns="0" anchor="b" anchorCtr="0"/>
          <a:lstStyle>
            <a:lvl1pPr algn="l">
              <a:lnSpc>
                <a:spcPts val="4200"/>
              </a:lnSpc>
              <a:defRPr b="0" cap="none" spc="0">
                <a:ln>
                  <a:noFill/>
                </a:ln>
                <a:solidFill>
                  <a:srgbClr val="7F7F7F"/>
                </a:solidFill>
                <a:effectLst/>
              </a:defRPr>
            </a:lvl1pPr>
          </a:lstStyle>
          <a:p>
            <a:r>
              <a:rPr kumimoji="0" lang="sv-SE" sz="4200" b="0" i="0" u="none" strike="noStrike" kern="1200" cap="none" spc="0" normalizeH="0" baseline="0" noProof="0" dirty="0">
                <a:ln>
                  <a:noFill/>
                </a:ln>
                <a:solidFill>
                  <a:srgbClr val="FFFFFF">
                    <a:lumMod val="50000"/>
                  </a:srgbClr>
                </a:solidFill>
                <a:effectLst/>
                <a:uLnTx/>
                <a:uFillTx/>
                <a:latin typeface="+mj-lt"/>
                <a:ea typeface="+mj-ea"/>
                <a:cs typeface="+mj-cs"/>
              </a:rPr>
              <a:t>Klicka här för att ändra format</a:t>
            </a:r>
            <a:endParaRPr lang="sv-SE" dirty="0"/>
          </a:p>
        </p:txBody>
      </p:sp>
    </p:spTree>
    <p:extLst>
      <p:ext uri="{BB962C8B-B14F-4D97-AF65-F5344CB8AC3E}">
        <p14:creationId xmlns:p14="http://schemas.microsoft.com/office/powerpoint/2010/main" val="110197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mall för rubrikformat</a:t>
            </a:r>
            <a:endParaRPr lang="sv-SE" dirty="0"/>
          </a:p>
        </p:txBody>
      </p:sp>
      <p:sp>
        <p:nvSpPr>
          <p:cNvPr id="4" name="Platshållare för innehåll 2"/>
          <p:cNvSpPr>
            <a:spLocks noGrp="1"/>
          </p:cNvSpPr>
          <p:nvPr>
            <p:ph sz="half" idx="10"/>
          </p:nvPr>
        </p:nvSpPr>
        <p:spPr>
          <a:xfrm>
            <a:off x="4658400" y="2050792"/>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5755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mall för rubrikformat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10522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58642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313" y="1052513"/>
            <a:ext cx="8229600" cy="1152525"/>
          </a:xfrm>
          <a:prstGeom prst="rect">
            <a:avLst/>
          </a:prstGeom>
        </p:spPr>
        <p:txBody>
          <a:bodyPr/>
          <a:lstStyle/>
          <a:p>
            <a:r>
              <a:rPr lang="en-US"/>
              <a:t>Click to edit Master title style</a:t>
            </a:r>
            <a:endParaRPr lang="sv-SE"/>
          </a:p>
        </p:txBody>
      </p:sp>
    </p:spTree>
    <p:extLst>
      <p:ext uri="{BB962C8B-B14F-4D97-AF65-F5344CB8AC3E}">
        <p14:creationId xmlns:p14="http://schemas.microsoft.com/office/powerpoint/2010/main" val="67372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27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78016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67603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4.xml"/><Relationship Id="rId7" Type="http://schemas.openxmlformats.org/officeDocument/2006/relationships/image" Target="../media/image10.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8" name="Rectangle 6"/>
          <p:cNvSpPr>
            <a:spLocks noChangeArrowheads="1"/>
          </p:cNvSpPr>
          <p:nvPr/>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pic>
        <p:nvPicPr>
          <p:cNvPr id="9" name="Picture 8"/>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0" y="1174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Tree>
    <p:extLst>
      <p:ext uri="{BB962C8B-B14F-4D97-AF65-F5344CB8AC3E}">
        <p14:creationId xmlns:p14="http://schemas.microsoft.com/office/powerpoint/2010/main" val="917306722"/>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56" r:id="rId3"/>
    <p:sldLayoutId id="2147483748" r:id="rId4"/>
    <p:sldLayoutId id="2147483750" r:id="rId5"/>
    <p:sldLayoutId id="2147483780" r:id="rId6"/>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196856"/>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9"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150496281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69" r:id="rId3"/>
    <p:sldLayoutId id="2147483754" r:id="rId4"/>
    <p:sldLayoutId id="2147483766"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74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6"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128532258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196856"/>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9"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369615325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70" r:id="rId3"/>
    <p:sldLayoutId id="2147483759" r:id="rId4"/>
    <p:sldLayoutId id="2147483767"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051200"/>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10" name="Rectangle 5"/>
          <p:cNvSpPr>
            <a:spLocks noChangeArrowheads="1"/>
          </p:cNvSpPr>
          <p:nvPr userDrawn="1"/>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8"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2073783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71" r:id="rId3"/>
    <p:sldLayoutId id="2147483764" r:id="rId4"/>
    <p:sldLayoutId id="2147483768"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6"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
        <p:nvSpPr>
          <p:cNvPr id="7" name="Platshållare för rubrik 1"/>
          <p:cNvSpPr>
            <a:spLocks noGrp="1"/>
          </p:cNvSpPr>
          <p:nvPr>
            <p:ph type="title"/>
          </p:nvPr>
        </p:nvSpPr>
        <p:spPr>
          <a:xfrm>
            <a:off x="468000" y="1051200"/>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8"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47753148"/>
      </p:ext>
    </p:extLst>
  </p:cSld>
  <p:clrMap bg1="lt1" tx1="dk1" bg2="lt2" tx2="dk2" accent1="accent1" accent2="accent2" accent3="accent3" accent4="accent4" accent5="accent5" accent6="accent6" hlink="hlink" folHlink="folHlink"/>
  <p:sldLayoutIdLst>
    <p:sldLayoutId id="2147483772" r:id="rId1"/>
  </p:sldLayoutIdLst>
  <p:txStyles>
    <p:titleStyle>
      <a:lvl1pPr algn="l" defTabSz="914400" rtl="0" eaLnBrk="1" latinLnBrk="0" hangingPunct="1">
        <a:spcBef>
          <a:spcPct val="0"/>
        </a:spcBef>
        <a:buNone/>
        <a:defRPr sz="4200" b="0" kern="1200" cap="none" spc="0">
          <a:ln>
            <a:noFill/>
          </a:ln>
          <a:solidFill>
            <a:srgbClr val="7F7F7F"/>
          </a:solidFill>
          <a:effectLst/>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lvn.se/For-vardgivare/Landstingets-Tandvardsstod1/S-tandvard/" TargetMode="External"/><Relationship Id="rId3" Type="http://schemas.openxmlformats.org/officeDocument/2006/relationships/hyperlink" Target="https://www.lvn.se/For-vardgivare/Landstingets-Tandvardsstod1/" TargetMode="External"/><Relationship Id="rId7" Type="http://schemas.openxmlformats.org/officeDocument/2006/relationships/hyperlink" Target="https://www.1177.se/Vasternorrland/Tema/Tander/Tandvardshjalpen/Ratt-till-tandvard-till-priset-av-sjukvard/STB/" TargetMode="External"/><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lvn.se/For-vardgivare/Landstingets-Tandvardsstod1/F-tandvard11/" TargetMode="External"/><Relationship Id="rId11" Type="http://schemas.openxmlformats.org/officeDocument/2006/relationships/image" Target="../media/image12.png"/><Relationship Id="rId5" Type="http://schemas.openxmlformats.org/officeDocument/2006/relationships/hyperlink" Target="https://www.1177.se/Vasternorrland/Tema/Tander/Tandvardshjalpen/Tandvard-om-man-har-en-funktionsnedsattning/Tandvard-om-man-har-en-funktionsnedsattning/" TargetMode="External"/><Relationship Id="rId10" Type="http://schemas.openxmlformats.org/officeDocument/2006/relationships/hyperlink" Target="https://www.1177.se/Dokument/Nationellt/Om_1177_dokument/1177VG_tandvardsbroschyr_A5_VARD_131210.pdf" TargetMode="External"/><Relationship Id="rId4" Type="http://schemas.openxmlformats.org/officeDocument/2006/relationships/hyperlink" Target="https://www.1177.se/Vasternorrland/Tema/Tander/Tandvardshjalpen/Ratt-till-tandvard-till-priset-av-sjukvard/Tandvardsstod-om-man-har-en-funktionsnedsattning/" TargetMode="External"/><Relationship Id="rId9" Type="http://schemas.openxmlformats.org/officeDocument/2006/relationships/hyperlink" Target="https://www.1177.se/Vasternorrland/Regler-och-rattigheter/Sarskilt-tandvardsbidra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vn.se/For-vardgivare/Landstingets-Tandvardsstod1/N-tandvard/"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cid:image001.png@01D23B27.2DC60080" TargetMode="Externa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s://www.lvn.se/For-vardgivare/Landstingets-Tandvardsstod1/N-tandvar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1177.se/Vasternorrland/Tema/Tander/Tandvardshjalpen/Tandvard-om-man-har-en-funktionsnedsattning/Tandvard-om-man-har-en-funktionsnedsattn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lvn.se/For-vardgivare/Landstingets-Tandvardsstod1/F-tandvard1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1177.se/Vasternorrland/Tema/Tander/Tandvardshjalpen/Ratt-till-tandvard-till-priset-av-sjukvard/STB/"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lvn.se/For-vardgivare/Landstingets-Tandvardsstod1/S-tandvar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1177.se/Vasternorrland/Regler-och-rattigheter/Sarskilt-tandvardsbidra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835696" y="4050853"/>
            <a:ext cx="6836704" cy="1656184"/>
          </a:xfrm>
        </p:spPr>
        <p:txBody>
          <a:bodyPr/>
          <a:lstStyle/>
          <a:p>
            <a:r>
              <a:rPr lang="sv-SE" sz="2400" dirty="0"/>
              <a:t>En rättighet för patienter med vissa diagnoser eller funktionsnedsättningar </a:t>
            </a:r>
          </a:p>
          <a:p>
            <a:endParaRPr lang="sv-SE" sz="2400" dirty="0"/>
          </a:p>
          <a:p>
            <a:r>
              <a:rPr lang="sv-SE" dirty="0"/>
              <a:t>En information till läkare och sjuksköterskor</a:t>
            </a:r>
          </a:p>
        </p:txBody>
      </p:sp>
      <p:sp>
        <p:nvSpPr>
          <p:cNvPr id="3" name="Rubrik 2"/>
          <p:cNvSpPr>
            <a:spLocks noGrp="1"/>
          </p:cNvSpPr>
          <p:nvPr>
            <p:ph type="title"/>
          </p:nvPr>
        </p:nvSpPr>
        <p:spPr>
          <a:xfrm>
            <a:off x="442800" y="2957102"/>
            <a:ext cx="8229600" cy="936625"/>
          </a:xfrm>
        </p:spPr>
        <p:txBody>
          <a:bodyPr/>
          <a:lstStyle/>
          <a:p>
            <a:r>
              <a:rPr lang="sv-SE" dirty="0"/>
              <a:t>Tandvårdsstöd</a:t>
            </a:r>
            <a:br>
              <a:rPr lang="sv-SE" dirty="0"/>
            </a:br>
            <a:r>
              <a:rPr lang="sv-SE" altLang="sv-SE" dirty="0"/>
              <a:t>- </a:t>
            </a:r>
            <a:r>
              <a:rPr lang="sv-SE" altLang="sv-SE" sz="4400" dirty="0"/>
              <a:t>en god tandhälsa är livskvalité</a:t>
            </a:r>
            <a:endParaRPr lang="sv-SE" dirty="0"/>
          </a:p>
        </p:txBody>
      </p:sp>
      <p:pic>
        <p:nvPicPr>
          <p:cNvPr id="4" name="Picture 4" descr="Logga VV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6081257"/>
            <a:ext cx="1115616" cy="47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31533">
            <a:off x="398715" y="4000254"/>
            <a:ext cx="1724224" cy="2284686"/>
          </a:xfrm>
          <a:prstGeom prst="rect">
            <a:avLst/>
          </a:prstGeom>
        </p:spPr>
      </p:pic>
    </p:spTree>
    <p:extLst>
      <p:ext uri="{BB962C8B-B14F-4D97-AF65-F5344CB8AC3E}">
        <p14:creationId xmlns:p14="http://schemas.microsoft.com/office/powerpoint/2010/main" val="2958684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8313" y="697682"/>
            <a:ext cx="8229600" cy="936625"/>
          </a:xfrm>
        </p:spPr>
        <p:txBody>
          <a:bodyPr/>
          <a:lstStyle/>
          <a:p>
            <a:r>
              <a:rPr lang="sv-SE" altLang="sv-SE" sz="4400" dirty="0"/>
              <a:t>Bakgrund</a:t>
            </a:r>
            <a:endParaRPr lang="sv-SE" dirty="0"/>
          </a:p>
        </p:txBody>
      </p:sp>
      <p:sp>
        <p:nvSpPr>
          <p:cNvPr id="3" name="Platshållare för innehåll 2"/>
          <p:cNvSpPr>
            <a:spLocks noGrp="1"/>
          </p:cNvSpPr>
          <p:nvPr>
            <p:ph idx="1"/>
          </p:nvPr>
        </p:nvSpPr>
        <p:spPr/>
        <p:txBody>
          <a:bodyPr/>
          <a:lstStyle/>
          <a:p>
            <a:pPr>
              <a:lnSpc>
                <a:spcPct val="80000"/>
              </a:lnSpc>
            </a:pPr>
            <a:r>
              <a:rPr lang="sv-SE" altLang="sv-SE" sz="2400" dirty="0"/>
              <a:t>Tandvårdslagen 1985:125, SFS 1998:554 </a:t>
            </a:r>
          </a:p>
          <a:p>
            <a:pPr>
              <a:lnSpc>
                <a:spcPct val="80000"/>
              </a:lnSpc>
            </a:pPr>
            <a:endParaRPr lang="sv-SE" altLang="sv-SE" sz="1200" dirty="0"/>
          </a:p>
          <a:p>
            <a:pPr>
              <a:lnSpc>
                <a:spcPct val="80000"/>
              </a:lnSpc>
            </a:pPr>
            <a:r>
              <a:rPr lang="sv-SE" altLang="sv-SE" sz="2400" dirty="0"/>
              <a:t>Tandvårdsförordningen 1998:1338</a:t>
            </a:r>
          </a:p>
          <a:p>
            <a:pPr>
              <a:lnSpc>
                <a:spcPct val="80000"/>
              </a:lnSpc>
            </a:pPr>
            <a:endParaRPr lang="sv-SE" altLang="sv-SE" sz="1200" dirty="0"/>
          </a:p>
          <a:p>
            <a:pPr>
              <a:lnSpc>
                <a:spcPct val="80000"/>
              </a:lnSpc>
            </a:pPr>
            <a:r>
              <a:rPr lang="sv-SE" altLang="sv-SE" sz="2400" dirty="0"/>
              <a:t>Hälso- och sjukvårdslagen, kap 12</a:t>
            </a:r>
          </a:p>
          <a:p>
            <a:pPr>
              <a:lnSpc>
                <a:spcPct val="80000"/>
              </a:lnSpc>
            </a:pPr>
            <a:endParaRPr lang="sv-SE" altLang="sv-SE" sz="1200" dirty="0"/>
          </a:p>
          <a:p>
            <a:pPr>
              <a:lnSpc>
                <a:spcPct val="80000"/>
              </a:lnSpc>
            </a:pPr>
            <a:r>
              <a:rPr lang="sv-SE" altLang="sv-SE" sz="2400" dirty="0"/>
              <a:t>Lagen om stöd och service till vissa funktionshinder 1993:387</a:t>
            </a:r>
          </a:p>
          <a:p>
            <a:pPr>
              <a:lnSpc>
                <a:spcPct val="80000"/>
              </a:lnSpc>
            </a:pPr>
            <a:endParaRPr lang="sv-SE" altLang="sv-SE" sz="1200" dirty="0"/>
          </a:p>
          <a:p>
            <a:pPr>
              <a:lnSpc>
                <a:spcPct val="80000"/>
              </a:lnSpc>
            </a:pPr>
            <a:r>
              <a:rPr lang="sv-SE" altLang="sv-SE" sz="2400" dirty="0"/>
              <a:t>Överenskommelse mellan Tandvårdsstöd-Vårdval som beställare och Folktandvården som utförare</a:t>
            </a:r>
          </a:p>
          <a:p>
            <a:pPr>
              <a:lnSpc>
                <a:spcPct val="80000"/>
              </a:lnSpc>
            </a:pPr>
            <a:endParaRPr lang="sv-SE" altLang="sv-SE" sz="1200" dirty="0"/>
          </a:p>
          <a:p>
            <a:pPr>
              <a:lnSpc>
                <a:spcPct val="80000"/>
              </a:lnSpc>
            </a:pPr>
            <a:r>
              <a:rPr lang="sv-SE" altLang="sv-SE" sz="2400" dirty="0"/>
              <a:t>Överenskommelse mellan regionen och länets kommuner</a:t>
            </a:r>
          </a:p>
          <a:p>
            <a:endParaRPr lang="sv-SE" dirty="0"/>
          </a:p>
        </p:txBody>
      </p:sp>
      <p:pic>
        <p:nvPicPr>
          <p:cNvPr id="4" name="Picture 4" descr="Logga VVV">
            <a:extLst>
              <a:ext uri="{FF2B5EF4-FFF2-40B4-BE49-F238E27FC236}">
                <a16:creationId xmlns:a16="http://schemas.microsoft.com/office/drawing/2014/main" id="{FE31C483-DCE6-48C7-B2A0-F4C2AF8CCA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093296"/>
            <a:ext cx="1115616" cy="47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73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836712"/>
            <a:ext cx="8229600" cy="663104"/>
          </a:xfrm>
        </p:spPr>
        <p:txBody>
          <a:bodyPr/>
          <a:lstStyle/>
          <a:p>
            <a:r>
              <a:rPr lang="sv-SE" dirty="0"/>
              <a:t>Länkar</a:t>
            </a:r>
          </a:p>
        </p:txBody>
      </p:sp>
      <p:sp>
        <p:nvSpPr>
          <p:cNvPr id="3" name="Platshållare för innehåll 2"/>
          <p:cNvSpPr>
            <a:spLocks noGrp="1"/>
          </p:cNvSpPr>
          <p:nvPr>
            <p:ph idx="1"/>
          </p:nvPr>
        </p:nvSpPr>
        <p:spPr>
          <a:xfrm>
            <a:off x="466775" y="1601135"/>
            <a:ext cx="8086353" cy="4801875"/>
          </a:xfrm>
        </p:spPr>
        <p:txBody>
          <a:bodyPr/>
          <a:lstStyle/>
          <a:p>
            <a:pPr marL="0" indent="0">
              <a:buNone/>
            </a:pPr>
            <a:r>
              <a:rPr lang="sv-SE" sz="1800" dirty="0">
                <a:hlinkClick r:id="rId3"/>
              </a:rPr>
              <a:t>Regionens Tandvårdsstöd, N-tandvård, lvn.se</a:t>
            </a:r>
          </a:p>
          <a:p>
            <a:pPr marL="0" indent="0">
              <a:buNone/>
            </a:pPr>
            <a:endParaRPr lang="sv-SE" sz="1000" dirty="0"/>
          </a:p>
          <a:p>
            <a:pPr marL="0" indent="0">
              <a:buNone/>
            </a:pPr>
            <a:r>
              <a:rPr lang="sv-SE" sz="1800" dirty="0">
                <a:hlinkClick r:id="rId4"/>
              </a:rPr>
              <a:t>1177 N-tandvård</a:t>
            </a:r>
            <a:endParaRPr lang="sv-SE" sz="1800" dirty="0"/>
          </a:p>
          <a:p>
            <a:pPr marL="0" indent="0">
              <a:buNone/>
            </a:pPr>
            <a:endParaRPr lang="sv-SE" sz="1000" dirty="0"/>
          </a:p>
          <a:p>
            <a:pPr marL="0" indent="0">
              <a:buNone/>
            </a:pPr>
            <a:r>
              <a:rPr lang="sv-SE" sz="1800" dirty="0">
                <a:hlinkClick r:id="rId5"/>
              </a:rPr>
              <a:t>1177 F-tandvård</a:t>
            </a:r>
            <a:endParaRPr lang="sv-SE" sz="1800" dirty="0"/>
          </a:p>
          <a:p>
            <a:pPr marL="0" indent="0">
              <a:buNone/>
            </a:pPr>
            <a:endParaRPr lang="sv-SE" sz="1000" dirty="0"/>
          </a:p>
          <a:p>
            <a:pPr marL="0" indent="0">
              <a:buNone/>
            </a:pPr>
            <a:r>
              <a:rPr lang="sv-SE" sz="1800" dirty="0">
                <a:hlinkClick r:id="rId6"/>
              </a:rPr>
              <a:t>Regionens Tandvårdsstöd, F-tandvård</a:t>
            </a:r>
            <a:br>
              <a:rPr lang="sv-SE" sz="1800" dirty="0"/>
            </a:br>
            <a:br>
              <a:rPr lang="sv-SE" sz="1800" dirty="0"/>
            </a:br>
            <a:r>
              <a:rPr lang="sv-SE" sz="1800" dirty="0">
                <a:solidFill>
                  <a:prstClr val="black"/>
                </a:solidFill>
                <a:hlinkClick r:id="rId7"/>
              </a:rPr>
              <a:t>Regionens Tandvårdsstöd, S-tandvård</a:t>
            </a:r>
            <a:endParaRPr lang="sv-SE" sz="1800" dirty="0">
              <a:solidFill>
                <a:prstClr val="black"/>
              </a:solidFill>
              <a:hlinkClick r:id="rId7"/>
            </a:endParaRPr>
          </a:p>
          <a:p>
            <a:pPr marL="0" lvl="0" indent="0">
              <a:buNone/>
            </a:pPr>
            <a:endParaRPr lang="sv-SE" sz="1800" dirty="0">
              <a:solidFill>
                <a:prstClr val="black"/>
              </a:solidFill>
            </a:endParaRPr>
          </a:p>
          <a:p>
            <a:pPr marL="0" lvl="0" indent="0">
              <a:buNone/>
            </a:pPr>
            <a:r>
              <a:rPr lang="sv-SE" sz="1800" dirty="0">
                <a:solidFill>
                  <a:prstClr val="black"/>
                </a:solidFill>
                <a:hlinkClick r:id="rId8"/>
              </a:rPr>
              <a:t>1177, S-tandvård</a:t>
            </a:r>
            <a:endParaRPr lang="sv-SE" sz="1800" dirty="0">
              <a:solidFill>
                <a:prstClr val="black"/>
              </a:solidFill>
            </a:endParaRPr>
          </a:p>
          <a:p>
            <a:pPr marL="0" lvl="0" indent="0">
              <a:buNone/>
            </a:pPr>
            <a:endParaRPr lang="sv-SE" sz="1800" dirty="0">
              <a:solidFill>
                <a:prstClr val="black"/>
              </a:solidFill>
            </a:endParaRPr>
          </a:p>
          <a:p>
            <a:pPr marL="0" lvl="0" indent="0">
              <a:buNone/>
            </a:pPr>
            <a:r>
              <a:rPr lang="sv-SE" sz="1800" dirty="0">
                <a:solidFill>
                  <a:prstClr val="black"/>
                </a:solidFill>
                <a:hlinkClick r:id="rId9"/>
              </a:rPr>
              <a:t>1177, STB</a:t>
            </a:r>
            <a:endParaRPr lang="sv-SE" sz="1800" dirty="0">
              <a:solidFill>
                <a:prstClr val="black"/>
              </a:solidFill>
            </a:endParaRPr>
          </a:p>
          <a:p>
            <a:pPr marL="0" lvl="0" indent="0">
              <a:buNone/>
            </a:pPr>
            <a:endParaRPr lang="sv-SE" sz="1800" dirty="0">
              <a:solidFill>
                <a:prstClr val="black"/>
              </a:solidFill>
            </a:endParaRPr>
          </a:p>
          <a:p>
            <a:pPr marL="0" lvl="0" indent="0">
              <a:buNone/>
            </a:pPr>
            <a:r>
              <a:rPr lang="sv-SE" sz="1800" dirty="0">
                <a:solidFill>
                  <a:prstClr val="black"/>
                </a:solidFill>
                <a:hlinkClick r:id="rId10"/>
              </a:rPr>
              <a:t>Informationsbroschyr till dig som läkare </a:t>
            </a:r>
            <a:endParaRPr lang="sv-SE" sz="1800" dirty="0">
              <a:solidFill>
                <a:prstClr val="black"/>
              </a:solidFill>
            </a:endParaRPr>
          </a:p>
          <a:p>
            <a:pPr marL="0" indent="0">
              <a:buNone/>
            </a:pPr>
            <a:endParaRPr lang="sv-SE" sz="1800" dirty="0"/>
          </a:p>
        </p:txBody>
      </p:sp>
      <p:pic>
        <p:nvPicPr>
          <p:cNvPr id="4" name="Picture 4" descr="Logga VVV"/>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12160" y="6093296"/>
            <a:ext cx="1115616" cy="47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12"/>
          <a:stretch>
            <a:fillRect/>
          </a:stretch>
        </p:blipFill>
        <p:spPr>
          <a:xfrm>
            <a:off x="4399250" y="4960825"/>
            <a:ext cx="792549" cy="1146147"/>
          </a:xfrm>
          <a:prstGeom prst="rect">
            <a:avLst/>
          </a:prstGeom>
        </p:spPr>
      </p:pic>
    </p:spTree>
    <p:extLst>
      <p:ext uri="{BB962C8B-B14F-4D97-AF65-F5344CB8AC3E}">
        <p14:creationId xmlns:p14="http://schemas.microsoft.com/office/powerpoint/2010/main" val="224420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2486" y="908720"/>
            <a:ext cx="8229600" cy="630334"/>
          </a:xfrm>
        </p:spPr>
        <p:txBody>
          <a:bodyPr/>
          <a:lstStyle/>
          <a:p>
            <a:r>
              <a:rPr lang="sv-SE" dirty="0"/>
              <a:t>Tandvårdsstödet omfattas av…</a:t>
            </a:r>
          </a:p>
        </p:txBody>
      </p:sp>
      <p:sp>
        <p:nvSpPr>
          <p:cNvPr id="3" name="Platshållare för innehåll 2"/>
          <p:cNvSpPr>
            <a:spLocks noGrp="1"/>
          </p:cNvSpPr>
          <p:nvPr>
            <p:ph idx="1"/>
          </p:nvPr>
        </p:nvSpPr>
        <p:spPr>
          <a:xfrm>
            <a:off x="332486" y="1632483"/>
            <a:ext cx="8022684" cy="4248472"/>
          </a:xfrm>
        </p:spPr>
        <p:txBody>
          <a:bodyPr/>
          <a:lstStyle/>
          <a:p>
            <a:r>
              <a:rPr lang="sv-SE" sz="2400" b="1" dirty="0"/>
              <a:t>N-tandvård</a:t>
            </a:r>
            <a:br>
              <a:rPr lang="sv-SE" sz="2400" b="1" dirty="0"/>
            </a:br>
            <a:r>
              <a:rPr lang="sv-SE" sz="2400" dirty="0"/>
              <a:t>Nödvändig tandvård och uppsökande verksamhet – munhälsobedömning 		</a:t>
            </a:r>
          </a:p>
          <a:p>
            <a:r>
              <a:rPr lang="sv-SE" sz="2400" b="1" dirty="0"/>
              <a:t>F-tandvård</a:t>
            </a:r>
            <a:br>
              <a:rPr lang="sv-SE" sz="2400" b="1" dirty="0"/>
            </a:br>
            <a:r>
              <a:rPr lang="sv-SE" sz="2400" dirty="0"/>
              <a:t>Tandvård på grund av långvarig sjukdom eller funktionsnedsättning			</a:t>
            </a:r>
          </a:p>
          <a:p>
            <a:r>
              <a:rPr lang="sv-SE" sz="2400" b="1" dirty="0"/>
              <a:t>S-tandvård</a:t>
            </a:r>
            <a:br>
              <a:rPr lang="sv-SE" sz="2400" b="1" dirty="0"/>
            </a:br>
            <a:r>
              <a:rPr lang="sv-SE" sz="2400" dirty="0"/>
              <a:t>Tandvård som led i kortvarig sjukdomsbehandling</a:t>
            </a:r>
          </a:p>
          <a:p>
            <a:r>
              <a:rPr lang="sv-SE" sz="2400" b="1" dirty="0"/>
              <a:t>STB </a:t>
            </a:r>
            <a:br>
              <a:rPr lang="sv-SE" sz="2400" b="1" dirty="0"/>
            </a:br>
            <a:r>
              <a:rPr lang="sv-SE" sz="2400" dirty="0"/>
              <a:t>Särskilt tandvårdsbidrag för de som riskerar försämrad tandhälsa p gr av en sjukdom eller funktionsnedsättning</a:t>
            </a:r>
          </a:p>
          <a:p>
            <a:pPr marL="0" indent="0">
              <a:buNone/>
            </a:pPr>
            <a:r>
              <a:rPr lang="sv-SE" sz="2400" dirty="0"/>
              <a:t>					</a:t>
            </a:r>
            <a:r>
              <a:rPr lang="sv-SE" sz="2400" b="1" dirty="0"/>
              <a:t>	</a:t>
            </a:r>
            <a:endParaRPr lang="sv-SE" dirty="0"/>
          </a:p>
          <a:p>
            <a:pPr marL="0" indent="0">
              <a:buNone/>
            </a:pPr>
            <a:endParaRPr lang="sv-SE" sz="2400" b="1" dirty="0"/>
          </a:p>
          <a:p>
            <a:pPr marL="0" indent="0">
              <a:buNone/>
            </a:pPr>
            <a:endParaRPr lang="sv-SE" sz="2400" dirty="0"/>
          </a:p>
          <a:p>
            <a:pPr marL="0" indent="0">
              <a:buNone/>
            </a:pPr>
            <a:endParaRPr lang="sv-SE" dirty="0"/>
          </a:p>
        </p:txBody>
      </p:sp>
      <p:pic>
        <p:nvPicPr>
          <p:cNvPr id="4" name="Picture 4" descr="Logga VV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8012" y="6076917"/>
            <a:ext cx="1115616" cy="47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4"/>
          <a:stretch>
            <a:fillRect/>
          </a:stretch>
        </p:blipFill>
        <p:spPr>
          <a:xfrm>
            <a:off x="1331640" y="4797152"/>
            <a:ext cx="360040" cy="397939"/>
          </a:xfrm>
          <a:prstGeom prst="rect">
            <a:avLst/>
          </a:prstGeom>
        </p:spPr>
      </p:pic>
    </p:spTree>
    <p:extLst>
      <p:ext uri="{BB962C8B-B14F-4D97-AF65-F5344CB8AC3E}">
        <p14:creationId xmlns:p14="http://schemas.microsoft.com/office/powerpoint/2010/main" val="162615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FBBA7F-8C7E-43FD-8578-A364C66DEFF4}"/>
              </a:ext>
            </a:extLst>
          </p:cNvPr>
          <p:cNvSpPr>
            <a:spLocks noGrp="1"/>
          </p:cNvSpPr>
          <p:nvPr>
            <p:ph type="title"/>
          </p:nvPr>
        </p:nvSpPr>
        <p:spPr/>
        <p:txBody>
          <a:bodyPr/>
          <a:lstStyle/>
          <a:p>
            <a:r>
              <a:rPr lang="sv-SE" sz="4000" dirty="0"/>
              <a:t>…och erbjuds</a:t>
            </a:r>
            <a:endParaRPr lang="sv-SE" dirty="0"/>
          </a:p>
        </p:txBody>
      </p:sp>
      <p:sp>
        <p:nvSpPr>
          <p:cNvPr id="3" name="Platshållare för innehåll 2">
            <a:extLst>
              <a:ext uri="{FF2B5EF4-FFF2-40B4-BE49-F238E27FC236}">
                <a16:creationId xmlns:a16="http://schemas.microsoft.com/office/drawing/2014/main" id="{60C21A99-8954-4B5A-9440-081A6B327ABE}"/>
              </a:ext>
            </a:extLst>
          </p:cNvPr>
          <p:cNvSpPr>
            <a:spLocks noGrp="1"/>
          </p:cNvSpPr>
          <p:nvPr>
            <p:ph idx="1"/>
          </p:nvPr>
        </p:nvSpPr>
        <p:spPr/>
        <p:txBody>
          <a:bodyPr/>
          <a:lstStyle/>
          <a:p>
            <a:r>
              <a:rPr lang="sv-SE" sz="3200" dirty="0"/>
              <a:t>till samma avgift som till hälso- och sjukvård samt ingår i högkostnadsskyddet med undantag för STB</a:t>
            </a:r>
          </a:p>
          <a:p>
            <a:endParaRPr lang="sv-SE" dirty="0"/>
          </a:p>
        </p:txBody>
      </p:sp>
      <p:pic>
        <p:nvPicPr>
          <p:cNvPr id="4" name="Picture 4" descr="Logga VVV">
            <a:extLst>
              <a:ext uri="{FF2B5EF4-FFF2-40B4-BE49-F238E27FC236}">
                <a16:creationId xmlns:a16="http://schemas.microsoft.com/office/drawing/2014/main" id="{FB617B5F-59B7-4C1A-8A2A-EAA2A2A288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6093296"/>
            <a:ext cx="1080120" cy="46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155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a:xfrm>
            <a:off x="467544" y="908720"/>
            <a:ext cx="8158162" cy="1108683"/>
          </a:xfrm>
        </p:spPr>
        <p:txBody>
          <a:bodyPr/>
          <a:lstStyle/>
          <a:p>
            <a:r>
              <a:rPr lang="sv-SE" altLang="sv-SE" sz="3200" dirty="0"/>
              <a:t>Indelning av personkretsen för </a:t>
            </a:r>
            <a:r>
              <a:rPr lang="sv-SE" altLang="sv-SE" sz="3200" b="1" dirty="0"/>
              <a:t>N</a:t>
            </a:r>
            <a:r>
              <a:rPr lang="sv-SE" altLang="sv-SE" sz="3200" dirty="0"/>
              <a:t>ödvändig tandvård och Munhälsobedömning</a:t>
            </a:r>
          </a:p>
        </p:txBody>
      </p:sp>
      <p:sp>
        <p:nvSpPr>
          <p:cNvPr id="15363" name="Rektangel 5"/>
          <p:cNvSpPr>
            <a:spLocks noChangeArrowheads="1"/>
          </p:cNvSpPr>
          <p:nvPr/>
        </p:nvSpPr>
        <p:spPr bwMode="auto">
          <a:xfrm>
            <a:off x="755576" y="6039331"/>
            <a:ext cx="5400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2"/>
                </a:solidFill>
                <a:latin typeface="Calibri" panose="020F0502020204030204" pitchFamily="34" charset="0"/>
              </a:defRPr>
            </a:lvl1pPr>
            <a:lvl2pPr marL="742950" indent="-285750">
              <a:spcBef>
                <a:spcPct val="20000"/>
              </a:spcBef>
              <a:buChar char="–"/>
              <a:defRPr sz="2600">
                <a:solidFill>
                  <a:schemeClr val="tx2"/>
                </a:solidFill>
                <a:latin typeface="Calibri" panose="020F0502020204030204" pitchFamily="34" charset="0"/>
              </a:defRPr>
            </a:lvl2pPr>
            <a:lvl3pPr marL="1143000" indent="-228600">
              <a:spcBef>
                <a:spcPct val="20000"/>
              </a:spcBef>
              <a:buChar char="•"/>
              <a:defRPr sz="2400">
                <a:solidFill>
                  <a:schemeClr val="tx2"/>
                </a:solidFill>
                <a:latin typeface="Calibri" panose="020F0502020204030204" pitchFamily="34" charset="0"/>
              </a:defRPr>
            </a:lvl3pPr>
            <a:lvl4pPr marL="1600200" indent="-228600">
              <a:spcBef>
                <a:spcPct val="20000"/>
              </a:spcBef>
              <a:buChar char="–"/>
              <a:defRPr sz="2200">
                <a:solidFill>
                  <a:schemeClr val="tx2"/>
                </a:solidFill>
                <a:latin typeface="Calibri" panose="020F0502020204030204" pitchFamily="34" charset="0"/>
              </a:defRPr>
            </a:lvl4pPr>
            <a:lvl5pPr marL="2057400" indent="-228600">
              <a:spcBef>
                <a:spcPct val="20000"/>
              </a:spcBef>
              <a:buChar char="»"/>
              <a:defRPr sz="2000">
                <a:solidFill>
                  <a:schemeClr val="tx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2"/>
                </a:solidFill>
                <a:latin typeface="Calibri" panose="020F0502020204030204" pitchFamily="34" charset="0"/>
              </a:defRPr>
            </a:lvl9pPr>
          </a:lstStyle>
          <a:p>
            <a:pPr>
              <a:spcBef>
                <a:spcPct val="0"/>
              </a:spcBef>
              <a:buNone/>
            </a:pPr>
            <a:r>
              <a:rPr lang="sv-SE" sz="1400" dirty="0">
                <a:hlinkClick r:id="rId3"/>
              </a:rPr>
              <a:t>Region Västernorrland - N-tandvård (rvn.se)</a:t>
            </a:r>
            <a:endParaRPr lang="sv-SE" altLang="sv-SE" sz="1400" b="1" dirty="0">
              <a:solidFill>
                <a:schemeClr val="tx1"/>
              </a:solidFill>
              <a:latin typeface="Arial" panose="020B0604020202020204" pitchFamily="34" charset="0"/>
            </a:endParaRPr>
          </a:p>
        </p:txBody>
      </p:sp>
      <p:pic>
        <p:nvPicPr>
          <p:cNvPr id="15364" name="Bildobjekt 4" descr="cid:image001.png@01D23B27.2DC6008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51557" y="2033344"/>
            <a:ext cx="6264659" cy="396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ga VVV"/>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6093296"/>
            <a:ext cx="1080120" cy="46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20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4998" y="757971"/>
            <a:ext cx="8229600" cy="648593"/>
          </a:xfrm>
        </p:spPr>
        <p:txBody>
          <a:bodyPr/>
          <a:lstStyle/>
          <a:p>
            <a:r>
              <a:rPr lang="sv-SE" sz="3600" dirty="0"/>
              <a:t>N4 gäller</a:t>
            </a:r>
          </a:p>
        </p:txBody>
      </p:sp>
      <p:sp>
        <p:nvSpPr>
          <p:cNvPr id="3" name="Platshållare för innehåll 2"/>
          <p:cNvSpPr>
            <a:spLocks noGrp="1"/>
          </p:cNvSpPr>
          <p:nvPr>
            <p:ph idx="1"/>
          </p:nvPr>
        </p:nvSpPr>
        <p:spPr>
          <a:xfrm>
            <a:off x="404998" y="1556792"/>
            <a:ext cx="8229600" cy="4392488"/>
          </a:xfrm>
        </p:spPr>
        <p:txBody>
          <a:bodyPr/>
          <a:lstStyle/>
          <a:p>
            <a:r>
              <a:rPr lang="sv-SE" sz="2000" dirty="0"/>
              <a:t>de som har eget boende med mycket omfattande omvårdnadsinsatser av</a:t>
            </a:r>
          </a:p>
          <a:p>
            <a:pPr marL="0" indent="0">
              <a:buNone/>
            </a:pPr>
            <a:r>
              <a:rPr lang="sv-SE" sz="2000" dirty="0"/>
              <a:t>      närstående</a:t>
            </a:r>
          </a:p>
          <a:p>
            <a:pPr marL="0" indent="0">
              <a:buNone/>
            </a:pPr>
            <a:r>
              <a:rPr lang="sv-SE" sz="1800" i="1" dirty="0"/>
              <a:t>Ansökan om tandvårdsstöd görs med blanketten N4 ”Omvårdnadsbeskrivning” som ska intygas av läkare eller sjuksköterska som har kännedom om patientens behov </a:t>
            </a:r>
          </a:p>
          <a:p>
            <a:pPr marL="0" indent="0">
              <a:buNone/>
            </a:pPr>
            <a:endParaRPr lang="sv-SE" sz="800" dirty="0"/>
          </a:p>
          <a:p>
            <a:r>
              <a:rPr lang="sv-SE" sz="2000" dirty="0"/>
              <a:t>de som har en långvarig och allvarlig psykossjukdom eller annan svår psykisk störning oberoende av boendeform</a:t>
            </a:r>
          </a:p>
          <a:p>
            <a:pPr marL="0" indent="0">
              <a:buNone/>
            </a:pPr>
            <a:r>
              <a:rPr lang="sv-SE" sz="1800" i="1" dirty="0"/>
              <a:t>Ansökan om tandvårdsstöd görs med blanketten N4 ”Medicinskt underlag” med underskrift av läkare eller sjuksköterska inom psykiatrin</a:t>
            </a:r>
          </a:p>
          <a:p>
            <a:pPr marL="0" indent="0">
              <a:buNone/>
            </a:pPr>
            <a:endParaRPr lang="sv-SE" sz="800" dirty="0"/>
          </a:p>
          <a:p>
            <a:pPr marL="0" indent="0">
              <a:buNone/>
            </a:pPr>
            <a:r>
              <a:rPr lang="sv-SE" sz="1600" dirty="0">
                <a:hlinkClick r:id="rId3"/>
              </a:rPr>
              <a:t>Blanketterna finns på regionens webbsida</a:t>
            </a:r>
            <a:endParaRPr lang="sv-SE" sz="1600" dirty="0"/>
          </a:p>
          <a:p>
            <a:pPr marL="0" indent="0">
              <a:buNone/>
            </a:pPr>
            <a:endParaRPr lang="sv-SE" sz="1600" dirty="0"/>
          </a:p>
          <a:p>
            <a:pPr marL="0" indent="0">
              <a:buNone/>
            </a:pPr>
            <a:r>
              <a:rPr lang="sv-SE" sz="1600" dirty="0"/>
              <a:t>Ansökan skickas till: </a:t>
            </a:r>
          </a:p>
          <a:p>
            <a:pPr marL="0" indent="0">
              <a:buNone/>
            </a:pPr>
            <a:r>
              <a:rPr lang="sv-SE" sz="1600" dirty="0"/>
              <a:t>Landstinget Västernorrland Vårdval-Tandvårdsstöd, 871 85 Härnösand</a:t>
            </a:r>
          </a:p>
          <a:p>
            <a:endParaRPr lang="sv-SE" sz="1600" dirty="0"/>
          </a:p>
          <a:p>
            <a:pPr marL="0" indent="0">
              <a:buNone/>
            </a:pPr>
            <a:endParaRPr lang="sv-SE" sz="1600" dirty="0"/>
          </a:p>
          <a:p>
            <a:pPr marL="0" indent="0">
              <a:buNone/>
            </a:pPr>
            <a:r>
              <a:rPr lang="sv-SE" sz="1600" dirty="0"/>
              <a:t>	</a:t>
            </a:r>
          </a:p>
        </p:txBody>
      </p:sp>
      <p:pic>
        <p:nvPicPr>
          <p:cNvPr id="4" name="Picture 4" descr="Logga VV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6093296"/>
            <a:ext cx="1115616" cy="47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852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9009" y="722313"/>
            <a:ext cx="8229600" cy="936625"/>
          </a:xfrm>
        </p:spPr>
        <p:txBody>
          <a:bodyPr/>
          <a:lstStyle/>
          <a:p>
            <a:r>
              <a:rPr lang="sv-SE" dirty="0"/>
              <a:t>Berättigade för F- tandvård (F-kort)</a:t>
            </a:r>
          </a:p>
        </p:txBody>
      </p:sp>
      <p:sp>
        <p:nvSpPr>
          <p:cNvPr id="3" name="Platshållare för innehåll 2"/>
          <p:cNvSpPr>
            <a:spLocks noGrp="1"/>
          </p:cNvSpPr>
          <p:nvPr>
            <p:ph idx="1"/>
          </p:nvPr>
        </p:nvSpPr>
        <p:spPr>
          <a:xfrm>
            <a:off x="433216" y="1844824"/>
            <a:ext cx="8229600" cy="4103687"/>
          </a:xfrm>
        </p:spPr>
        <p:txBody>
          <a:bodyPr/>
          <a:lstStyle/>
          <a:p>
            <a:r>
              <a:rPr lang="sv-SE" sz="2400" dirty="0"/>
              <a:t>Är vissa som vid långvarig sjukdom eller svår till fullständig funktionsnedsättning inte kan sköta sin tandhälsa</a:t>
            </a:r>
          </a:p>
          <a:p>
            <a:r>
              <a:rPr lang="sv-SE" sz="2400" dirty="0"/>
              <a:t>Kräver Socialstyrelsens läkarintyg vid långvarig sjukdom eller funktionsnedsättning, som skickas till:</a:t>
            </a:r>
          </a:p>
          <a:p>
            <a:r>
              <a:rPr lang="sv-SE" sz="2400" dirty="0"/>
              <a:t>Tandvårdsstöd som utfärdar F-kort</a:t>
            </a:r>
          </a:p>
          <a:p>
            <a:pPr marL="0" indent="0">
              <a:buNone/>
            </a:pPr>
            <a:endParaRPr lang="sv-SE" sz="1000" b="1" dirty="0"/>
          </a:p>
          <a:p>
            <a:pPr marL="0" indent="0">
              <a:buNone/>
            </a:pPr>
            <a:r>
              <a:rPr lang="sv-SE" sz="2000" dirty="0">
                <a:hlinkClick r:id="rId3"/>
              </a:rPr>
              <a:t>Tandvård om man har en funktionsnedsättning, 1177.se</a:t>
            </a:r>
            <a:endParaRPr lang="sv-SE" sz="2000" dirty="0"/>
          </a:p>
          <a:p>
            <a:pPr marL="0" indent="0">
              <a:buNone/>
            </a:pPr>
            <a:endParaRPr lang="sv-SE" sz="2000" dirty="0"/>
          </a:p>
          <a:p>
            <a:pPr marL="0" indent="0">
              <a:buNone/>
            </a:pPr>
            <a:r>
              <a:rPr lang="sv-SE" sz="2000" dirty="0">
                <a:hlinkClick r:id="rId4"/>
              </a:rPr>
              <a:t>Regionens tandvårdsstöd, F-tandvård, lvn.se</a:t>
            </a:r>
            <a:endParaRPr lang="sv-SE" sz="2000" dirty="0"/>
          </a:p>
          <a:p>
            <a:pPr marL="400050" lvl="1" indent="0">
              <a:buNone/>
            </a:pPr>
            <a:endParaRPr lang="sv-SE" dirty="0"/>
          </a:p>
          <a:p>
            <a:pPr marL="0" indent="0">
              <a:buNone/>
            </a:pPr>
            <a:endParaRPr lang="sv-SE" sz="2400" dirty="0"/>
          </a:p>
          <a:p>
            <a:endParaRPr lang="sv-SE" sz="1600" b="1" dirty="0"/>
          </a:p>
          <a:p>
            <a:pPr marL="0" indent="0">
              <a:buNone/>
            </a:pPr>
            <a:endParaRPr lang="sv-SE" sz="2400" b="1" dirty="0"/>
          </a:p>
          <a:p>
            <a:endParaRPr lang="sv-SE" sz="2400" b="1" dirty="0"/>
          </a:p>
          <a:p>
            <a:endParaRPr lang="sv-SE" dirty="0"/>
          </a:p>
        </p:txBody>
      </p:sp>
      <p:pic>
        <p:nvPicPr>
          <p:cNvPr id="4" name="Picture 4" descr="Logga VV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6134397"/>
            <a:ext cx="1008112" cy="43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212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836712"/>
            <a:ext cx="8229600" cy="629829"/>
          </a:xfrm>
        </p:spPr>
        <p:txBody>
          <a:bodyPr/>
          <a:lstStyle/>
          <a:p>
            <a:r>
              <a:rPr lang="sv-SE" dirty="0"/>
              <a:t>Berättigade till S-tandvård</a:t>
            </a:r>
          </a:p>
        </p:txBody>
      </p:sp>
      <p:sp>
        <p:nvSpPr>
          <p:cNvPr id="3" name="Platshållare för innehåll 2"/>
          <p:cNvSpPr>
            <a:spLocks noGrp="1"/>
          </p:cNvSpPr>
          <p:nvPr>
            <p:ph idx="1"/>
          </p:nvPr>
        </p:nvSpPr>
        <p:spPr>
          <a:xfrm>
            <a:off x="323528" y="1628800"/>
            <a:ext cx="8229600" cy="4925523"/>
          </a:xfrm>
        </p:spPr>
        <p:txBody>
          <a:bodyPr/>
          <a:lstStyle/>
          <a:p>
            <a:r>
              <a:rPr lang="sv-SE" sz="2400" dirty="0"/>
              <a:t>Är de som har behov av särskilda tandvårdsinsatser som ett led i en sjukdomsbehandling där en läkare har remitterat patienten till tandvården för undersökningar, utredningar och eventuella behandlingar som har samband med medicinska tillstånd, under en begränsad tid</a:t>
            </a:r>
          </a:p>
          <a:p>
            <a:r>
              <a:rPr lang="sv-SE" sz="2400" dirty="0"/>
              <a:t>Läkarintyg krävs i vissa fall</a:t>
            </a:r>
          </a:p>
          <a:p>
            <a:r>
              <a:rPr lang="sv-SE" sz="2400" dirty="0"/>
              <a:t>Förhandsbedömning av regionens bedömningstandläkare krävs vid all S-tandvård</a:t>
            </a:r>
          </a:p>
          <a:p>
            <a:pPr marL="0" indent="0">
              <a:buNone/>
            </a:pPr>
            <a:endParaRPr lang="sv-SE" sz="2400" dirty="0">
              <a:hlinkClick r:id="rId3"/>
            </a:endParaRPr>
          </a:p>
          <a:p>
            <a:pPr marL="0" indent="0">
              <a:buNone/>
            </a:pPr>
            <a:r>
              <a:rPr lang="sv-SE" sz="2000" dirty="0">
                <a:hlinkClick r:id="rId3"/>
              </a:rPr>
              <a:t>Rätt till tandvård till priset av sjukvård, STB, 1177.se</a:t>
            </a:r>
            <a:r>
              <a:rPr lang="sv-SE" sz="2000" dirty="0"/>
              <a:t>	</a:t>
            </a:r>
          </a:p>
          <a:p>
            <a:pPr marL="0" indent="0">
              <a:buNone/>
            </a:pPr>
            <a:endParaRPr lang="sv-SE" sz="2000" dirty="0"/>
          </a:p>
          <a:p>
            <a:pPr marL="0" indent="0">
              <a:buNone/>
            </a:pPr>
            <a:r>
              <a:rPr lang="sv-SE" sz="2000" dirty="0" err="1">
                <a:hlinkClick r:id="rId4"/>
              </a:rPr>
              <a:t>Regionenss</a:t>
            </a:r>
            <a:r>
              <a:rPr lang="sv-SE" sz="2000" dirty="0">
                <a:hlinkClick r:id="rId4"/>
              </a:rPr>
              <a:t> tandvårdsstöd, S-tandvård, lvn.se</a:t>
            </a:r>
          </a:p>
          <a:p>
            <a:pPr marL="400050" lvl="1" indent="0">
              <a:buNone/>
            </a:pPr>
            <a:endParaRPr lang="sv-SE" sz="2400" dirty="0"/>
          </a:p>
          <a:p>
            <a:pPr marL="400050" lvl="1" indent="0">
              <a:buNone/>
            </a:pPr>
            <a:endParaRPr lang="sv-SE" sz="2400" dirty="0"/>
          </a:p>
          <a:p>
            <a:pPr marL="400050" lvl="1" indent="0">
              <a:buNone/>
            </a:pPr>
            <a:endParaRPr lang="sv-SE" dirty="0"/>
          </a:p>
          <a:p>
            <a:endParaRPr lang="sv-SE" sz="2000" dirty="0"/>
          </a:p>
        </p:txBody>
      </p:sp>
      <p:pic>
        <p:nvPicPr>
          <p:cNvPr id="4" name="Picture 4" descr="Logga VV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6093296"/>
            <a:ext cx="1080120" cy="46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5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2700" y="1029630"/>
            <a:ext cx="8229600" cy="600075"/>
          </a:xfrm>
        </p:spPr>
        <p:txBody>
          <a:bodyPr/>
          <a:lstStyle/>
          <a:p>
            <a:r>
              <a:rPr lang="sv-SE" altLang="sv-SE" dirty="0"/>
              <a:t>Särskilt tandvårdsbidrag (STB)</a:t>
            </a:r>
            <a:endParaRPr lang="sv-SE" dirty="0"/>
          </a:p>
        </p:txBody>
      </p:sp>
      <p:sp>
        <p:nvSpPr>
          <p:cNvPr id="3" name="Platshållare för innehåll 2"/>
          <p:cNvSpPr>
            <a:spLocks noGrp="1"/>
          </p:cNvSpPr>
          <p:nvPr>
            <p:ph idx="1"/>
          </p:nvPr>
        </p:nvSpPr>
        <p:spPr>
          <a:xfrm>
            <a:off x="454262" y="1844824"/>
            <a:ext cx="8229600" cy="3959671"/>
          </a:xfrm>
        </p:spPr>
        <p:txBody>
          <a:bodyPr/>
          <a:lstStyle/>
          <a:p>
            <a:pPr marL="0" indent="0">
              <a:buNone/>
            </a:pPr>
            <a:r>
              <a:rPr lang="sv-SE" altLang="sv-SE" sz="2800" dirty="0"/>
              <a:t>Försäkringskassans särskilda tandvårdsbidrag riktar sig till de som;</a:t>
            </a:r>
          </a:p>
          <a:p>
            <a:r>
              <a:rPr lang="sv-SE" altLang="sv-SE" sz="2800" dirty="0"/>
              <a:t>har en sjukdom eller funktionsnedsättning som medför risk för försämrad tandhälsa</a:t>
            </a:r>
          </a:p>
          <a:p>
            <a:r>
              <a:rPr lang="sv-SE" altLang="sv-SE" sz="2800" dirty="0"/>
              <a:t>Läkarintyg krävs</a:t>
            </a:r>
          </a:p>
          <a:p>
            <a:pPr marL="0" indent="0">
              <a:buNone/>
            </a:pPr>
            <a:endParaRPr lang="sv-SE" altLang="sv-SE" sz="2400" dirty="0"/>
          </a:p>
          <a:p>
            <a:pPr marL="0" indent="0">
              <a:buNone/>
            </a:pPr>
            <a:r>
              <a:rPr lang="sv-SE" altLang="sv-SE" sz="2400" dirty="0">
                <a:hlinkClick r:id="rId3"/>
              </a:rPr>
              <a:t>Särskilt tandvårdsbidrag, 1177.se</a:t>
            </a:r>
            <a:endParaRPr lang="sv-SE" altLang="sv-SE" sz="2400" dirty="0"/>
          </a:p>
          <a:p>
            <a:pPr marL="0" indent="0">
              <a:buNone/>
            </a:pPr>
            <a:endParaRPr lang="sv-SE" altLang="sv-SE" sz="2800" dirty="0"/>
          </a:p>
          <a:p>
            <a:pPr marL="0" indent="0">
              <a:buNone/>
            </a:pPr>
            <a:endParaRPr lang="sv-SE" altLang="sv-SE" sz="3200" dirty="0"/>
          </a:p>
          <a:p>
            <a:endParaRPr lang="sv-SE" altLang="sv-SE" sz="3200" dirty="0"/>
          </a:p>
          <a:p>
            <a:endParaRPr lang="sv-SE" altLang="sv-SE" sz="3200" dirty="0"/>
          </a:p>
          <a:p>
            <a:endParaRPr lang="sv-SE" altLang="sv-SE" sz="2000" dirty="0"/>
          </a:p>
          <a:p>
            <a:pPr marL="0" indent="0">
              <a:buNone/>
            </a:pPr>
            <a:endParaRPr lang="sv-SE" dirty="0"/>
          </a:p>
        </p:txBody>
      </p:sp>
      <p:pic>
        <p:nvPicPr>
          <p:cNvPr id="4" name="Picture 4" descr="Logga VV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0680" y="6093296"/>
            <a:ext cx="1043608" cy="44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5"/>
          <a:stretch>
            <a:fillRect/>
          </a:stretch>
        </p:blipFill>
        <p:spPr>
          <a:xfrm>
            <a:off x="7164288" y="1029630"/>
            <a:ext cx="542925" cy="600075"/>
          </a:xfrm>
          <a:prstGeom prst="rect">
            <a:avLst/>
          </a:prstGeom>
        </p:spPr>
      </p:pic>
    </p:spTree>
    <p:extLst>
      <p:ext uri="{BB962C8B-B14F-4D97-AF65-F5344CB8AC3E}">
        <p14:creationId xmlns:p14="http://schemas.microsoft.com/office/powerpoint/2010/main" val="170013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76EB66-286E-48DA-9AEE-7777F0FE228B}"/>
              </a:ext>
            </a:extLst>
          </p:cNvPr>
          <p:cNvSpPr>
            <a:spLocks noGrp="1"/>
          </p:cNvSpPr>
          <p:nvPr>
            <p:ph type="title"/>
          </p:nvPr>
        </p:nvSpPr>
        <p:spPr>
          <a:xfrm>
            <a:off x="457200" y="692696"/>
            <a:ext cx="8229600" cy="936625"/>
          </a:xfrm>
        </p:spPr>
        <p:txBody>
          <a:bodyPr/>
          <a:lstStyle/>
          <a:p>
            <a:r>
              <a:rPr lang="sv-SE" altLang="sv-SE" sz="3600" dirty="0"/>
              <a:t>Organisation - ansvarsfördelning</a:t>
            </a:r>
            <a:endParaRPr lang="sv-SE" sz="3600" dirty="0"/>
          </a:p>
        </p:txBody>
      </p:sp>
      <p:sp>
        <p:nvSpPr>
          <p:cNvPr id="3" name="Platshållare för innehåll 2">
            <a:extLst>
              <a:ext uri="{FF2B5EF4-FFF2-40B4-BE49-F238E27FC236}">
                <a16:creationId xmlns:a16="http://schemas.microsoft.com/office/drawing/2014/main" id="{0DC43BD6-6573-4BB2-8FE4-63DBDF32E477}"/>
              </a:ext>
            </a:extLst>
          </p:cNvPr>
          <p:cNvSpPr>
            <a:spLocks noGrp="1"/>
          </p:cNvSpPr>
          <p:nvPr>
            <p:ph idx="1"/>
          </p:nvPr>
        </p:nvSpPr>
        <p:spPr>
          <a:xfrm>
            <a:off x="468313" y="1844823"/>
            <a:ext cx="8229600" cy="4320481"/>
          </a:xfrm>
        </p:spPr>
        <p:txBody>
          <a:bodyPr/>
          <a:lstStyle/>
          <a:p>
            <a:pPr>
              <a:lnSpc>
                <a:spcPct val="90000"/>
              </a:lnSpc>
            </a:pPr>
            <a:r>
              <a:rPr lang="sv-SE" altLang="sv-SE" sz="2400" dirty="0"/>
              <a:t>Regionen, Vårdval - Tandvårdsstöd är beställare av tandvårdsstöd</a:t>
            </a:r>
          </a:p>
          <a:p>
            <a:pPr>
              <a:lnSpc>
                <a:spcPct val="90000"/>
              </a:lnSpc>
            </a:pPr>
            <a:r>
              <a:rPr lang="sv-SE" altLang="sv-SE" sz="2400" dirty="0"/>
              <a:t>Folktandvården är tillsammans med privata tandläkare utförare av tandvård inom tandvårdsstöd</a:t>
            </a:r>
          </a:p>
          <a:p>
            <a:pPr>
              <a:lnSpc>
                <a:spcPct val="90000"/>
              </a:lnSpc>
            </a:pPr>
            <a:r>
              <a:rPr lang="sv-SE" altLang="sv-SE" sz="2400" dirty="0"/>
              <a:t>Folktandvård är utförare av munhälsobedömning</a:t>
            </a:r>
          </a:p>
          <a:p>
            <a:pPr>
              <a:lnSpc>
                <a:spcPct val="90000"/>
              </a:lnSpc>
            </a:pPr>
            <a:r>
              <a:rPr lang="sv-SE" altLang="sv-SE" sz="2400" dirty="0"/>
              <a:t>Läkare inom specialistvården och primärvården ansvarar för att utfärda läkarintyg, ”N4 Omvårdnadsbeskrivning”, ”N4 Medicinskt underlag” för personer som omfattas av F- och S-tandvård samt STB (Försäkringskassan) beroende på vilken personkrets de tillhör. </a:t>
            </a:r>
          </a:p>
          <a:p>
            <a:endParaRPr lang="sv-SE" dirty="0"/>
          </a:p>
        </p:txBody>
      </p:sp>
      <p:pic>
        <p:nvPicPr>
          <p:cNvPr id="4" name="Picture 4" descr="Logga VVV">
            <a:extLst>
              <a:ext uri="{FF2B5EF4-FFF2-40B4-BE49-F238E27FC236}">
                <a16:creationId xmlns:a16="http://schemas.microsoft.com/office/drawing/2014/main" id="{900BC090-646D-41CA-9C30-F2D64E3B10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0680" y="6093296"/>
            <a:ext cx="1043608" cy="44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964399"/>
      </p:ext>
    </p:extLst>
  </p:cSld>
  <p:clrMapOvr>
    <a:masterClrMapping/>
  </p:clrMapOvr>
</p:sld>
</file>

<file path=ppt/theme/theme1.xml><?xml version="1.0" encoding="utf-8"?>
<a:theme xmlns:a="http://schemas.openxmlformats.org/drawingml/2006/main" name="RVN Blå (Standard)">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CEF26347-2EBB-4F56-BC0C-0ED248B395F5}"/>
    </a:ext>
  </a:extLst>
</a:theme>
</file>

<file path=ppt/theme/theme2.xml><?xml version="1.0" encoding="utf-8"?>
<a:theme xmlns:a="http://schemas.openxmlformats.org/drawingml/2006/main" name="RVN Grön">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AC8F0FAD-47C7-49FD-895A-B0C52AFA1F18}"/>
    </a:ext>
  </a:extLst>
</a:theme>
</file>

<file path=ppt/theme/theme3.xml><?xml version="1.0" encoding="utf-8"?>
<a:theme xmlns:a="http://schemas.openxmlformats.org/drawingml/2006/main" name="RVN Gul">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FE51C29E-171E-45D7-AC17-76E4FA541FCC}"/>
    </a:ext>
  </a:extLst>
</a:theme>
</file>

<file path=ppt/theme/theme4.xml><?xml version="1.0" encoding="utf-8"?>
<a:theme xmlns:a="http://schemas.openxmlformats.org/drawingml/2006/main" name="RVN Lila">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4CAA1931-D01A-4275-B55E-BB46355E4A88}"/>
    </a:ext>
  </a:extLst>
</a:theme>
</file>

<file path=ppt/theme/theme5.xml><?xml version="1.0" encoding="utf-8"?>
<a:theme xmlns:a="http://schemas.openxmlformats.org/drawingml/2006/main" name="RVN Orange">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28AD6BA9-3606-484D-A330-0F9E90D241B3}"/>
    </a:ext>
  </a:extLst>
</a:theme>
</file>

<file path=ppt/theme/theme6.xml><?xml version="1.0" encoding="utf-8"?>
<a:theme xmlns:a="http://schemas.openxmlformats.org/drawingml/2006/main" name="RVN Blank med sidfot">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FF2255BA-94E9-44FD-996C-8BC2930B6D45}"/>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0164579497484495FFE6D297651C21" ma:contentTypeVersion="2" ma:contentTypeDescription="Create a new document." ma:contentTypeScope="" ma:versionID="d22dbbe806a2e2b8b5d8cbdc10e6acd1">
  <xsd:schema xmlns:xsd="http://www.w3.org/2001/XMLSchema" xmlns:xs="http://www.w3.org/2001/XMLSchema" xmlns:p="http://schemas.microsoft.com/office/2006/metadata/properties" xmlns:ns2="f43a4422-3c3a-438f-a032-623ffbe8c904" targetNamespace="http://schemas.microsoft.com/office/2006/metadata/properties" ma:root="true" ma:fieldsID="d762db69803305e594ecbf5b76f33e68" ns2:_="">
    <xsd:import namespace="f43a4422-3c3a-438f-a032-623ffbe8c90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a4422-3c3a-438f-a032-623ffbe8c9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43a4422-3c3a-438f-a032-623ffbe8c904">
      <UserInfo>
        <DisplayName/>
        <AccountId xsi:nil="true"/>
        <AccountType/>
      </UserInfo>
    </SharedWithUsers>
  </documentManagement>
</p:properties>
</file>

<file path=customXml/itemProps1.xml><?xml version="1.0" encoding="utf-8"?>
<ds:datastoreItem xmlns:ds="http://schemas.openxmlformats.org/officeDocument/2006/customXml" ds:itemID="{61E4E6E8-8D15-4BAB-8C81-84698CD34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a4422-3c3a-438f-a032-623ffbe8c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51EED2-69C7-4265-81C4-A1F87D13AF97}">
  <ds:schemaRefs>
    <ds:schemaRef ds:uri="http://schemas.microsoft.com/sharepoint/v3/contenttype/forms"/>
  </ds:schemaRefs>
</ds:datastoreItem>
</file>

<file path=customXml/itemProps3.xml><?xml version="1.0" encoding="utf-8"?>
<ds:datastoreItem xmlns:ds="http://schemas.openxmlformats.org/officeDocument/2006/customXml" ds:itemID="{69D0BC15-E58F-4798-B441-7B9BA92706E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43a4422-3c3a-438f-a032-623ffbe8c90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RVN Powerpoint Mall</Template>
  <TotalTime>12</TotalTime>
  <Words>885</Words>
  <Application>Microsoft Office PowerPoint</Application>
  <PresentationFormat>Bildspel på skärmen (4:3)</PresentationFormat>
  <Paragraphs>109</Paragraphs>
  <Slides>11</Slides>
  <Notes>8</Notes>
  <HiddenSlides>0</HiddenSlides>
  <MMClips>0</MMClips>
  <ScaleCrop>false</ScaleCrop>
  <HeadingPairs>
    <vt:vector size="6" baseType="variant">
      <vt:variant>
        <vt:lpstr>Använt teckensnitt</vt:lpstr>
      </vt:variant>
      <vt:variant>
        <vt:i4>2</vt:i4>
      </vt:variant>
      <vt:variant>
        <vt:lpstr>Tema</vt:lpstr>
      </vt:variant>
      <vt:variant>
        <vt:i4>6</vt:i4>
      </vt:variant>
      <vt:variant>
        <vt:lpstr>Bildrubriker</vt:lpstr>
      </vt:variant>
      <vt:variant>
        <vt:i4>11</vt:i4>
      </vt:variant>
    </vt:vector>
  </HeadingPairs>
  <TitlesOfParts>
    <vt:vector size="19" baseType="lpstr">
      <vt:lpstr>Arial</vt:lpstr>
      <vt:lpstr>Calibri</vt:lpstr>
      <vt:lpstr>RVN Blå (Standard)</vt:lpstr>
      <vt:lpstr>RVN Grön</vt:lpstr>
      <vt:lpstr>RVN Gul</vt:lpstr>
      <vt:lpstr>RVN Lila</vt:lpstr>
      <vt:lpstr>RVN Orange</vt:lpstr>
      <vt:lpstr>RVN Blank med sidfot</vt:lpstr>
      <vt:lpstr>Tandvårdsstöd - en god tandhälsa är livskvalité</vt:lpstr>
      <vt:lpstr>Tandvårdsstödet omfattas av…</vt:lpstr>
      <vt:lpstr>…och erbjuds</vt:lpstr>
      <vt:lpstr>Indelning av personkretsen för Nödvändig tandvård och Munhälsobedömning</vt:lpstr>
      <vt:lpstr>N4 gäller</vt:lpstr>
      <vt:lpstr>Berättigade för F- tandvård (F-kort)</vt:lpstr>
      <vt:lpstr>Berättigade till S-tandvård</vt:lpstr>
      <vt:lpstr>Särskilt tandvårdsbidrag (STB)</vt:lpstr>
      <vt:lpstr>Organisation - ansvarsfördelning</vt:lpstr>
      <vt:lpstr>Bakgrund</vt:lpstr>
      <vt:lpstr>Länkar</vt:lpstr>
    </vt:vector>
  </TitlesOfParts>
  <Company>Landstinget Västernorrland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Tandvårdsstöd - en god tandhälsa är livskvalité</dc:title>
  <dc:creator>Mihaela Dima</dc:creator>
  <cp:lastModifiedBy>Mihaela Dima</cp:lastModifiedBy>
  <cp:revision>2</cp:revision>
  <dcterms:created xsi:type="dcterms:W3CDTF">2021-04-20T20:23:00Z</dcterms:created>
  <dcterms:modified xsi:type="dcterms:W3CDTF">2021-04-20T20:35:36Z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0x010100C50164579497484495FFE6D297651C21</vt:lpwstr>
  </property>
</Properties>
</file>