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773" r:id="rId6"/>
    <p:sldMasterId id="2147483712" r:id="rId7"/>
    <p:sldMasterId id="2147483719" r:id="rId8"/>
    <p:sldMasterId id="2147483702" r:id="rId9"/>
  </p:sldMasterIdLst>
  <p:notesMasterIdLst>
    <p:notesMasterId r:id="rId29"/>
  </p:notesMasterIdLst>
  <p:handoutMasterIdLst>
    <p:handoutMasterId r:id="rId30"/>
  </p:handoutMasterIdLst>
  <p:sldIdLst>
    <p:sldId id="258" r:id="rId10"/>
    <p:sldId id="256" r:id="rId11"/>
    <p:sldId id="269" r:id="rId12"/>
    <p:sldId id="273" r:id="rId13"/>
    <p:sldId id="274" r:id="rId14"/>
    <p:sldId id="275" r:id="rId15"/>
    <p:sldId id="276" r:id="rId16"/>
    <p:sldId id="277" r:id="rId17"/>
    <p:sldId id="278" r:id="rId18"/>
    <p:sldId id="262" r:id="rId19"/>
    <p:sldId id="271" r:id="rId20"/>
    <p:sldId id="260" r:id="rId21"/>
    <p:sldId id="263" r:id="rId22"/>
    <p:sldId id="264" r:id="rId23"/>
    <p:sldId id="265" r:id="rId24"/>
    <p:sldId id="266" r:id="rId25"/>
    <p:sldId id="268" r:id="rId26"/>
    <p:sldId id="267" r:id="rId27"/>
    <p:sldId id="272" r:id="rId28"/>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p:cViewPr>
        <p:scale>
          <a:sx n="100" d="100"/>
          <a:sy n="100" d="100"/>
        </p:scale>
        <p:origin x="996"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B05F134-0BBA-4269-943B-9BAD9ABD1DE4}" type="datetimeFigureOut">
              <a:rPr lang="sv-SE" smtClean="0"/>
              <a:t>2024-01-30</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15B083F-E1C4-4DE3-A31D-C6A1D6DECF99}" type="slidenum">
              <a:rPr lang="sv-SE" smtClean="0"/>
              <a:t>‹#›</a:t>
            </a:fld>
            <a:endParaRPr lang="sv-SE"/>
          </a:p>
        </p:txBody>
      </p:sp>
    </p:spTree>
    <p:extLst>
      <p:ext uri="{BB962C8B-B14F-4D97-AF65-F5344CB8AC3E}">
        <p14:creationId xmlns:p14="http://schemas.microsoft.com/office/powerpoint/2010/main" val="1928519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12F8DC2-1DD8-49BC-A216-B09D2294E1D8}" type="datetimeFigureOut">
              <a:rPr lang="sv-SE" smtClean="0"/>
              <a:t>2024-01-30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B9C6D2-939D-48D2-A55F-2522CDF1D0B5}" type="slidenum">
              <a:rPr lang="sv-SE" smtClean="0"/>
              <a:t>‹#›</a:t>
            </a:fld>
            <a:endParaRPr lang="sv-SE"/>
          </a:p>
        </p:txBody>
      </p:sp>
    </p:spTree>
    <p:extLst>
      <p:ext uri="{BB962C8B-B14F-4D97-AF65-F5344CB8AC3E}">
        <p14:creationId xmlns:p14="http://schemas.microsoft.com/office/powerpoint/2010/main" val="90677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FB9C6D2-939D-48D2-A55F-2522CDF1D0B5}" type="slidenum">
              <a:rPr lang="sv-SE" smtClean="0"/>
              <a:t>1</a:t>
            </a:fld>
            <a:endParaRPr lang="sv-SE"/>
          </a:p>
        </p:txBody>
      </p:sp>
    </p:spTree>
    <p:extLst>
      <p:ext uri="{BB962C8B-B14F-4D97-AF65-F5344CB8AC3E}">
        <p14:creationId xmlns:p14="http://schemas.microsoft.com/office/powerpoint/2010/main" val="3782243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8889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05881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2622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7"/>
          </a:xfrm>
          <a:prstGeom prst="rect">
            <a:avLst/>
          </a:prstGeom>
          <a:noFill/>
          <a:extLst>
            <a:ext uri="{909E8E84-426E-40DD-AFC4-6F175D3DCCD1}">
              <a14:hiddenFill xmlns:a14="http://schemas.microsoft.com/office/drawing/2010/main">
                <a:solidFill>
                  <a:srgbClr val="FFFFFF"/>
                </a:solidFill>
              </a14:hiddenFill>
            </a:ext>
          </a:extLst>
        </p:spPr>
      </p:pic>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spTree>
    <p:extLst>
      <p:ext uri="{BB962C8B-B14F-4D97-AF65-F5344CB8AC3E}">
        <p14:creationId xmlns:p14="http://schemas.microsoft.com/office/powerpoint/2010/main" val="233851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00698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4064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66362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303870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99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237114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22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316195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04601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472418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1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534191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673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dirty="0"/>
              <a:t>Klicka här för att ändra format</a:t>
            </a:r>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2354724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dirty="0"/>
              <a:t>Klicka här för att ändra format</a:t>
            </a:r>
          </a:p>
        </p:txBody>
      </p:sp>
    </p:spTree>
    <p:extLst>
      <p:ext uri="{BB962C8B-B14F-4D97-AF65-F5344CB8AC3E}">
        <p14:creationId xmlns:p14="http://schemas.microsoft.com/office/powerpoint/2010/main" val="18266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Rubrik 1"/>
          <p:cNvSpPr>
            <a:spLocks noGrp="1"/>
          </p:cNvSpPr>
          <p:nvPr>
            <p:ph type="title"/>
          </p:nvPr>
        </p:nvSpPr>
        <p:spPr>
          <a:xfrm>
            <a:off x="468313" y="88342"/>
            <a:ext cx="8229600" cy="936625"/>
          </a:xfrm>
          <a:prstGeom prst="rect">
            <a:avLst/>
          </a:prstGeom>
          <a:noFill/>
        </p:spPr>
        <p:txBody>
          <a:bodyPr bIns="0" anchor="b" anchorCtr="0"/>
          <a:lstStyle>
            <a:lvl1pPr algn="l">
              <a:lnSpc>
                <a:spcPts val="4200"/>
              </a:lnSpc>
              <a:defRPr b="0" cap="none" spc="0">
                <a:ln>
                  <a:noFill/>
                </a:ln>
                <a:solidFill>
                  <a:srgbClr val="7F7F7F"/>
                </a:solidFill>
                <a:effectLst/>
              </a:defRPr>
            </a:lvl1pPr>
          </a:lstStyle>
          <a:p>
            <a:r>
              <a:rPr kumimoji="0" lang="sv-SE" sz="4200" b="0" i="0" u="none" strike="noStrike" kern="1200" cap="none" spc="0" normalizeH="0" baseline="0" noProof="0" dirty="0">
                <a:ln>
                  <a:noFill/>
                </a:ln>
                <a:solidFill>
                  <a:srgbClr val="FFFFFF">
                    <a:lumMod val="50000"/>
                  </a:srgbClr>
                </a:solidFill>
                <a:effectLst/>
                <a:uLnTx/>
                <a:uFillTx/>
                <a:latin typeface="+mj-lt"/>
                <a:ea typeface="+mj-ea"/>
                <a:cs typeface="+mj-cs"/>
              </a:rPr>
              <a:t>Klicka här för att ändra format</a:t>
            </a:r>
            <a:endParaRPr lang="sv-SE" dirty="0"/>
          </a:p>
        </p:txBody>
      </p:sp>
    </p:spTree>
    <p:extLst>
      <p:ext uri="{BB962C8B-B14F-4D97-AF65-F5344CB8AC3E}">
        <p14:creationId xmlns:p14="http://schemas.microsoft.com/office/powerpoint/2010/main" val="110197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mall för rubrikformat</a:t>
            </a:r>
            <a:endParaRPr lang="sv-SE" dirty="0"/>
          </a:p>
        </p:txBody>
      </p:sp>
      <p:sp>
        <p:nvSpPr>
          <p:cNvPr id="4" name="Platshållare för innehåll 2"/>
          <p:cNvSpPr>
            <a:spLocks noGrp="1"/>
          </p:cNvSpPr>
          <p:nvPr>
            <p:ph sz="half" idx="10"/>
          </p:nvPr>
        </p:nvSpPr>
        <p:spPr>
          <a:xfrm>
            <a:off x="4658400" y="2050792"/>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755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innehåll utan logotyp">
    <p:spTree>
      <p:nvGrpSpPr>
        <p:cNvPr id="1" name=""/>
        <p:cNvGrpSpPr/>
        <p:nvPr/>
      </p:nvGrpSpPr>
      <p:grpSpPr>
        <a:xfrm>
          <a:off x="0" y="0"/>
          <a:ext cx="0" cy="0"/>
          <a:chOff x="0" y="0"/>
          <a:chExt cx="0" cy="0"/>
        </a:xfrm>
      </p:grpSpPr>
      <p:sp>
        <p:nvSpPr>
          <p:cNvPr id="4" name="Rektangel 3"/>
          <p:cNvSpPr/>
          <p:nvPr userDrawn="1"/>
        </p:nvSpPr>
        <p:spPr>
          <a:xfrm>
            <a:off x="6948264" y="6021288"/>
            <a:ext cx="194421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mall för rubrikformat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410522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sp>
        <p:nvSpPr>
          <p:cNvPr id="7" name="Rectangle 3"/>
          <p:cNvSpPr>
            <a:spLocks noGrp="1" noChangeArrowheads="1"/>
          </p:cNvSpPr>
          <p:nvPr>
            <p:ph idx="1"/>
          </p:nvPr>
        </p:nvSpPr>
        <p:spPr bwMode="auto">
          <a:xfrm>
            <a:off x="468313" y="1124224"/>
            <a:ext cx="8229600" cy="518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
        <p:nvSpPr>
          <p:cNvPr id="4" name="Rubrik 1"/>
          <p:cNvSpPr>
            <a:spLocks noGrp="1"/>
          </p:cNvSpPr>
          <p:nvPr>
            <p:ph type="title"/>
          </p:nvPr>
        </p:nvSpPr>
        <p:spPr>
          <a:xfrm>
            <a:off x="468313" y="88342"/>
            <a:ext cx="8229600" cy="936625"/>
          </a:xfrm>
          <a:prstGeom prst="rect">
            <a:avLst/>
          </a:prstGeom>
        </p:spPr>
        <p:txBody>
          <a:bodyPr bIns="0" anchor="b" anchorCtr="0"/>
          <a:lstStyle>
            <a:lvl1pPr algn="l">
              <a:lnSpc>
                <a:spcPts val="4200"/>
              </a:lnSpc>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58642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C578FAE-BC4D-74BE-3B42-202000F143C1}"/>
              </a:ext>
            </a:extLst>
          </p:cNvPr>
          <p:cNvSpPr>
            <a:spLocks noGrp="1"/>
          </p:cNvSpPr>
          <p:nvPr>
            <p:ph type="dt" sz="half" idx="10"/>
          </p:nvPr>
        </p:nvSpPr>
        <p:spPr/>
        <p:txBody>
          <a:bodyPr/>
          <a:lstStyle/>
          <a:p>
            <a:fld id="{42CD3EAB-D145-471F-AAAE-C9BD9C8DD080}" type="datetimeFigureOut">
              <a:rPr lang="sv-SE" smtClean="0"/>
              <a:t>2024-01-30</a:t>
            </a:fld>
            <a:endParaRPr lang="sv-SE"/>
          </a:p>
        </p:txBody>
      </p:sp>
      <p:sp>
        <p:nvSpPr>
          <p:cNvPr id="3" name="Platshållare för sidfot 2">
            <a:extLst>
              <a:ext uri="{FF2B5EF4-FFF2-40B4-BE49-F238E27FC236}">
                <a16:creationId xmlns:a16="http://schemas.microsoft.com/office/drawing/2014/main" id="{407695DC-788D-ABE0-BA6B-8A5292183AE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51A79BD-6A7D-C9B6-4BA4-37C227159D06}"/>
              </a:ext>
            </a:extLst>
          </p:cNvPr>
          <p:cNvSpPr>
            <a:spLocks noGrp="1"/>
          </p:cNvSpPr>
          <p:nvPr>
            <p:ph type="sldNum" sz="quarter" idx="12"/>
          </p:nvPr>
        </p:nvSpPr>
        <p:spPr/>
        <p:txBody>
          <a:bodyPr/>
          <a:lstStyle/>
          <a:p>
            <a:fld id="{1FF982F4-1FA7-466A-9ABF-0E257E76EBA0}" type="slidenum">
              <a:rPr lang="sv-SE" smtClean="0"/>
              <a:t>‹#›</a:t>
            </a:fld>
            <a:endParaRPr lang="sv-SE"/>
          </a:p>
        </p:txBody>
      </p:sp>
    </p:spTree>
    <p:extLst>
      <p:ext uri="{BB962C8B-B14F-4D97-AF65-F5344CB8AC3E}">
        <p14:creationId xmlns:p14="http://schemas.microsoft.com/office/powerpoint/2010/main" val="227653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Underrubrik 2"/>
          <p:cNvSpPr>
            <a:spLocks noGrp="1"/>
          </p:cNvSpPr>
          <p:nvPr>
            <p:ph type="subTitle" idx="1"/>
          </p:nvPr>
        </p:nvSpPr>
        <p:spPr>
          <a:xfrm>
            <a:off x="442800" y="4365104"/>
            <a:ext cx="8229600" cy="1656184"/>
          </a:xfrm>
          <a:prstGeom prst="rect">
            <a:avLst/>
          </a:prstGeom>
        </p:spPr>
        <p:txBody>
          <a:bodyPr/>
          <a:lstStyle>
            <a:lvl1pPr marL="0" indent="0" algn="ctr">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Rubrik 1"/>
          <p:cNvSpPr>
            <a:spLocks noGrp="1"/>
          </p:cNvSpPr>
          <p:nvPr>
            <p:ph type="title"/>
          </p:nvPr>
        </p:nvSpPr>
        <p:spPr>
          <a:xfrm>
            <a:off x="442800" y="3286800"/>
            <a:ext cx="8229600" cy="936625"/>
          </a:xfrm>
          <a:prstGeom prst="rect">
            <a:avLst/>
          </a:prstGeom>
        </p:spPr>
        <p:txBody>
          <a:bodyPr bIns="0" anchor="b" anchorCtr="0"/>
          <a:lstStyle>
            <a:lvl1pPr algn="ctr">
              <a:lnSpc>
                <a:spcPts val="4200"/>
              </a:lnSpc>
              <a:defRPr>
                <a:solidFill>
                  <a:schemeClr val="bg1">
                    <a:lumMod val="50000"/>
                  </a:schemeClr>
                </a:solidFill>
              </a:defRPr>
            </a:lvl1pPr>
          </a:lstStyle>
          <a:p>
            <a:r>
              <a:rPr lang="sv-SE"/>
              <a:t>Klicka här för att ändra format</a:t>
            </a:r>
            <a:endParaRPr lang="sv-SE"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9"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27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amp; innehåll">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lstStyle>
            <a:lvl1pPr algn="l">
              <a:lnSpc>
                <a:spcPts val="4200"/>
              </a:lnSpc>
              <a:defRPr>
                <a:solidFill>
                  <a:schemeClr val="bg1">
                    <a:lumMod val="50000"/>
                  </a:schemeClr>
                </a:solidFill>
              </a:defRPr>
            </a:lvl1pPr>
          </a:lstStyle>
          <a:p>
            <a:r>
              <a:rPr lang="sv-SE"/>
              <a:t>Klicka här för att ändra format</a:t>
            </a:r>
            <a:endParaRPr lang="sv-SE" dirty="0"/>
          </a:p>
        </p:txBody>
      </p:sp>
      <p:sp>
        <p:nvSpPr>
          <p:cNvPr id="7" name="Rectangle 3"/>
          <p:cNvSpPr>
            <a:spLocks noGrp="1" noChangeArrowheads="1"/>
          </p:cNvSpPr>
          <p:nvPr>
            <p:ph idx="1"/>
          </p:nvPr>
        </p:nvSpPr>
        <p:spPr bwMode="auto">
          <a:xfrm>
            <a:off x="468313" y="2061617"/>
            <a:ext cx="82296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buFont typeface="Arial" panose="020B0604020202020204" pitchFamily="34" charset="0"/>
              <a:buChar char="•"/>
              <a:defRPr sz="2200"/>
            </a:lvl1pPr>
            <a:lvl2pPr>
              <a:defRPr sz="2000"/>
            </a:lvl2pPr>
            <a:lvl3pPr>
              <a:defRPr sz="1800"/>
            </a:lvl3pPr>
            <a:lvl4pPr>
              <a:defRPr sz="1600"/>
            </a:lvl4pPr>
            <a:lvl5pPr>
              <a:defRPr sz="1600"/>
            </a:lvl5p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sv-SE" altLang="sv-SE" dirty="0"/>
          </a:p>
        </p:txBody>
      </p:sp>
    </p:spTree>
    <p:extLst>
      <p:ext uri="{BB962C8B-B14F-4D97-AF65-F5344CB8AC3E}">
        <p14:creationId xmlns:p14="http://schemas.microsoft.com/office/powerpoint/2010/main" val="178016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6" name="Rubrik 1"/>
          <p:cNvSpPr>
            <a:spLocks noGrp="1"/>
          </p:cNvSpPr>
          <p:nvPr>
            <p:ph type="title"/>
          </p:nvPr>
        </p:nvSpPr>
        <p:spPr>
          <a:xfrm>
            <a:off x="468313" y="1052215"/>
            <a:ext cx="8229600" cy="936625"/>
          </a:xfrm>
          <a:prstGeom prst="rect">
            <a:avLst/>
          </a:prstGeom>
        </p:spPr>
        <p:txBody>
          <a:bodyPr bIns="0" anchor="b" anchorCtr="0">
            <a:noAutofit/>
          </a:bodyPr>
          <a:lstStyle>
            <a:lvl1pPr algn="l">
              <a:lnSpc>
                <a:spcPts val="4200"/>
              </a:lnSpc>
              <a:defRPr sz="4200">
                <a:solidFill>
                  <a:schemeClr val="bg1">
                    <a:lumMod val="50000"/>
                  </a:schemeClr>
                </a:solidFill>
              </a:defRPr>
            </a:lvl1pPr>
          </a:lstStyle>
          <a:p>
            <a:r>
              <a:rPr lang="sv-SE"/>
              <a:t>Klicka här för att ändra format</a:t>
            </a:r>
            <a:endParaRPr lang="sv-SE" dirty="0"/>
          </a:p>
        </p:txBody>
      </p:sp>
      <p:sp>
        <p:nvSpPr>
          <p:cNvPr id="4" name="Platshållare för innehåll 2"/>
          <p:cNvSpPr>
            <a:spLocks noGrp="1"/>
          </p:cNvSpPr>
          <p:nvPr>
            <p:ph sz="half" idx="10"/>
          </p:nvPr>
        </p:nvSpPr>
        <p:spPr>
          <a:xfrm>
            <a:off x="4658400" y="2039839"/>
            <a:ext cx="4038600" cy="4114512"/>
          </a:xfrm>
          <a:prstGeom prst="rect">
            <a:avLst/>
          </a:prstGeom>
        </p:spPr>
        <p:txBody>
          <a:bodyPr>
            <a:noAutofit/>
          </a:bodyPr>
          <a:lstStyle>
            <a:lvl1pPr marL="0" indent="0">
              <a:buNone/>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p:cNvSpPr>
            <a:spLocks noGrp="1"/>
          </p:cNvSpPr>
          <p:nvPr>
            <p:ph sz="half" idx="2"/>
          </p:nvPr>
        </p:nvSpPr>
        <p:spPr>
          <a:xfrm>
            <a:off x="468000" y="2050792"/>
            <a:ext cx="4038600" cy="4114512"/>
          </a:xfrm>
          <a:prstGeom prst="rect">
            <a:avLst/>
          </a:prstGeom>
        </p:spPr>
        <p:txBody>
          <a:bodyPr>
            <a:no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6760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image" Target="../media/image8.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image" Target="../media/image10.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Tree>
    <p:extLst>
      <p:ext uri="{BB962C8B-B14F-4D97-AF65-F5344CB8AC3E}">
        <p14:creationId xmlns:p14="http://schemas.microsoft.com/office/powerpoint/2010/main" val="917306722"/>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56" r:id="rId3"/>
    <p:sldLayoutId id="2147483748" r:id="rId4"/>
    <p:sldLayoutId id="2147483750" r:id="rId5"/>
    <p:sldLayoutId id="2147483779" r:id="rId6"/>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50496281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69" r:id="rId3"/>
    <p:sldLayoutId id="2147483754" r:id="rId4"/>
    <p:sldLayoutId id="2147483766"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9" name="Picture 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74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1285322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196856"/>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Rectangle 5"/>
          <p:cNvSpPr>
            <a:spLocks noChangeArrowheads="1"/>
          </p:cNvSpPr>
          <p:nvPr/>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9"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369615325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70" r:id="rId3"/>
    <p:sldLayoutId id="2147483759" r:id="rId4"/>
    <p:sldLayoutId id="2147483767"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0" y="116724"/>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8000" y="6125722"/>
            <a:ext cx="1391040" cy="323355"/>
          </a:xfrm>
          <a:prstGeom prst="rect">
            <a:avLst/>
          </a:prstGeom>
        </p:spPr>
      </p:pic>
      <p:sp>
        <p:nvSpPr>
          <p:cNvPr id="10"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8"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Tree>
    <p:extLst>
      <p:ext uri="{BB962C8B-B14F-4D97-AF65-F5344CB8AC3E}">
        <p14:creationId xmlns:p14="http://schemas.microsoft.com/office/powerpoint/2010/main" val="2073783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71" r:id="rId3"/>
    <p:sldLayoutId id="2147483764" r:id="rId4"/>
    <p:sldLayoutId id="2147483768" r:id="rId5"/>
  </p:sldLayoutIdLst>
  <p:txStyles>
    <p:titleStyle>
      <a:lvl1pPr algn="l" defTabSz="914400" rtl="0" eaLnBrk="1" latinLnBrk="0" hangingPunct="1">
        <a:spcBef>
          <a:spcPct val="0"/>
        </a:spcBef>
        <a:buNone/>
        <a:defRPr sz="4200" kern="1200">
          <a:solidFill>
            <a:schemeClr val="bg1">
              <a:lumMod val="50000"/>
            </a:schemeClr>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6597650"/>
            <a:ext cx="9144000" cy="260350"/>
          </a:xfrm>
          <a:prstGeom prst="rect">
            <a:avLst/>
          </a:prstGeom>
          <a:solidFill>
            <a:srgbClr val="666666"/>
          </a:solidFill>
          <a:ln w="9525">
            <a:noFill/>
            <a:miter lim="800000"/>
            <a:headEnd/>
            <a:tailEnd/>
          </a:ln>
          <a:effectLst/>
        </p:spPr>
        <p:txBody>
          <a:bodyPr wrap="none" anchor="ctr"/>
          <a:lstStyle/>
          <a:p>
            <a:pPr algn="ctr">
              <a:defRPr/>
            </a:pPr>
            <a:endParaRPr lang="sv-SE">
              <a:solidFill>
                <a:schemeClr val="bg2"/>
              </a:solidFill>
            </a:endParaRPr>
          </a:p>
        </p:txBody>
      </p:sp>
      <p:sp>
        <p:nvSpPr>
          <p:cNvPr id="6" name="Rectangle 6"/>
          <p:cNvSpPr>
            <a:spLocks noChangeArrowheads="1"/>
          </p:cNvSpPr>
          <p:nvPr userDrawn="1"/>
        </p:nvSpPr>
        <p:spPr bwMode="auto">
          <a:xfrm>
            <a:off x="7956376" y="6597650"/>
            <a:ext cx="86469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sv-SE" altLang="sv-SE" sz="1000" b="1" dirty="0">
                <a:solidFill>
                  <a:schemeClr val="bg1"/>
                </a:solidFill>
                <a:latin typeface="Calibri" pitchFamily="34" charset="0"/>
              </a:rPr>
              <a:t>www.rvn.se</a:t>
            </a:r>
          </a:p>
        </p:txBody>
      </p:sp>
      <p:sp>
        <p:nvSpPr>
          <p:cNvPr id="7" name="Platshållare för rubrik 1"/>
          <p:cNvSpPr>
            <a:spLocks noGrp="1"/>
          </p:cNvSpPr>
          <p:nvPr>
            <p:ph type="title"/>
          </p:nvPr>
        </p:nvSpPr>
        <p:spPr>
          <a:xfrm>
            <a:off x="468000" y="1051200"/>
            <a:ext cx="8229600" cy="936000"/>
          </a:xfrm>
          <a:prstGeom prst="rect">
            <a:avLst/>
          </a:prstGeom>
        </p:spPr>
        <p:txBody>
          <a:bodyPr vert="horz" lIns="91440" tIns="45720" rIns="91440" bIns="45720" rtlCol="0" anchor="ctr">
            <a:normAutofit/>
          </a:bodyPr>
          <a:lstStyle/>
          <a:p>
            <a:r>
              <a:rPr lang="sv-SE" dirty="0"/>
              <a:t>Klicka här för att ändra format</a:t>
            </a:r>
          </a:p>
        </p:txBody>
      </p:sp>
      <p:sp>
        <p:nvSpPr>
          <p:cNvPr id="8" name="Platshållare för text 2"/>
          <p:cNvSpPr>
            <a:spLocks noGrp="1"/>
          </p:cNvSpPr>
          <p:nvPr>
            <p:ph type="body" idx="1"/>
          </p:nvPr>
        </p:nvSpPr>
        <p:spPr>
          <a:xfrm>
            <a:off x="468000" y="2206800"/>
            <a:ext cx="8229600" cy="4104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47753148"/>
      </p:ext>
    </p:extLst>
  </p:cSld>
  <p:clrMap bg1="lt1" tx1="dk1" bg2="lt2" tx2="dk2" accent1="accent1" accent2="accent2" accent3="accent3" accent4="accent4" accent5="accent5" accent6="accent6" hlink="hlink" folHlink="folHlink"/>
  <p:sldLayoutIdLst>
    <p:sldLayoutId id="2147483772" r:id="rId1"/>
  </p:sldLayoutIdLst>
  <p:txStyles>
    <p:titleStyle>
      <a:lvl1pPr algn="l" defTabSz="914400" rtl="0" eaLnBrk="1" latinLnBrk="0" hangingPunct="1">
        <a:spcBef>
          <a:spcPct val="0"/>
        </a:spcBef>
        <a:buNone/>
        <a:defRPr sz="4200" b="0" kern="1200" cap="none" spc="0">
          <a:ln>
            <a:noFill/>
          </a:ln>
          <a:solidFill>
            <a:srgbClr val="7F7F7F"/>
          </a:solidFill>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hyperlink" Target="http://intern.lvn.se/CMA-Star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ersonal.1177.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rvn.se/sv/delplatser/Vardgivare/Vardgivarwebb/administration-och-stod/vard-pa-dista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51520" y="2642114"/>
            <a:ext cx="8229600" cy="1186193"/>
          </a:xfrm>
          <a:prstGeom prst="rect">
            <a:avLst/>
          </a:prstGeom>
        </p:spPr>
        <p:txBody>
          <a:bodyPr/>
          <a:lstStyle/>
          <a:p>
            <a:r>
              <a:rPr lang="sv-SE" b="1" dirty="0">
                <a:solidFill>
                  <a:schemeClr val="tx1"/>
                </a:solidFill>
              </a:rPr>
              <a:t>Instruktion för bokning av  videomötesinbjudan till SIP via 1177</a:t>
            </a:r>
          </a:p>
        </p:txBody>
      </p:sp>
      <p:pic>
        <p:nvPicPr>
          <p:cNvPr id="10" name="Bildobjekt 9">
            <a:extLst>
              <a:ext uri="{FF2B5EF4-FFF2-40B4-BE49-F238E27FC236}">
                <a16:creationId xmlns:a16="http://schemas.microsoft.com/office/drawing/2014/main" id="{71A531F5-11DB-80E6-BF4C-B359927C5B7A}"/>
              </a:ext>
            </a:extLst>
          </p:cNvPr>
          <p:cNvPicPr>
            <a:picLocks noChangeAspect="1"/>
          </p:cNvPicPr>
          <p:nvPr/>
        </p:nvPicPr>
        <p:blipFill>
          <a:blip r:embed="rId3"/>
          <a:stretch>
            <a:fillRect/>
          </a:stretch>
        </p:blipFill>
        <p:spPr>
          <a:xfrm>
            <a:off x="2411760" y="3825716"/>
            <a:ext cx="4193166" cy="2358072"/>
          </a:xfrm>
          <a:prstGeom prst="rect">
            <a:avLst/>
          </a:prstGeom>
        </p:spPr>
      </p:pic>
    </p:spTree>
    <p:extLst>
      <p:ext uri="{BB962C8B-B14F-4D97-AF65-F5344CB8AC3E}">
        <p14:creationId xmlns:p14="http://schemas.microsoft.com/office/powerpoint/2010/main" val="403095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F7346C4-E7FF-9DCE-9B05-2F354FCA5016}"/>
              </a:ext>
            </a:extLst>
          </p:cNvPr>
          <p:cNvPicPr>
            <a:picLocks noChangeAspect="1"/>
          </p:cNvPicPr>
          <p:nvPr/>
        </p:nvPicPr>
        <p:blipFill>
          <a:blip r:embed="rId2"/>
          <a:stretch>
            <a:fillRect/>
          </a:stretch>
        </p:blipFill>
        <p:spPr>
          <a:xfrm>
            <a:off x="323528" y="1310448"/>
            <a:ext cx="8266706" cy="4705048"/>
          </a:xfrm>
          <a:prstGeom prst="rect">
            <a:avLst/>
          </a:prstGeom>
        </p:spPr>
      </p:pic>
      <p:sp>
        <p:nvSpPr>
          <p:cNvPr id="6" name="Rubrik 1"/>
          <p:cNvSpPr>
            <a:spLocks noGrp="1"/>
          </p:cNvSpPr>
          <p:nvPr>
            <p:ph type="title"/>
          </p:nvPr>
        </p:nvSpPr>
        <p:spPr>
          <a:xfrm>
            <a:off x="467544" y="607979"/>
            <a:ext cx="8208912" cy="702469"/>
          </a:xfrm>
        </p:spPr>
        <p:txBody>
          <a:bodyPr/>
          <a:lstStyle/>
          <a:p>
            <a:r>
              <a:rPr lang="sv-SE" sz="2400" b="1" dirty="0">
                <a:solidFill>
                  <a:schemeClr val="tx1"/>
                </a:solidFill>
              </a:rPr>
              <a:t>Hur du skapar anslutningsinformation till SIP/</a:t>
            </a:r>
            <a:r>
              <a:rPr lang="sv-SE" sz="2400" b="1" dirty="0" err="1">
                <a:solidFill>
                  <a:schemeClr val="tx1"/>
                </a:solidFill>
              </a:rPr>
              <a:t>vårdmöte</a:t>
            </a:r>
            <a:r>
              <a:rPr lang="sv-SE" sz="2400" b="1" dirty="0">
                <a:solidFill>
                  <a:schemeClr val="tx1"/>
                </a:solidFill>
              </a:rPr>
              <a:t> i 1177</a:t>
            </a:r>
          </a:p>
        </p:txBody>
      </p:sp>
      <p:sp>
        <p:nvSpPr>
          <p:cNvPr id="3" name="Rektangel 2">
            <a:extLst>
              <a:ext uri="{FF2B5EF4-FFF2-40B4-BE49-F238E27FC236}">
                <a16:creationId xmlns:a16="http://schemas.microsoft.com/office/drawing/2014/main" id="{5277605F-AB9B-BFE6-3F29-A45E7652C8BD}"/>
              </a:ext>
            </a:extLst>
          </p:cNvPr>
          <p:cNvSpPr/>
          <p:nvPr/>
        </p:nvSpPr>
        <p:spPr>
          <a:xfrm>
            <a:off x="1763688" y="1327766"/>
            <a:ext cx="2448272" cy="229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4161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3C7ADD-662C-ABA3-94E8-8FC9AC190D6A}"/>
              </a:ext>
            </a:extLst>
          </p:cNvPr>
          <p:cNvSpPr>
            <a:spLocks noGrp="1"/>
          </p:cNvSpPr>
          <p:nvPr>
            <p:ph type="title"/>
          </p:nvPr>
        </p:nvSpPr>
        <p:spPr>
          <a:xfrm>
            <a:off x="619605" y="764704"/>
            <a:ext cx="1360108" cy="504577"/>
          </a:xfrm>
        </p:spPr>
        <p:txBody>
          <a:bodyPr/>
          <a:lstStyle/>
          <a:p>
            <a:r>
              <a:rPr lang="sv-SE" sz="2000" b="1" dirty="0">
                <a:solidFill>
                  <a:schemeClr val="tx1"/>
                </a:solidFill>
              </a:rPr>
              <a:t>utformat:</a:t>
            </a:r>
          </a:p>
        </p:txBody>
      </p:sp>
      <p:pic>
        <p:nvPicPr>
          <p:cNvPr id="4" name="Platshållare för innehåll 3">
            <a:extLst>
              <a:ext uri="{FF2B5EF4-FFF2-40B4-BE49-F238E27FC236}">
                <a16:creationId xmlns:a16="http://schemas.microsoft.com/office/drawing/2014/main" id="{08DB79E3-919F-715E-8185-16C1426FBA4D}"/>
              </a:ext>
            </a:extLst>
          </p:cNvPr>
          <p:cNvPicPr>
            <a:picLocks noGrp="1" noChangeAspect="1"/>
          </p:cNvPicPr>
          <p:nvPr>
            <p:ph idx="1"/>
          </p:nvPr>
        </p:nvPicPr>
        <p:blipFill>
          <a:blip r:embed="rId2"/>
          <a:stretch>
            <a:fillRect/>
          </a:stretch>
        </p:blipFill>
        <p:spPr>
          <a:xfrm>
            <a:off x="467544" y="908720"/>
            <a:ext cx="5256584" cy="5453259"/>
          </a:xfrm>
          <a:prstGeom prst="rect">
            <a:avLst/>
          </a:prstGeom>
          <a:ln>
            <a:solidFill>
              <a:schemeClr val="tx1"/>
            </a:solidFill>
          </a:ln>
        </p:spPr>
      </p:pic>
      <p:sp>
        <p:nvSpPr>
          <p:cNvPr id="6" name="textruta 5">
            <a:extLst>
              <a:ext uri="{FF2B5EF4-FFF2-40B4-BE49-F238E27FC236}">
                <a16:creationId xmlns:a16="http://schemas.microsoft.com/office/drawing/2014/main" id="{8C98D4B6-CB37-ACD2-E4E3-38A656A68DD2}"/>
              </a:ext>
            </a:extLst>
          </p:cNvPr>
          <p:cNvSpPr txBox="1"/>
          <p:nvPr/>
        </p:nvSpPr>
        <p:spPr>
          <a:xfrm>
            <a:off x="5860871" y="1266629"/>
            <a:ext cx="3168352" cy="1754326"/>
          </a:xfrm>
          <a:prstGeom prst="rect">
            <a:avLst/>
          </a:prstGeom>
          <a:noFill/>
        </p:spPr>
        <p:txBody>
          <a:bodyPr wrap="square" rtlCol="0">
            <a:spAutoFit/>
          </a:bodyPr>
          <a:lstStyle/>
          <a:p>
            <a:r>
              <a:rPr lang="sv-SE" b="1" dirty="0"/>
              <a:t>Så här är underlaget till kallelsen för SIP/Vårdplaneringen utformad.</a:t>
            </a:r>
          </a:p>
          <a:p>
            <a:endParaRPr lang="sv-SE" b="1" dirty="0"/>
          </a:p>
          <a:p>
            <a:r>
              <a:rPr lang="sv-SE" b="1" dirty="0"/>
              <a:t>Här får du också en samlad bild över vilka du kallat till mötet. </a:t>
            </a:r>
          </a:p>
        </p:txBody>
      </p:sp>
      <p:sp>
        <p:nvSpPr>
          <p:cNvPr id="8" name="Rektangel 7">
            <a:extLst>
              <a:ext uri="{FF2B5EF4-FFF2-40B4-BE49-F238E27FC236}">
                <a16:creationId xmlns:a16="http://schemas.microsoft.com/office/drawing/2014/main" id="{5D9E6153-89F6-C5BD-41D4-20BB85098DF7}"/>
              </a:ext>
            </a:extLst>
          </p:cNvPr>
          <p:cNvSpPr/>
          <p:nvPr/>
        </p:nvSpPr>
        <p:spPr>
          <a:xfrm>
            <a:off x="539552" y="2351432"/>
            <a:ext cx="1224136" cy="213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 2" descr="Nedpil med hel fyllning">
            <a:extLst>
              <a:ext uri="{FF2B5EF4-FFF2-40B4-BE49-F238E27FC236}">
                <a16:creationId xmlns:a16="http://schemas.microsoft.com/office/drawing/2014/main" id="{86D0E8B0-8CD2-DA6C-F390-CB1F00BCAC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06222">
            <a:off x="1369577" y="1722425"/>
            <a:ext cx="668172" cy="668172"/>
          </a:xfrm>
          <a:prstGeom prst="rect">
            <a:avLst/>
          </a:prstGeom>
        </p:spPr>
      </p:pic>
    </p:spTree>
    <p:extLst>
      <p:ext uri="{BB962C8B-B14F-4D97-AF65-F5344CB8AC3E}">
        <p14:creationId xmlns:p14="http://schemas.microsoft.com/office/powerpoint/2010/main" val="179656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1580" y="836712"/>
            <a:ext cx="7560840" cy="778949"/>
          </a:xfrm>
        </p:spPr>
        <p:txBody>
          <a:bodyPr>
            <a:normAutofit fontScale="90000"/>
          </a:bodyPr>
          <a:lstStyle/>
          <a:p>
            <a:pPr>
              <a:lnSpc>
                <a:spcPct val="100000"/>
              </a:lnSpc>
            </a:pPr>
            <a:br>
              <a:rPr lang="sv-SE" sz="1500" b="1" dirty="0"/>
            </a:br>
            <a:r>
              <a:rPr lang="sv-SE" sz="2400" b="1" dirty="0">
                <a:solidFill>
                  <a:schemeClr val="tx1"/>
                </a:solidFill>
              </a:rPr>
              <a:t>Instruktion kring hur du hämtar och skicka ut </a:t>
            </a:r>
            <a:br>
              <a:rPr lang="sv-SE" sz="2400" b="1" dirty="0">
                <a:solidFill>
                  <a:schemeClr val="tx1"/>
                </a:solidFill>
              </a:rPr>
            </a:br>
            <a:r>
              <a:rPr lang="sv-SE" sz="2400" b="1" dirty="0">
                <a:solidFill>
                  <a:schemeClr val="tx1"/>
                </a:solidFill>
              </a:rPr>
              <a:t>anslutningsinformationen i kommunikationsverktyget Prator</a:t>
            </a:r>
            <a:endParaRPr lang="sv-SE" sz="2400" b="1" u="sng" dirty="0">
              <a:solidFill>
                <a:schemeClr val="tx1"/>
              </a:solidFill>
            </a:endParaRPr>
          </a:p>
        </p:txBody>
      </p:sp>
      <p:sp>
        <p:nvSpPr>
          <p:cNvPr id="3" name="Platshållare för innehåll 2"/>
          <p:cNvSpPr>
            <a:spLocks noGrp="1"/>
          </p:cNvSpPr>
          <p:nvPr>
            <p:ph idx="1"/>
          </p:nvPr>
        </p:nvSpPr>
        <p:spPr>
          <a:xfrm>
            <a:off x="827584" y="2281814"/>
            <a:ext cx="7056784" cy="4171522"/>
          </a:xfrm>
        </p:spPr>
        <p:txBody>
          <a:bodyPr>
            <a:noAutofit/>
          </a:bodyPr>
          <a:lstStyle/>
          <a:p>
            <a:pPr marL="171450" indent="-171450">
              <a:buAutoNum type="arabicPeriod"/>
            </a:pPr>
            <a:r>
              <a:rPr lang="sv-SE" sz="1200" dirty="0"/>
              <a:t>Öppna Prator och kallelsedelen i SIP </a:t>
            </a:r>
          </a:p>
          <a:p>
            <a:pPr marL="171450" indent="-171450">
              <a:buFont typeface="Arial" panose="020B0604020202020204" pitchFamily="34" charset="0"/>
              <a:buAutoNum type="arabicPeriod"/>
            </a:pPr>
            <a:r>
              <a:rPr lang="sv-SE" sz="1200" dirty="0"/>
              <a:t>Öppna en ny flik i webbläsaren och gå till webbplatsen </a:t>
            </a:r>
            <a:r>
              <a:rPr lang="sv-SE" sz="1200" u="sng" dirty="0">
                <a:hlinkClick r:id="rId2"/>
              </a:rPr>
              <a:t>http://intern.lvn.se/CMA-Start/</a:t>
            </a:r>
            <a:r>
              <a:rPr lang="sv-SE" sz="1200" u="sng" dirty="0"/>
              <a:t> </a:t>
            </a:r>
            <a:endParaRPr lang="sv-SE" sz="1200" dirty="0"/>
          </a:p>
          <a:p>
            <a:pPr marL="171450" indent="-171450">
              <a:buFont typeface="Arial" panose="020B0604020202020204" pitchFamily="34" charset="0"/>
              <a:buAutoNum type="arabicPeriod"/>
            </a:pPr>
            <a:r>
              <a:rPr lang="sv-SE" sz="1200" dirty="0"/>
              <a:t>Klicka på knappen ”Skapa länk”</a:t>
            </a:r>
          </a:p>
          <a:p>
            <a:pPr marL="171450" indent="-171450">
              <a:buFont typeface="Arial" panose="020B0604020202020204" pitchFamily="34" charset="0"/>
              <a:buAutoNum type="arabicPeriod"/>
            </a:pPr>
            <a:r>
              <a:rPr lang="sv-SE" sz="1200" dirty="0"/>
              <a:t>Markera skiljestrecket och all text </a:t>
            </a:r>
            <a:r>
              <a:rPr lang="sv-SE" sz="1200" b="1" u="sng" dirty="0"/>
              <a:t>under</a:t>
            </a:r>
            <a:r>
              <a:rPr lang="sv-SE" sz="1200" dirty="0"/>
              <a:t> rubriken </a:t>
            </a:r>
            <a:r>
              <a:rPr lang="sv-SE" sz="1200" i="1" dirty="0"/>
              <a:t>”Information till personal”</a:t>
            </a:r>
            <a:r>
              <a:rPr lang="sv-SE" sz="1200" dirty="0"/>
              <a:t> , inklusive informationen till invånaren</a:t>
            </a:r>
          </a:p>
          <a:p>
            <a:pPr marL="171450" indent="-171450">
              <a:buFont typeface="Arial" panose="020B0604020202020204" pitchFamily="34" charset="0"/>
              <a:buAutoNum type="arabicPeriod"/>
            </a:pPr>
            <a:r>
              <a:rPr lang="sv-SE" sz="1200" dirty="0"/>
              <a:t>Högerklicka </a:t>
            </a:r>
            <a:r>
              <a:rPr lang="sv-SE" sz="1200" b="1" u="sng" dirty="0"/>
              <a:t>på</a:t>
            </a:r>
            <a:r>
              <a:rPr lang="sv-SE" sz="1200" dirty="0"/>
              <a:t> den markerade texten och välj ”kopiera” </a:t>
            </a:r>
          </a:p>
          <a:p>
            <a:pPr marL="171450" indent="-171450">
              <a:buFont typeface="Arial" panose="020B0604020202020204" pitchFamily="34" charset="0"/>
              <a:buAutoNum type="arabicPeriod"/>
            </a:pPr>
            <a:r>
              <a:rPr lang="sv-SE" sz="1200" dirty="0"/>
              <a:t>Gå till fliken Prator i webbläsaren</a:t>
            </a:r>
          </a:p>
          <a:p>
            <a:pPr marL="171450" indent="-171450">
              <a:buFont typeface="Arial" panose="020B0604020202020204" pitchFamily="34" charset="0"/>
              <a:buAutoNum type="arabicPeriod"/>
            </a:pPr>
            <a:r>
              <a:rPr lang="sv-SE" sz="1200" dirty="0"/>
              <a:t>Högerklicka i rutan ”Övrigt” i Prator och välj ”Klistra in”. </a:t>
            </a:r>
          </a:p>
          <a:p>
            <a:pPr marL="171450" indent="-171450">
              <a:buFont typeface="Arial" panose="020B0604020202020204" pitchFamily="34" charset="0"/>
              <a:buAutoNum type="arabicPeriod"/>
            </a:pPr>
            <a:r>
              <a:rPr lang="sv-SE" sz="1200" dirty="0"/>
              <a:t>Gör färdigt kallelsen genom att fylla i fälten under rubriken ”Innehåll”</a:t>
            </a:r>
            <a:br>
              <a:rPr lang="sv-SE" sz="1200" dirty="0"/>
            </a:br>
            <a:endParaRPr lang="sv-SE" sz="1200" dirty="0"/>
          </a:p>
          <a:p>
            <a:pPr lvl="1">
              <a:buFont typeface="Courier New" panose="02070309020205020404" pitchFamily="49" charset="0"/>
              <a:buChar char="o"/>
            </a:pPr>
            <a:r>
              <a:rPr lang="sv-SE" sz="1200" b="1" dirty="0"/>
              <a:t>Mötesform: </a:t>
            </a:r>
            <a:r>
              <a:rPr lang="sv-SE" sz="1200" dirty="0"/>
              <a:t>Välj </a:t>
            </a:r>
            <a:r>
              <a:rPr lang="sv-SE" sz="1200" i="1" dirty="0"/>
              <a:t>”Fysiskt möte”</a:t>
            </a:r>
          </a:p>
          <a:p>
            <a:pPr lvl="1">
              <a:buFont typeface="Courier New" panose="02070309020205020404" pitchFamily="49" charset="0"/>
              <a:buChar char="o"/>
            </a:pPr>
            <a:r>
              <a:rPr lang="sv-SE" sz="1200" b="1" dirty="0"/>
              <a:t>Plats: </a:t>
            </a:r>
            <a:r>
              <a:rPr lang="sv-SE" sz="1200" dirty="0"/>
              <a:t>Där patienten befinner sig </a:t>
            </a:r>
            <a:r>
              <a:rPr lang="sv-SE" sz="1200" i="1" dirty="0"/>
              <a:t>+ video/telefon</a:t>
            </a:r>
            <a:r>
              <a:rPr lang="sv-SE" sz="1200" dirty="0"/>
              <a:t>. Exempelvis: </a:t>
            </a:r>
            <a:r>
              <a:rPr lang="sv-SE" sz="1200" i="1" dirty="0"/>
              <a:t>Patientens hem + video/telefon</a:t>
            </a:r>
          </a:p>
          <a:p>
            <a:pPr lvl="1">
              <a:buFont typeface="Courier New" panose="02070309020205020404" pitchFamily="49" charset="0"/>
              <a:buChar char="o"/>
            </a:pPr>
            <a:r>
              <a:rPr lang="sv-SE" sz="1200" b="1" dirty="0"/>
              <a:t>Datum</a:t>
            </a:r>
            <a:endParaRPr lang="sv-SE" sz="1200" dirty="0"/>
          </a:p>
          <a:p>
            <a:pPr lvl="1">
              <a:buFont typeface="Courier New" panose="02070309020205020404" pitchFamily="49" charset="0"/>
              <a:buChar char="o"/>
            </a:pPr>
            <a:r>
              <a:rPr lang="sv-SE" sz="1200" b="1" dirty="0"/>
              <a:t>Starttid </a:t>
            </a:r>
            <a:endParaRPr lang="sv-SE" sz="1200" dirty="0"/>
          </a:p>
          <a:p>
            <a:pPr lvl="1">
              <a:buFont typeface="Courier New" panose="02070309020205020404" pitchFamily="49" charset="0"/>
              <a:buChar char="o"/>
            </a:pPr>
            <a:r>
              <a:rPr lang="sv-SE" sz="1200" b="1" dirty="0"/>
              <a:t>Sluttid</a:t>
            </a:r>
            <a:endParaRPr lang="sv-SE" sz="1200" dirty="0"/>
          </a:p>
          <a:p>
            <a:pPr lvl="1">
              <a:buFont typeface="Courier New" panose="02070309020205020404" pitchFamily="49" charset="0"/>
              <a:buChar char="o"/>
            </a:pPr>
            <a:r>
              <a:rPr lang="sv-SE" sz="1200" b="1" dirty="0"/>
              <a:t>Övrigt: </a:t>
            </a:r>
            <a:r>
              <a:rPr lang="sv-SE" sz="1200" dirty="0"/>
              <a:t>Om du vill lägga till någon text i fältet ”Övrigt” måste du scrolla upp och skriva texten ovanför skiljestrecket.</a:t>
            </a:r>
          </a:p>
          <a:p>
            <a:pPr marL="0" indent="0">
              <a:buNone/>
            </a:pPr>
            <a:r>
              <a:rPr lang="sv-SE" sz="1200" dirty="0"/>
              <a:t>9. Kontrollera att allt ser bra ut och skicka sedan ut kallelsen.</a:t>
            </a:r>
          </a:p>
          <a:p>
            <a:pPr marL="0" indent="0">
              <a:buNone/>
            </a:pPr>
            <a:r>
              <a:rPr lang="sv-SE" sz="1200" dirty="0"/>
              <a:t>10. Om du ska bjuda in närstående att delta via video fortsätt då med instruktionerna på nästa sida.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br>
              <a:rPr lang="sv-SE" sz="1200" b="1" dirty="0"/>
            </a:br>
            <a:br>
              <a:rPr lang="sv-SE" sz="1200" b="1" dirty="0"/>
            </a:br>
            <a:endParaRPr lang="sv-SE" sz="1200" dirty="0"/>
          </a:p>
        </p:txBody>
      </p:sp>
      <p:sp>
        <p:nvSpPr>
          <p:cNvPr id="5" name="textruta 4">
            <a:extLst>
              <a:ext uri="{FF2B5EF4-FFF2-40B4-BE49-F238E27FC236}">
                <a16:creationId xmlns:a16="http://schemas.microsoft.com/office/drawing/2014/main" id="{09C538BF-B392-8DF8-0AB7-64F5CBBC686E}"/>
              </a:ext>
            </a:extLst>
          </p:cNvPr>
          <p:cNvSpPr txBox="1"/>
          <p:nvPr/>
        </p:nvSpPr>
        <p:spPr>
          <a:xfrm>
            <a:off x="899592" y="1773111"/>
            <a:ext cx="4572000" cy="369332"/>
          </a:xfrm>
          <a:prstGeom prst="rect">
            <a:avLst/>
          </a:prstGeom>
          <a:noFill/>
        </p:spPr>
        <p:txBody>
          <a:bodyPr wrap="square">
            <a:spAutoFit/>
          </a:bodyPr>
          <a:lstStyle/>
          <a:p>
            <a:r>
              <a:rPr lang="sv-SE" sz="1800" b="1" u="sng" dirty="0">
                <a:solidFill>
                  <a:schemeClr val="tx1"/>
                </a:solidFill>
              </a:rPr>
              <a:t>STEG 1 PRATOR – inbjudan till personal </a:t>
            </a:r>
            <a:endParaRPr lang="sv-SE" dirty="0"/>
          </a:p>
        </p:txBody>
      </p:sp>
    </p:spTree>
    <p:extLst>
      <p:ext uri="{BB962C8B-B14F-4D97-AF65-F5344CB8AC3E}">
        <p14:creationId xmlns:p14="http://schemas.microsoft.com/office/powerpoint/2010/main" val="264975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1560" y="2348880"/>
            <a:ext cx="7992888" cy="3600400"/>
          </a:xfrm>
        </p:spPr>
        <p:txBody>
          <a:bodyPr/>
          <a:lstStyle/>
          <a:p>
            <a:pPr marL="0" indent="0">
              <a:buNone/>
            </a:pPr>
            <a:r>
              <a:rPr lang="sv-SE" sz="1400" dirty="0"/>
              <a:t> </a:t>
            </a:r>
          </a:p>
          <a:p>
            <a:pPr marL="0" indent="0">
              <a:buNone/>
            </a:pPr>
            <a:r>
              <a:rPr lang="sv-SE" sz="1400" dirty="0"/>
              <a:t>11. Gå tillbaka till Prator och den kallelse du skickat. </a:t>
            </a:r>
            <a:br>
              <a:rPr lang="sv-SE" sz="1400" dirty="0"/>
            </a:br>
            <a:r>
              <a:rPr lang="sv-SE" sz="1400" dirty="0"/>
              <a:t>12. Gå till fältet övrigt i kallelsedelen och markera texten </a:t>
            </a:r>
            <a:r>
              <a:rPr lang="sv-SE" sz="1400" b="1" u="sng" dirty="0"/>
              <a:t>under</a:t>
            </a:r>
            <a:r>
              <a:rPr lang="sv-SE" sz="1400" dirty="0"/>
              <a:t> rubriken </a:t>
            </a:r>
            <a:r>
              <a:rPr lang="sv-SE" sz="1400" i="1" dirty="0"/>
              <a:t>”Information till invånare”</a:t>
            </a:r>
            <a:r>
              <a:rPr lang="sv-SE" sz="1400" dirty="0"/>
              <a:t> </a:t>
            </a:r>
          </a:p>
          <a:p>
            <a:pPr marL="0" indent="0">
              <a:buNone/>
            </a:pPr>
            <a:r>
              <a:rPr lang="sv-SE" sz="1400" dirty="0"/>
              <a:t>13. Högerklicka </a:t>
            </a:r>
            <a:r>
              <a:rPr lang="sv-SE" sz="1400" b="1" dirty="0"/>
              <a:t>på</a:t>
            </a:r>
            <a:r>
              <a:rPr lang="sv-SE" sz="1400" dirty="0"/>
              <a:t> den markerade texten och välj ”kopiera”</a:t>
            </a:r>
          </a:p>
          <a:p>
            <a:pPr marL="0" indent="0">
              <a:buNone/>
            </a:pPr>
            <a:r>
              <a:rPr lang="sv-SE" sz="1400" dirty="0"/>
              <a:t>14. Gå till webbplatsen </a:t>
            </a:r>
            <a:r>
              <a:rPr lang="sv-SE" sz="1400" u="sng" dirty="0">
                <a:hlinkClick r:id="rId2"/>
              </a:rPr>
              <a:t>https://personal.1177.se</a:t>
            </a:r>
            <a:r>
              <a:rPr lang="sv-SE" sz="1400" u="sng" dirty="0"/>
              <a:t> </a:t>
            </a:r>
            <a:r>
              <a:rPr lang="sv-SE" sz="1400" dirty="0"/>
              <a:t>(Personal e-tjänster)</a:t>
            </a:r>
          </a:p>
          <a:p>
            <a:pPr marL="0" indent="0">
              <a:buNone/>
            </a:pPr>
            <a:r>
              <a:rPr lang="sv-SE" sz="1400" dirty="0"/>
              <a:t>15. Logga in med ditt SITHS-kort (om du är inloggad på din dator via SITHS-kort kommer du in direkt annars behöver du ange SITHS-kortets lösenord)</a:t>
            </a:r>
          </a:p>
          <a:p>
            <a:pPr marL="0" indent="0">
              <a:buNone/>
            </a:pPr>
            <a:r>
              <a:rPr lang="sv-SE" sz="1400" dirty="0"/>
              <a:t>16. Startsidan visas, klicka på ”din” hälsocentral</a:t>
            </a:r>
          </a:p>
          <a:p>
            <a:pPr marL="0" indent="0">
              <a:buNone/>
            </a:pPr>
            <a:r>
              <a:rPr lang="sv-SE" sz="1400" dirty="0"/>
              <a:t>17. Klicka på ”Mina ärenden” och därefter på ”Skicka ärende”</a:t>
            </a:r>
          </a:p>
          <a:p>
            <a:pPr marL="0" indent="0">
              <a:buNone/>
            </a:pPr>
            <a:r>
              <a:rPr lang="sv-SE" sz="1400" dirty="0"/>
              <a:t>18. Välj mall ”Meddelande till invånare”, ange närståendes personnummer och klicka på ”Lägg till” och ”Nästa”</a:t>
            </a:r>
          </a:p>
          <a:p>
            <a:pPr marL="0" indent="0">
              <a:buNone/>
            </a:pPr>
            <a:r>
              <a:rPr lang="sv-SE" sz="1400" dirty="0"/>
              <a:t>19. Högerklicka i den vita rutan under rubriken ”Meddelande till mottagarna” och välj ”Klistra in” </a:t>
            </a:r>
          </a:p>
          <a:p>
            <a:pPr marL="0" indent="0">
              <a:buNone/>
            </a:pPr>
            <a:r>
              <a:rPr lang="sv-SE" sz="1400" dirty="0"/>
              <a:t>20. Kontrollera att allt ser bra ut och skicka sedan ut ärendet </a:t>
            </a:r>
            <a:br>
              <a:rPr lang="sv-SE" sz="1200" dirty="0"/>
            </a:br>
            <a:endParaRPr lang="sv-SE" sz="1200" dirty="0"/>
          </a:p>
        </p:txBody>
      </p:sp>
      <p:sp>
        <p:nvSpPr>
          <p:cNvPr id="5" name="Rubrik 1"/>
          <p:cNvSpPr>
            <a:spLocks noGrp="1"/>
          </p:cNvSpPr>
          <p:nvPr>
            <p:ph type="title"/>
          </p:nvPr>
        </p:nvSpPr>
        <p:spPr>
          <a:xfrm>
            <a:off x="899592" y="1724144"/>
            <a:ext cx="6172200" cy="396044"/>
          </a:xfrm>
        </p:spPr>
        <p:txBody>
          <a:bodyPr>
            <a:normAutofit/>
          </a:bodyPr>
          <a:lstStyle/>
          <a:p>
            <a:pPr>
              <a:lnSpc>
                <a:spcPct val="100000"/>
              </a:lnSpc>
            </a:pPr>
            <a:r>
              <a:rPr lang="sv-SE" sz="1800" b="1" u="sng" dirty="0">
                <a:solidFill>
                  <a:schemeClr val="tx1"/>
                </a:solidFill>
              </a:rPr>
              <a:t>STEG 2 – 1177 Vårdguiden – inbjudan till närstående </a:t>
            </a:r>
          </a:p>
        </p:txBody>
      </p:sp>
      <p:sp>
        <p:nvSpPr>
          <p:cNvPr id="4" name="textruta 3">
            <a:extLst>
              <a:ext uri="{FF2B5EF4-FFF2-40B4-BE49-F238E27FC236}">
                <a16:creationId xmlns:a16="http://schemas.microsoft.com/office/drawing/2014/main" id="{B0B5F346-3B19-F984-9015-16D99E45EF02}"/>
              </a:ext>
            </a:extLst>
          </p:cNvPr>
          <p:cNvSpPr txBox="1"/>
          <p:nvPr/>
        </p:nvSpPr>
        <p:spPr>
          <a:xfrm>
            <a:off x="683568" y="893147"/>
            <a:ext cx="6255070" cy="769441"/>
          </a:xfrm>
          <a:prstGeom prst="rect">
            <a:avLst/>
          </a:prstGeom>
          <a:noFill/>
        </p:spPr>
        <p:txBody>
          <a:bodyPr wrap="square">
            <a:spAutoFit/>
          </a:bodyPr>
          <a:lstStyle/>
          <a:p>
            <a:r>
              <a:rPr lang="sv-SE" sz="2200" b="1" dirty="0">
                <a:solidFill>
                  <a:schemeClr val="tx1"/>
                </a:solidFill>
              </a:rPr>
              <a:t>Hämta och skicka ut anslutningsinformation till invånare/närstående i 1177.se Vårdguiden</a:t>
            </a:r>
            <a:endParaRPr lang="sv-SE" sz="2200" dirty="0"/>
          </a:p>
        </p:txBody>
      </p:sp>
    </p:spTree>
    <p:extLst>
      <p:ext uri="{BB962C8B-B14F-4D97-AF65-F5344CB8AC3E}">
        <p14:creationId xmlns:p14="http://schemas.microsoft.com/office/powerpoint/2010/main" val="2019073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7DE43C-9042-FAA6-5246-12A8AADB9A53}"/>
              </a:ext>
            </a:extLst>
          </p:cNvPr>
          <p:cNvSpPr>
            <a:spLocks noGrp="1"/>
          </p:cNvSpPr>
          <p:nvPr>
            <p:ph type="title"/>
          </p:nvPr>
        </p:nvSpPr>
        <p:spPr>
          <a:xfrm>
            <a:off x="457200" y="908720"/>
            <a:ext cx="8229600" cy="576585"/>
          </a:xfrm>
          <a:prstGeom prst="rect">
            <a:avLst/>
          </a:prstGeom>
        </p:spPr>
        <p:txBody>
          <a:bodyPr/>
          <a:lstStyle/>
          <a:p>
            <a:br>
              <a:rPr lang="sv-SE" sz="2400" b="1" dirty="0">
                <a:solidFill>
                  <a:schemeClr val="tx1"/>
                </a:solidFill>
              </a:rPr>
            </a:br>
            <a:r>
              <a:rPr lang="sv-SE" sz="3200" b="1" dirty="0">
                <a:solidFill>
                  <a:schemeClr val="tx1"/>
                </a:solidFill>
              </a:rPr>
              <a:t>Säkra meddelanden via 1177</a:t>
            </a:r>
          </a:p>
        </p:txBody>
      </p:sp>
      <p:sp>
        <p:nvSpPr>
          <p:cNvPr id="6" name="Platshållare för innehåll 5">
            <a:extLst>
              <a:ext uri="{FF2B5EF4-FFF2-40B4-BE49-F238E27FC236}">
                <a16:creationId xmlns:a16="http://schemas.microsoft.com/office/drawing/2014/main" id="{DC96274F-8F52-3786-2F26-19389260CA9E}"/>
              </a:ext>
            </a:extLst>
          </p:cNvPr>
          <p:cNvSpPr>
            <a:spLocks noGrp="1"/>
          </p:cNvSpPr>
          <p:nvPr>
            <p:ph idx="1"/>
          </p:nvPr>
        </p:nvSpPr>
        <p:spPr>
          <a:xfrm>
            <a:off x="395536" y="1772816"/>
            <a:ext cx="8229600" cy="4103687"/>
          </a:xfrm>
        </p:spPr>
        <p:txBody>
          <a:bodyPr/>
          <a:lstStyle/>
          <a:p>
            <a:r>
              <a:rPr lang="sv-SE" dirty="0">
                <a:solidFill>
                  <a:schemeClr val="tx1"/>
                </a:solidFill>
              </a:rPr>
              <a:t>Om någon behöver meddela sig i invånar-/patient ärendet som du kallat till sker också det sekretesskyddat via meddelandefunktionen i 1177.</a:t>
            </a:r>
            <a:r>
              <a:rPr lang="sv-SE" dirty="0"/>
              <a:t>  - </a:t>
            </a:r>
            <a:r>
              <a:rPr lang="sv-SE" sz="1800" dirty="0"/>
              <a:t>Exempelbild över vyn  i 1177 hittar du i nästa bild.</a:t>
            </a:r>
            <a:endParaRPr lang="sv-SE" sz="1800" dirty="0">
              <a:solidFill>
                <a:schemeClr val="tx1"/>
              </a:solidFill>
            </a:endParaRPr>
          </a:p>
          <a:p>
            <a:r>
              <a:rPr lang="sv-SE" dirty="0"/>
              <a:t>Ärenden till dig som vårdgivare hittar du under fliken ”Mina ärenden”</a:t>
            </a:r>
          </a:p>
          <a:p>
            <a:r>
              <a:rPr lang="sv-SE" dirty="0"/>
              <a:t>Ärenden till invånaren skapar du genom att klicka på fliken ”Invånare” där du godkänner kommunikation av och med invånaren i ditt ärende.  </a:t>
            </a:r>
          </a:p>
        </p:txBody>
      </p:sp>
      <p:pic>
        <p:nvPicPr>
          <p:cNvPr id="7" name="Bildobjekt 6">
            <a:extLst>
              <a:ext uri="{FF2B5EF4-FFF2-40B4-BE49-F238E27FC236}">
                <a16:creationId xmlns:a16="http://schemas.microsoft.com/office/drawing/2014/main" id="{CE0DABB8-2EA7-0725-7210-C5D7D50B7FB8}"/>
              </a:ext>
            </a:extLst>
          </p:cNvPr>
          <p:cNvPicPr>
            <a:picLocks noChangeAspect="1"/>
          </p:cNvPicPr>
          <p:nvPr/>
        </p:nvPicPr>
        <p:blipFill>
          <a:blip r:embed="rId2"/>
          <a:stretch>
            <a:fillRect/>
          </a:stretch>
        </p:blipFill>
        <p:spPr>
          <a:xfrm>
            <a:off x="3779912" y="4437112"/>
            <a:ext cx="2880320" cy="1944216"/>
          </a:xfrm>
          <a:prstGeom prst="rect">
            <a:avLst/>
          </a:prstGeom>
        </p:spPr>
      </p:pic>
    </p:spTree>
    <p:extLst>
      <p:ext uri="{BB962C8B-B14F-4D97-AF65-F5344CB8AC3E}">
        <p14:creationId xmlns:p14="http://schemas.microsoft.com/office/powerpoint/2010/main" val="123384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D490AA-7EE0-6D31-E459-5AC2C7D8BFA4}"/>
              </a:ext>
            </a:extLst>
          </p:cNvPr>
          <p:cNvSpPr>
            <a:spLocks noGrp="1"/>
          </p:cNvSpPr>
          <p:nvPr>
            <p:ph type="title"/>
          </p:nvPr>
        </p:nvSpPr>
        <p:spPr>
          <a:xfrm>
            <a:off x="457200" y="908720"/>
            <a:ext cx="8229600" cy="469027"/>
          </a:xfrm>
        </p:spPr>
        <p:txBody>
          <a:bodyPr/>
          <a:lstStyle/>
          <a:p>
            <a:r>
              <a:rPr lang="sv-SE" sz="2400" b="1" dirty="0">
                <a:solidFill>
                  <a:schemeClr val="tx1"/>
                </a:solidFill>
              </a:rPr>
              <a:t>Exempel på hur ärenderutan för e-tjänster ser ut på 1177</a:t>
            </a:r>
          </a:p>
        </p:txBody>
      </p:sp>
      <p:pic>
        <p:nvPicPr>
          <p:cNvPr id="4" name="Bildobjekt 3">
            <a:extLst>
              <a:ext uri="{FF2B5EF4-FFF2-40B4-BE49-F238E27FC236}">
                <a16:creationId xmlns:a16="http://schemas.microsoft.com/office/drawing/2014/main" id="{237AE9AF-85A3-371B-86A4-0C0EDD8CB260}"/>
              </a:ext>
            </a:extLst>
          </p:cNvPr>
          <p:cNvPicPr>
            <a:picLocks noChangeAspect="1"/>
          </p:cNvPicPr>
          <p:nvPr/>
        </p:nvPicPr>
        <p:blipFill>
          <a:blip r:embed="rId2"/>
          <a:stretch>
            <a:fillRect/>
          </a:stretch>
        </p:blipFill>
        <p:spPr>
          <a:xfrm>
            <a:off x="246879" y="1377747"/>
            <a:ext cx="8718882" cy="4389459"/>
          </a:xfrm>
          <a:prstGeom prst="rect">
            <a:avLst/>
          </a:prstGeom>
        </p:spPr>
      </p:pic>
      <p:sp>
        <p:nvSpPr>
          <p:cNvPr id="6" name="Pil: höger 5">
            <a:extLst>
              <a:ext uri="{FF2B5EF4-FFF2-40B4-BE49-F238E27FC236}">
                <a16:creationId xmlns:a16="http://schemas.microsoft.com/office/drawing/2014/main" id="{E46B9CFA-27D2-E584-2227-34B44E396385}"/>
              </a:ext>
            </a:extLst>
          </p:cNvPr>
          <p:cNvSpPr/>
          <p:nvPr/>
        </p:nvSpPr>
        <p:spPr>
          <a:xfrm>
            <a:off x="1115616" y="2924944"/>
            <a:ext cx="978408" cy="366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höger 6">
            <a:extLst>
              <a:ext uri="{FF2B5EF4-FFF2-40B4-BE49-F238E27FC236}">
                <a16:creationId xmlns:a16="http://schemas.microsoft.com/office/drawing/2014/main" id="{49227D29-846D-BC92-CA12-5C6DF8F96698}"/>
              </a:ext>
            </a:extLst>
          </p:cNvPr>
          <p:cNvSpPr/>
          <p:nvPr/>
        </p:nvSpPr>
        <p:spPr>
          <a:xfrm rot="10800000">
            <a:off x="7236296" y="2996952"/>
            <a:ext cx="978408" cy="366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E09533B4-456D-5417-D6E6-001BC34A336E}"/>
              </a:ext>
            </a:extLst>
          </p:cNvPr>
          <p:cNvSpPr txBox="1"/>
          <p:nvPr/>
        </p:nvSpPr>
        <p:spPr>
          <a:xfrm>
            <a:off x="7096365" y="2600677"/>
            <a:ext cx="1590435" cy="369332"/>
          </a:xfrm>
          <a:prstGeom prst="rect">
            <a:avLst/>
          </a:prstGeom>
          <a:noFill/>
        </p:spPr>
        <p:txBody>
          <a:bodyPr wrap="none" rtlCol="0">
            <a:spAutoFit/>
          </a:bodyPr>
          <a:lstStyle/>
          <a:p>
            <a:r>
              <a:rPr lang="sv-SE" dirty="0"/>
              <a:t>Fliken invånare</a:t>
            </a:r>
          </a:p>
        </p:txBody>
      </p:sp>
      <p:sp>
        <p:nvSpPr>
          <p:cNvPr id="9" name="textruta 8">
            <a:extLst>
              <a:ext uri="{FF2B5EF4-FFF2-40B4-BE49-F238E27FC236}">
                <a16:creationId xmlns:a16="http://schemas.microsoft.com/office/drawing/2014/main" id="{408487A1-7B6D-C412-BC6F-6E57F6739C27}"/>
              </a:ext>
            </a:extLst>
          </p:cNvPr>
          <p:cNvSpPr txBox="1"/>
          <p:nvPr/>
        </p:nvSpPr>
        <p:spPr>
          <a:xfrm>
            <a:off x="178239" y="2555612"/>
            <a:ext cx="2177969" cy="369332"/>
          </a:xfrm>
          <a:prstGeom prst="rect">
            <a:avLst/>
          </a:prstGeom>
          <a:noFill/>
        </p:spPr>
        <p:txBody>
          <a:bodyPr wrap="none" rtlCol="0">
            <a:spAutoFit/>
          </a:bodyPr>
          <a:lstStyle/>
          <a:p>
            <a:r>
              <a:rPr lang="sv-SE" dirty="0"/>
              <a:t>Fliken Mina Ärenden </a:t>
            </a:r>
          </a:p>
        </p:txBody>
      </p:sp>
      <p:sp>
        <p:nvSpPr>
          <p:cNvPr id="10" name="textruta 9">
            <a:extLst>
              <a:ext uri="{FF2B5EF4-FFF2-40B4-BE49-F238E27FC236}">
                <a16:creationId xmlns:a16="http://schemas.microsoft.com/office/drawing/2014/main" id="{0AE04DD9-1A9B-C49E-B323-1FA52D32571F}"/>
              </a:ext>
            </a:extLst>
          </p:cNvPr>
          <p:cNvSpPr txBox="1"/>
          <p:nvPr/>
        </p:nvSpPr>
        <p:spPr>
          <a:xfrm>
            <a:off x="7812360" y="1874079"/>
            <a:ext cx="1191978" cy="216024"/>
          </a:xfrm>
          <a:prstGeom prst="rect">
            <a:avLst/>
          </a:prstGeom>
          <a:solidFill>
            <a:srgbClr val="002060"/>
          </a:solidFill>
        </p:spPr>
        <p:txBody>
          <a:bodyPr wrap="square" rtlCol="0">
            <a:spAutoFit/>
          </a:bodyPr>
          <a:lstStyle/>
          <a:p>
            <a:endParaRPr lang="sv-SE" dirty="0"/>
          </a:p>
        </p:txBody>
      </p:sp>
      <p:sp>
        <p:nvSpPr>
          <p:cNvPr id="3" name="Rektangel: rundade hörn 2">
            <a:extLst>
              <a:ext uri="{FF2B5EF4-FFF2-40B4-BE49-F238E27FC236}">
                <a16:creationId xmlns:a16="http://schemas.microsoft.com/office/drawing/2014/main" id="{D0D21361-47D9-BBCF-0F72-CF311AA0703F}"/>
              </a:ext>
            </a:extLst>
          </p:cNvPr>
          <p:cNvSpPr/>
          <p:nvPr/>
        </p:nvSpPr>
        <p:spPr>
          <a:xfrm>
            <a:off x="2195736" y="2780928"/>
            <a:ext cx="1590435" cy="1584176"/>
          </a:xfrm>
          <a:prstGeom prst="roundRect">
            <a:avLst>
              <a:gd name="adj" fmla="val 8650"/>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4F670760-8A42-27A2-28F2-37B32D157D7D}"/>
              </a:ext>
            </a:extLst>
          </p:cNvPr>
          <p:cNvSpPr/>
          <p:nvPr/>
        </p:nvSpPr>
        <p:spPr>
          <a:xfrm>
            <a:off x="5514002" y="2784936"/>
            <a:ext cx="1590435" cy="1584176"/>
          </a:xfrm>
          <a:prstGeom prst="roundRect">
            <a:avLst>
              <a:gd name="adj" fmla="val 8650"/>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20051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1147589D-6780-2557-EDC6-BC0F54DDB73B}"/>
              </a:ext>
            </a:extLst>
          </p:cNvPr>
          <p:cNvPicPr>
            <a:picLocks noChangeAspect="1"/>
          </p:cNvPicPr>
          <p:nvPr/>
        </p:nvPicPr>
        <p:blipFill rotWithShape="1">
          <a:blip r:embed="rId2"/>
          <a:srcRect b="15095"/>
          <a:stretch/>
        </p:blipFill>
        <p:spPr>
          <a:xfrm>
            <a:off x="376074" y="2276872"/>
            <a:ext cx="8424936" cy="3240360"/>
          </a:xfrm>
          <a:prstGeom prst="rect">
            <a:avLst/>
          </a:prstGeom>
        </p:spPr>
      </p:pic>
      <p:sp>
        <p:nvSpPr>
          <p:cNvPr id="2" name="Rubrik 1">
            <a:extLst>
              <a:ext uri="{FF2B5EF4-FFF2-40B4-BE49-F238E27FC236}">
                <a16:creationId xmlns:a16="http://schemas.microsoft.com/office/drawing/2014/main" id="{041CAC53-F914-3C1B-CA65-70836BCD8022}"/>
              </a:ext>
            </a:extLst>
          </p:cNvPr>
          <p:cNvSpPr>
            <a:spLocks noGrp="1"/>
          </p:cNvSpPr>
          <p:nvPr>
            <p:ph type="title"/>
          </p:nvPr>
        </p:nvSpPr>
        <p:spPr>
          <a:xfrm>
            <a:off x="376074" y="749497"/>
            <a:ext cx="8229600" cy="1332148"/>
          </a:xfrm>
        </p:spPr>
        <p:txBody>
          <a:bodyPr/>
          <a:lstStyle/>
          <a:p>
            <a:pPr>
              <a:lnSpc>
                <a:spcPct val="100000"/>
              </a:lnSpc>
            </a:pPr>
            <a:br>
              <a:rPr lang="sv-SE" sz="2400" b="1" dirty="0">
                <a:solidFill>
                  <a:schemeClr val="tx1"/>
                </a:solidFill>
              </a:rPr>
            </a:br>
            <a:br>
              <a:rPr lang="sv-SE" sz="2400" b="1" dirty="0">
                <a:solidFill>
                  <a:schemeClr val="tx1"/>
                </a:solidFill>
              </a:rPr>
            </a:br>
            <a:br>
              <a:rPr lang="sv-SE" sz="2400" b="1" dirty="0">
                <a:solidFill>
                  <a:schemeClr val="tx1"/>
                </a:solidFill>
              </a:rPr>
            </a:br>
            <a:r>
              <a:rPr lang="sv-SE" sz="2400" b="1" dirty="0">
                <a:solidFill>
                  <a:schemeClr val="tx1"/>
                </a:solidFill>
              </a:rPr>
              <a:t>Fliken ”Mina ärenden”</a:t>
            </a:r>
            <a:br>
              <a:rPr lang="sv-SE" sz="2200" dirty="0">
                <a:solidFill>
                  <a:schemeClr val="tx1"/>
                </a:solidFill>
              </a:rPr>
            </a:br>
            <a:r>
              <a:rPr lang="sv-SE" sz="2000" dirty="0">
                <a:solidFill>
                  <a:schemeClr val="tx1"/>
                </a:solidFill>
              </a:rPr>
              <a:t>Så här ser det ut när det finns ärenden/meddelanden som skall hanteras. </a:t>
            </a:r>
            <a:br>
              <a:rPr lang="sv-SE" sz="2000" dirty="0">
                <a:solidFill>
                  <a:schemeClr val="tx1"/>
                </a:solidFill>
              </a:rPr>
            </a:br>
            <a:r>
              <a:rPr lang="sv-SE" sz="2000" dirty="0">
                <a:solidFill>
                  <a:schemeClr val="tx1"/>
                </a:solidFill>
              </a:rPr>
              <a:t>Här kommer du vidare till sidan där du kan skicka ärendet, till exempel en kallelse till videomötet till invånaren.</a:t>
            </a:r>
            <a:endParaRPr lang="sv-SE" sz="2000" b="1" dirty="0">
              <a:solidFill>
                <a:schemeClr val="tx1"/>
              </a:solidFill>
            </a:endParaRPr>
          </a:p>
        </p:txBody>
      </p:sp>
      <p:sp>
        <p:nvSpPr>
          <p:cNvPr id="4" name="Pil: höger 3">
            <a:extLst>
              <a:ext uri="{FF2B5EF4-FFF2-40B4-BE49-F238E27FC236}">
                <a16:creationId xmlns:a16="http://schemas.microsoft.com/office/drawing/2014/main" id="{66A4FD39-61C8-251B-B5EE-09D417289A81}"/>
              </a:ext>
            </a:extLst>
          </p:cNvPr>
          <p:cNvSpPr/>
          <p:nvPr/>
        </p:nvSpPr>
        <p:spPr>
          <a:xfrm>
            <a:off x="6545808" y="305829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77CF8839-B6E9-CE2A-565B-6E5760AB15C8}"/>
              </a:ext>
            </a:extLst>
          </p:cNvPr>
          <p:cNvSpPr txBox="1"/>
          <p:nvPr/>
        </p:nvSpPr>
        <p:spPr>
          <a:xfrm>
            <a:off x="7609032" y="2564904"/>
            <a:ext cx="1191978" cy="216024"/>
          </a:xfrm>
          <a:prstGeom prst="rect">
            <a:avLst/>
          </a:prstGeom>
          <a:solidFill>
            <a:srgbClr val="002060"/>
          </a:solidFill>
        </p:spPr>
        <p:txBody>
          <a:bodyPr wrap="square" rtlCol="0">
            <a:spAutoFit/>
          </a:bodyPr>
          <a:lstStyle/>
          <a:p>
            <a:endParaRPr lang="sv-SE" dirty="0"/>
          </a:p>
        </p:txBody>
      </p:sp>
    </p:spTree>
    <p:extLst>
      <p:ext uri="{BB962C8B-B14F-4D97-AF65-F5344CB8AC3E}">
        <p14:creationId xmlns:p14="http://schemas.microsoft.com/office/powerpoint/2010/main" val="72249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BD0AB-C0B4-1411-8558-91E31EA50DCD}"/>
              </a:ext>
            </a:extLst>
          </p:cNvPr>
          <p:cNvSpPr>
            <a:spLocks noGrp="1"/>
          </p:cNvSpPr>
          <p:nvPr>
            <p:ph type="title"/>
          </p:nvPr>
        </p:nvSpPr>
        <p:spPr>
          <a:xfrm>
            <a:off x="323528" y="548680"/>
            <a:ext cx="8229600" cy="1080120"/>
          </a:xfrm>
        </p:spPr>
        <p:txBody>
          <a:bodyPr/>
          <a:lstStyle/>
          <a:p>
            <a:pPr>
              <a:lnSpc>
                <a:spcPct val="100000"/>
              </a:lnSpc>
            </a:pPr>
            <a:r>
              <a:rPr lang="sv-SE" sz="2200" b="1" dirty="0">
                <a:solidFill>
                  <a:schemeClr val="tx1"/>
                </a:solidFill>
              </a:rPr>
              <a:t>När du använder mallen ”Meddelande till invånare” får du då upp en meddelanderuta där du kan vidareutveckla informationen. </a:t>
            </a:r>
          </a:p>
        </p:txBody>
      </p:sp>
      <p:sp>
        <p:nvSpPr>
          <p:cNvPr id="6" name="Rektangel 5">
            <a:extLst>
              <a:ext uri="{FF2B5EF4-FFF2-40B4-BE49-F238E27FC236}">
                <a16:creationId xmlns:a16="http://schemas.microsoft.com/office/drawing/2014/main" id="{122E67C8-E17F-A990-EF9B-F71F123A4258}"/>
              </a:ext>
            </a:extLst>
          </p:cNvPr>
          <p:cNvSpPr/>
          <p:nvPr/>
        </p:nvSpPr>
        <p:spPr>
          <a:xfrm>
            <a:off x="2123728" y="2060848"/>
            <a:ext cx="2088232" cy="1392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 name="Grupp 7">
            <a:extLst>
              <a:ext uri="{FF2B5EF4-FFF2-40B4-BE49-F238E27FC236}">
                <a16:creationId xmlns:a16="http://schemas.microsoft.com/office/drawing/2014/main" id="{44AC1B8E-E957-F8AA-DFEE-721E12B7880F}"/>
              </a:ext>
            </a:extLst>
          </p:cNvPr>
          <p:cNvGrpSpPr/>
          <p:nvPr/>
        </p:nvGrpSpPr>
        <p:grpSpPr>
          <a:xfrm>
            <a:off x="402821" y="1755495"/>
            <a:ext cx="8332857" cy="4165471"/>
            <a:chOff x="402821" y="1755495"/>
            <a:chExt cx="8332857" cy="4165471"/>
          </a:xfrm>
        </p:grpSpPr>
        <p:pic>
          <p:nvPicPr>
            <p:cNvPr id="3" name="Bildobjekt 2">
              <a:extLst>
                <a:ext uri="{FF2B5EF4-FFF2-40B4-BE49-F238E27FC236}">
                  <a16:creationId xmlns:a16="http://schemas.microsoft.com/office/drawing/2014/main" id="{E0B2E490-2308-8ED5-BF3B-95EBC65CDB78}"/>
                </a:ext>
              </a:extLst>
            </p:cNvPr>
            <p:cNvPicPr>
              <a:picLocks noChangeAspect="1"/>
            </p:cNvPicPr>
            <p:nvPr/>
          </p:nvPicPr>
          <p:blipFill rotWithShape="1">
            <a:blip r:embed="rId2"/>
            <a:srcRect b="3973"/>
            <a:stretch/>
          </p:blipFill>
          <p:spPr>
            <a:xfrm>
              <a:off x="402821" y="1755495"/>
              <a:ext cx="8326878" cy="4165471"/>
            </a:xfrm>
            <a:prstGeom prst="rect">
              <a:avLst/>
            </a:prstGeom>
          </p:spPr>
        </p:pic>
        <p:sp>
          <p:nvSpPr>
            <p:cNvPr id="4" name="textruta 3">
              <a:extLst>
                <a:ext uri="{FF2B5EF4-FFF2-40B4-BE49-F238E27FC236}">
                  <a16:creationId xmlns:a16="http://schemas.microsoft.com/office/drawing/2014/main" id="{928C112E-0491-5684-7A6E-399AAEE188FF}"/>
                </a:ext>
              </a:extLst>
            </p:cNvPr>
            <p:cNvSpPr txBox="1"/>
            <p:nvPr/>
          </p:nvSpPr>
          <p:spPr>
            <a:xfrm>
              <a:off x="7217422" y="1973759"/>
              <a:ext cx="1518256" cy="146397"/>
            </a:xfrm>
            <a:prstGeom prst="rect">
              <a:avLst/>
            </a:prstGeom>
            <a:solidFill>
              <a:srgbClr val="002060"/>
            </a:solidFill>
          </p:spPr>
          <p:txBody>
            <a:bodyPr wrap="square" rtlCol="0">
              <a:spAutoFit/>
            </a:bodyPr>
            <a:lstStyle/>
            <a:p>
              <a:endParaRPr lang="sv-SE" dirty="0"/>
            </a:p>
          </p:txBody>
        </p:sp>
        <p:sp>
          <p:nvSpPr>
            <p:cNvPr id="7" name="Rektangel: rundade hörn 6">
              <a:extLst>
                <a:ext uri="{FF2B5EF4-FFF2-40B4-BE49-F238E27FC236}">
                  <a16:creationId xmlns:a16="http://schemas.microsoft.com/office/drawing/2014/main" id="{E9CF851D-F47E-192C-C3C5-4B2F6A5F629B}"/>
                </a:ext>
              </a:extLst>
            </p:cNvPr>
            <p:cNvSpPr/>
            <p:nvPr/>
          </p:nvSpPr>
          <p:spPr>
            <a:xfrm>
              <a:off x="2267744" y="4340784"/>
              <a:ext cx="4752528" cy="1392472"/>
            </a:xfrm>
            <a:prstGeom prst="roundRect">
              <a:avLst>
                <a:gd name="adj" fmla="val 8650"/>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9" name="Bild 8" descr="Nedpil med hel fyllning">
            <a:extLst>
              <a:ext uri="{FF2B5EF4-FFF2-40B4-BE49-F238E27FC236}">
                <a16:creationId xmlns:a16="http://schemas.microsoft.com/office/drawing/2014/main" id="{61218271-6E3C-9E63-6964-B4EC970761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166302">
            <a:off x="1342529" y="3849695"/>
            <a:ext cx="914400" cy="914400"/>
          </a:xfrm>
          <a:prstGeom prst="rect">
            <a:avLst/>
          </a:prstGeom>
        </p:spPr>
      </p:pic>
    </p:spTree>
    <p:extLst>
      <p:ext uri="{BB962C8B-B14F-4D97-AF65-F5344CB8AC3E}">
        <p14:creationId xmlns:p14="http://schemas.microsoft.com/office/powerpoint/2010/main" val="35402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F45D3F8-9FEA-31B1-909D-F666E24E8050}"/>
              </a:ext>
            </a:extLst>
          </p:cNvPr>
          <p:cNvPicPr>
            <a:picLocks noChangeAspect="1"/>
          </p:cNvPicPr>
          <p:nvPr/>
        </p:nvPicPr>
        <p:blipFill>
          <a:blip r:embed="rId2"/>
          <a:stretch>
            <a:fillRect/>
          </a:stretch>
        </p:blipFill>
        <p:spPr>
          <a:xfrm>
            <a:off x="229940" y="2420889"/>
            <a:ext cx="8108253" cy="3667450"/>
          </a:xfrm>
          <a:prstGeom prst="rect">
            <a:avLst/>
          </a:prstGeom>
        </p:spPr>
      </p:pic>
      <p:sp>
        <p:nvSpPr>
          <p:cNvPr id="2" name="Rubrik 1">
            <a:extLst>
              <a:ext uri="{FF2B5EF4-FFF2-40B4-BE49-F238E27FC236}">
                <a16:creationId xmlns:a16="http://schemas.microsoft.com/office/drawing/2014/main" id="{66D3489F-E100-9B6E-7301-63938F583EE8}"/>
              </a:ext>
            </a:extLst>
          </p:cNvPr>
          <p:cNvSpPr>
            <a:spLocks noGrp="1"/>
          </p:cNvSpPr>
          <p:nvPr>
            <p:ph type="title" idx="4294967295"/>
          </p:nvPr>
        </p:nvSpPr>
        <p:spPr>
          <a:xfrm>
            <a:off x="229940" y="900936"/>
            <a:ext cx="8751888" cy="1519953"/>
          </a:xfrm>
          <a:prstGeom prst="rect">
            <a:avLst/>
          </a:prstGeom>
        </p:spPr>
        <p:txBody>
          <a:bodyPr/>
          <a:lstStyle/>
          <a:p>
            <a:pPr>
              <a:lnSpc>
                <a:spcPct val="100000"/>
              </a:lnSpc>
            </a:pPr>
            <a:r>
              <a:rPr lang="sv-SE" sz="2400" b="1" dirty="0">
                <a:solidFill>
                  <a:schemeClr val="tx1"/>
                </a:solidFill>
              </a:rPr>
              <a:t>Skicka ärende/kommunicera säkert</a:t>
            </a:r>
            <a:br>
              <a:rPr lang="sv-SE" sz="2400" b="1" dirty="0">
                <a:solidFill>
                  <a:schemeClr val="tx1"/>
                </a:solidFill>
              </a:rPr>
            </a:br>
            <a:r>
              <a:rPr lang="sv-SE" sz="1800" dirty="0">
                <a:solidFill>
                  <a:schemeClr val="tx1"/>
                </a:solidFill>
              </a:rPr>
              <a:t>När du är redo att skicka ärendet väljer du mallen ”Information – Ett invånarärende som inte går att besvara” för att kontakta invånaren. </a:t>
            </a:r>
            <a:br>
              <a:rPr lang="sv-SE" sz="1800" dirty="0">
                <a:solidFill>
                  <a:schemeClr val="tx1"/>
                </a:solidFill>
              </a:rPr>
            </a:br>
            <a:r>
              <a:rPr lang="sv-SE" sz="1800" dirty="0">
                <a:solidFill>
                  <a:schemeClr val="tx1"/>
                </a:solidFill>
              </a:rPr>
              <a:t>Det går inte för invånaren att svara direkt på det inkomna meddelandet. Invånare måste skapa ett nytt meddelande ärende med sitt svar. </a:t>
            </a:r>
            <a:br>
              <a:rPr lang="sv-SE" sz="1800" dirty="0"/>
            </a:br>
            <a:endParaRPr lang="sv-SE" sz="1800" b="1" dirty="0">
              <a:solidFill>
                <a:schemeClr val="tx1"/>
              </a:solidFill>
            </a:endParaRPr>
          </a:p>
        </p:txBody>
      </p:sp>
      <p:sp>
        <p:nvSpPr>
          <p:cNvPr id="4" name="textruta 3">
            <a:extLst>
              <a:ext uri="{FF2B5EF4-FFF2-40B4-BE49-F238E27FC236}">
                <a16:creationId xmlns:a16="http://schemas.microsoft.com/office/drawing/2014/main" id="{D5AAD41B-8E43-BCE6-08CD-57F23A621DF3}"/>
              </a:ext>
            </a:extLst>
          </p:cNvPr>
          <p:cNvSpPr txBox="1"/>
          <p:nvPr/>
        </p:nvSpPr>
        <p:spPr>
          <a:xfrm>
            <a:off x="6763542" y="2694633"/>
            <a:ext cx="1584176" cy="216024"/>
          </a:xfrm>
          <a:prstGeom prst="rect">
            <a:avLst/>
          </a:prstGeom>
          <a:solidFill>
            <a:srgbClr val="002060"/>
          </a:solidFill>
        </p:spPr>
        <p:txBody>
          <a:bodyPr wrap="square" rtlCol="0">
            <a:spAutoFit/>
          </a:bodyPr>
          <a:lstStyle/>
          <a:p>
            <a:endParaRPr lang="sv-SE" dirty="0"/>
          </a:p>
        </p:txBody>
      </p:sp>
    </p:spTree>
    <p:extLst>
      <p:ext uri="{BB962C8B-B14F-4D97-AF65-F5344CB8AC3E}">
        <p14:creationId xmlns:p14="http://schemas.microsoft.com/office/powerpoint/2010/main" val="3462727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8B01C-DC89-AE00-97ED-B7F85E4BD524}"/>
              </a:ext>
            </a:extLst>
          </p:cNvPr>
          <p:cNvSpPr>
            <a:spLocks noGrp="1"/>
          </p:cNvSpPr>
          <p:nvPr>
            <p:ph type="title"/>
          </p:nvPr>
        </p:nvSpPr>
        <p:spPr>
          <a:xfrm>
            <a:off x="468313" y="1052736"/>
            <a:ext cx="8229600" cy="360561"/>
          </a:xfrm>
        </p:spPr>
        <p:txBody>
          <a:bodyPr/>
          <a:lstStyle/>
          <a:p>
            <a:r>
              <a:rPr lang="sv-SE" sz="2500" b="1" dirty="0">
                <a:solidFill>
                  <a:schemeClr val="tx1"/>
                </a:solidFill>
              </a:rPr>
              <a:t>Lycka till med att samordna och bjuda in till ditt SIP möte!</a:t>
            </a:r>
          </a:p>
        </p:txBody>
      </p:sp>
      <p:sp>
        <p:nvSpPr>
          <p:cNvPr id="3" name="Platshållare för innehåll 2">
            <a:extLst>
              <a:ext uri="{FF2B5EF4-FFF2-40B4-BE49-F238E27FC236}">
                <a16:creationId xmlns:a16="http://schemas.microsoft.com/office/drawing/2014/main" id="{CEDA00CD-D387-1DB9-76AE-544C8159C81B}"/>
              </a:ext>
            </a:extLst>
          </p:cNvPr>
          <p:cNvSpPr>
            <a:spLocks noGrp="1"/>
          </p:cNvSpPr>
          <p:nvPr>
            <p:ph idx="1"/>
          </p:nvPr>
        </p:nvSpPr>
        <p:spPr>
          <a:xfrm>
            <a:off x="395536" y="1556793"/>
            <a:ext cx="8302377" cy="4248471"/>
          </a:xfrm>
        </p:spPr>
        <p:txBody>
          <a:bodyPr/>
          <a:lstStyle/>
          <a:p>
            <a:pPr marL="0" indent="0">
              <a:buNone/>
            </a:pPr>
            <a:r>
              <a:rPr lang="sv-SE" sz="2000" b="1" i="1" dirty="0"/>
              <a:t>”Om vi gör som vi alltid har gjort får vi samma resultat som vi alltid har </a:t>
            </a:r>
            <a:r>
              <a:rPr lang="sv-SE" sz="2000" b="1" i="1"/>
              <a:t>fått.”</a:t>
            </a:r>
          </a:p>
          <a:p>
            <a:pPr marL="0" indent="0">
              <a:buNone/>
            </a:pPr>
            <a:r>
              <a:rPr lang="sv-SE" sz="2000" b="1" i="1" dirty="0"/>
              <a:t> </a:t>
            </a:r>
            <a:r>
              <a:rPr lang="sv-SE" sz="2000" b="1" dirty="0"/>
              <a:t>Några råd på vägen: </a:t>
            </a:r>
            <a:endParaRPr lang="sv-SE" b="1" dirty="0"/>
          </a:p>
          <a:p>
            <a:pPr marL="0" indent="0">
              <a:buNone/>
            </a:pPr>
            <a:r>
              <a:rPr lang="sv-SE" sz="2000" dirty="0"/>
              <a:t>-     Våga prova!</a:t>
            </a:r>
          </a:p>
          <a:p>
            <a:pPr>
              <a:buFontTx/>
              <a:buChar char="-"/>
            </a:pPr>
            <a:r>
              <a:rPr lang="sv-SE" sz="2000" dirty="0"/>
              <a:t>Testa med en arbetskamrat eller boka en tid till dig själv första gången. </a:t>
            </a:r>
          </a:p>
          <a:p>
            <a:pPr>
              <a:buFontTx/>
              <a:buChar char="-"/>
            </a:pPr>
            <a:r>
              <a:rPr lang="sv-SE" sz="2000" dirty="0"/>
              <a:t>”Digitalt när det går, fysiskt när det behövs”. </a:t>
            </a:r>
          </a:p>
        </p:txBody>
      </p:sp>
      <p:pic>
        <p:nvPicPr>
          <p:cNvPr id="6" name="Bildobjekt 5">
            <a:extLst>
              <a:ext uri="{FF2B5EF4-FFF2-40B4-BE49-F238E27FC236}">
                <a16:creationId xmlns:a16="http://schemas.microsoft.com/office/drawing/2014/main" id="{2521C898-3D6D-5FDC-7A76-E59C84C7B0EA}"/>
              </a:ext>
            </a:extLst>
          </p:cNvPr>
          <p:cNvPicPr>
            <a:picLocks noChangeAspect="1"/>
          </p:cNvPicPr>
          <p:nvPr/>
        </p:nvPicPr>
        <p:blipFill>
          <a:blip r:embed="rId2"/>
          <a:stretch>
            <a:fillRect/>
          </a:stretch>
        </p:blipFill>
        <p:spPr>
          <a:xfrm>
            <a:off x="2619433" y="3649005"/>
            <a:ext cx="3854582" cy="2569720"/>
          </a:xfrm>
          <a:prstGeom prst="rect">
            <a:avLst/>
          </a:prstGeom>
        </p:spPr>
      </p:pic>
    </p:spTree>
    <p:extLst>
      <p:ext uri="{BB962C8B-B14F-4D97-AF65-F5344CB8AC3E}">
        <p14:creationId xmlns:p14="http://schemas.microsoft.com/office/powerpoint/2010/main" val="184840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AB0FDA-A0D3-2AC5-C555-7E634791F74D}"/>
              </a:ext>
            </a:extLst>
          </p:cNvPr>
          <p:cNvSpPr>
            <a:spLocks noGrp="1"/>
          </p:cNvSpPr>
          <p:nvPr>
            <p:ph type="title"/>
          </p:nvPr>
        </p:nvSpPr>
        <p:spPr>
          <a:xfrm>
            <a:off x="468313" y="692696"/>
            <a:ext cx="8229600" cy="936625"/>
          </a:xfrm>
        </p:spPr>
        <p:txBody>
          <a:bodyPr anchor="b">
            <a:normAutofit/>
          </a:bodyPr>
          <a:lstStyle/>
          <a:p>
            <a:pPr algn="ctr"/>
            <a:r>
              <a:rPr lang="sv-SE" sz="3000" b="1" dirty="0">
                <a:solidFill>
                  <a:schemeClr val="tx1"/>
                </a:solidFill>
              </a:rPr>
              <a:t>Att dela en personlig videomöteslänk via 1177</a:t>
            </a:r>
          </a:p>
        </p:txBody>
      </p:sp>
      <p:sp>
        <p:nvSpPr>
          <p:cNvPr id="7" name="Platshållare för innehåll 6">
            <a:extLst>
              <a:ext uri="{FF2B5EF4-FFF2-40B4-BE49-F238E27FC236}">
                <a16:creationId xmlns:a16="http://schemas.microsoft.com/office/drawing/2014/main" id="{6B6F2A80-324D-27E3-6FB3-8BA0BCB21095}"/>
              </a:ext>
            </a:extLst>
          </p:cNvPr>
          <p:cNvSpPr>
            <a:spLocks noGrp="1"/>
          </p:cNvSpPr>
          <p:nvPr>
            <p:ph idx="1"/>
          </p:nvPr>
        </p:nvSpPr>
        <p:spPr>
          <a:xfrm>
            <a:off x="539552" y="1772817"/>
            <a:ext cx="8229600" cy="2664296"/>
          </a:xfrm>
        </p:spPr>
        <p:txBody>
          <a:bodyPr/>
          <a:lstStyle/>
          <a:p>
            <a:pPr marL="0" indent="0">
              <a:buNone/>
            </a:pPr>
            <a:r>
              <a:rPr lang="sv-SE" sz="1800" dirty="0"/>
              <a:t>Här följer en instruktion för dig som vårdgivare som via 1177 skall boka en personlig videomöteslänk till en invånare. </a:t>
            </a:r>
          </a:p>
          <a:p>
            <a:r>
              <a:rPr lang="sv-SE" sz="1800" dirty="0"/>
              <a:t>Den du skall dela länken med i 1177 kan vara en patient som skall delta i ett videomöte på distans, en anhörig eller annan person som huvudpersonen för </a:t>
            </a:r>
            <a:r>
              <a:rPr lang="sv-SE" sz="1800" dirty="0" err="1"/>
              <a:t>vårdmötet</a:t>
            </a:r>
            <a:r>
              <a:rPr lang="sv-SE" sz="1800" dirty="0"/>
              <a:t> eller </a:t>
            </a:r>
            <a:r>
              <a:rPr lang="sv-SE" sz="1800" dirty="0" err="1"/>
              <a:t>SIP:en</a:t>
            </a:r>
            <a:r>
              <a:rPr lang="sv-SE" sz="1800" dirty="0"/>
              <a:t> har accepterat som medverkande.</a:t>
            </a:r>
          </a:p>
          <a:p>
            <a:r>
              <a:rPr lang="sv-SE" sz="1800" dirty="0"/>
              <a:t>När du skickar länken via 1177 så arbetar du också patientsäkert eftersom du genom länken i 1177 säkrar att det är rätt person som öppnar länken till videomötet då invånaren måste identifiera sig genom personligt Bank ID. </a:t>
            </a:r>
          </a:p>
          <a:p>
            <a:r>
              <a:rPr lang="sv-SE" sz="1800" dirty="0"/>
              <a:t>På så vis värnar du om, och bibehåller den viktiga  patientsekretessen. </a:t>
            </a:r>
          </a:p>
        </p:txBody>
      </p:sp>
      <p:pic>
        <p:nvPicPr>
          <p:cNvPr id="5" name="Bildobjekt 4" descr="En bild som visar mynt, valuta, pengar, Pengahantering&#10;&#10;Automatiskt genererad beskrivning">
            <a:extLst>
              <a:ext uri="{FF2B5EF4-FFF2-40B4-BE49-F238E27FC236}">
                <a16:creationId xmlns:a16="http://schemas.microsoft.com/office/drawing/2014/main" id="{6BF955BC-3CB8-E6E2-87A8-B882A3E2C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642" y="4509120"/>
            <a:ext cx="2668716" cy="1855592"/>
          </a:xfrm>
          <a:prstGeom prst="rect">
            <a:avLst/>
          </a:prstGeom>
        </p:spPr>
      </p:pic>
    </p:spTree>
    <p:extLst>
      <p:ext uri="{BB962C8B-B14F-4D97-AF65-F5344CB8AC3E}">
        <p14:creationId xmlns:p14="http://schemas.microsoft.com/office/powerpoint/2010/main" val="113868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86D73E-AB42-2C5B-DE6F-421D4B7D6877}"/>
              </a:ext>
            </a:extLst>
          </p:cNvPr>
          <p:cNvSpPr>
            <a:spLocks noGrp="1"/>
          </p:cNvSpPr>
          <p:nvPr>
            <p:ph type="title"/>
          </p:nvPr>
        </p:nvSpPr>
        <p:spPr>
          <a:xfrm>
            <a:off x="755576" y="908720"/>
            <a:ext cx="8496944" cy="576064"/>
          </a:xfrm>
        </p:spPr>
        <p:txBody>
          <a:bodyPr/>
          <a:lstStyle/>
          <a:p>
            <a:pPr>
              <a:lnSpc>
                <a:spcPct val="100000"/>
              </a:lnSpc>
            </a:pPr>
            <a:r>
              <a:rPr lang="sv-SE" sz="2400" b="1" dirty="0">
                <a:solidFill>
                  <a:schemeClr val="tx1"/>
                </a:solidFill>
              </a:rPr>
              <a:t>Kom ihåg!</a:t>
            </a:r>
            <a:br>
              <a:rPr lang="sv-SE" sz="2400" b="1" dirty="0">
                <a:solidFill>
                  <a:schemeClr val="tx1"/>
                </a:solidFill>
              </a:rPr>
            </a:br>
            <a:r>
              <a:rPr lang="sv-SE" sz="2400" b="1" dirty="0">
                <a:solidFill>
                  <a:schemeClr val="tx1"/>
                </a:solidFill>
              </a:rPr>
              <a:t>Säkra alltid sekretessen även vid det digitala mötets start!</a:t>
            </a:r>
          </a:p>
        </p:txBody>
      </p:sp>
      <p:sp>
        <p:nvSpPr>
          <p:cNvPr id="3" name="Platshållare för innehåll 2">
            <a:extLst>
              <a:ext uri="{FF2B5EF4-FFF2-40B4-BE49-F238E27FC236}">
                <a16:creationId xmlns:a16="http://schemas.microsoft.com/office/drawing/2014/main" id="{7E8B29AE-0DF0-5939-BEEA-DA302DE37F7F}"/>
              </a:ext>
            </a:extLst>
          </p:cNvPr>
          <p:cNvSpPr>
            <a:spLocks noGrp="1"/>
          </p:cNvSpPr>
          <p:nvPr>
            <p:ph idx="1"/>
          </p:nvPr>
        </p:nvSpPr>
        <p:spPr>
          <a:xfrm>
            <a:off x="395536" y="1772816"/>
            <a:ext cx="8229600" cy="4103687"/>
          </a:xfrm>
        </p:spPr>
        <p:txBody>
          <a:bodyPr/>
          <a:lstStyle/>
          <a:p>
            <a:r>
              <a:rPr lang="sv-SE" sz="1800" dirty="0"/>
              <a:t>Kom ihåg att huvudpersonen för mötet; invånaren/patienten alltid skall ha godkänt vilka som får delta i vårdplaneringen/</a:t>
            </a:r>
            <a:r>
              <a:rPr lang="sv-SE" sz="1800" dirty="0" err="1"/>
              <a:t>SIP:en</a:t>
            </a:r>
            <a:r>
              <a:rPr lang="sv-SE" sz="1800" dirty="0"/>
              <a:t>. </a:t>
            </a:r>
          </a:p>
          <a:p>
            <a:r>
              <a:rPr lang="sv-SE" sz="1800" dirty="0"/>
              <a:t>Patientens samtycke krävs även för andra vårdgivares deltagande. </a:t>
            </a:r>
          </a:p>
          <a:p>
            <a:r>
              <a:rPr lang="sv-SE" sz="1800" dirty="0"/>
              <a:t>När mötet startar är det också du som sammankallande som skall med hjälp av patienten bekräfta att det är rätt personer som kopplat upp sig till mötet. </a:t>
            </a:r>
          </a:p>
          <a:p>
            <a:r>
              <a:rPr lang="sv-SE" sz="1800" dirty="0"/>
              <a:t>Skicka möteslänkarna till övriga vårdgivare via Prator eller det kommunikationsverktyg som ni använder för GDPR-, och </a:t>
            </a:r>
            <a:r>
              <a:rPr lang="sv-SE" sz="1800" dirty="0" err="1"/>
              <a:t>sekretessäkrad</a:t>
            </a:r>
            <a:r>
              <a:rPr lang="sv-SE" sz="1800" dirty="0"/>
              <a:t> information.  </a:t>
            </a:r>
          </a:p>
          <a:p>
            <a:pPr marL="0" indent="0">
              <a:buNone/>
            </a:pPr>
            <a:endParaRPr lang="sv-SE" sz="1200" dirty="0"/>
          </a:p>
          <a:p>
            <a:pPr marL="0" indent="0">
              <a:buNone/>
            </a:pPr>
            <a:r>
              <a:rPr lang="sv-SE" sz="1400" b="1" dirty="0"/>
              <a:t>        General Data </a:t>
            </a:r>
            <a:r>
              <a:rPr lang="sv-SE" sz="1400" b="1" dirty="0" err="1"/>
              <a:t>Protection</a:t>
            </a:r>
            <a:r>
              <a:rPr lang="sv-SE" sz="1400" b="1" dirty="0"/>
              <a:t> </a:t>
            </a:r>
            <a:r>
              <a:rPr lang="sv-SE" sz="1400" b="1" dirty="0" err="1"/>
              <a:t>Regulation</a:t>
            </a:r>
            <a:endParaRPr lang="sv-SE" sz="1400" b="1" dirty="0"/>
          </a:p>
          <a:p>
            <a:pPr marL="0" indent="0">
              <a:buNone/>
            </a:pPr>
            <a:r>
              <a:rPr lang="sv-SE" sz="1000" b="0" i="0" dirty="0">
                <a:solidFill>
                  <a:srgbClr val="040C28"/>
                </a:solidFill>
                <a:effectLst/>
                <a:latin typeface="Google Sans"/>
              </a:rPr>
              <a:t>           EU:s dataskyddsförordning General Data </a:t>
            </a:r>
            <a:r>
              <a:rPr lang="sv-SE" sz="1000" b="0" i="0" dirty="0" err="1">
                <a:solidFill>
                  <a:srgbClr val="040C28"/>
                </a:solidFill>
                <a:effectLst/>
                <a:latin typeface="Google Sans"/>
              </a:rPr>
              <a:t>Protection</a:t>
            </a:r>
            <a:r>
              <a:rPr lang="sv-SE" sz="1000" b="0" i="0" dirty="0">
                <a:solidFill>
                  <a:srgbClr val="040C28"/>
                </a:solidFill>
                <a:effectLst/>
                <a:latin typeface="Google Sans"/>
              </a:rPr>
              <a:t> </a:t>
            </a:r>
            <a:r>
              <a:rPr lang="sv-SE" sz="1000" b="0" i="0" dirty="0" err="1">
                <a:solidFill>
                  <a:srgbClr val="040C28"/>
                </a:solidFill>
                <a:effectLst/>
                <a:latin typeface="Google Sans"/>
              </a:rPr>
              <a:t>Regulation</a:t>
            </a:r>
            <a:r>
              <a:rPr lang="sv-SE" sz="1000" b="0" i="0" dirty="0">
                <a:solidFill>
                  <a:srgbClr val="202124"/>
                </a:solidFill>
                <a:effectLst/>
                <a:latin typeface="Google Sans"/>
              </a:rPr>
              <a:t>, GDPR, trädde i kraft den 25 maj 2018 </a:t>
            </a:r>
          </a:p>
          <a:p>
            <a:pPr marL="0" indent="0">
              <a:buNone/>
            </a:pPr>
            <a:r>
              <a:rPr lang="sv-SE" sz="1000" b="0" i="0" dirty="0">
                <a:solidFill>
                  <a:srgbClr val="202124"/>
                </a:solidFill>
                <a:effectLst/>
                <a:latin typeface="Google Sans"/>
              </a:rPr>
              <a:t>           och innebär bland annat hårdare krav  på hantering av personuppgifter. </a:t>
            </a:r>
          </a:p>
          <a:p>
            <a:pPr marL="0" indent="0">
              <a:buNone/>
            </a:pPr>
            <a:r>
              <a:rPr lang="sv-SE" sz="1000" dirty="0">
                <a:solidFill>
                  <a:srgbClr val="202124"/>
                </a:solidFill>
                <a:latin typeface="Google Sans"/>
              </a:rPr>
              <a:t>           </a:t>
            </a:r>
            <a:r>
              <a:rPr lang="sv-SE" sz="1000" b="0" i="0" dirty="0">
                <a:solidFill>
                  <a:srgbClr val="202124"/>
                </a:solidFill>
                <a:effectLst/>
                <a:latin typeface="Google Sans"/>
              </a:rPr>
              <a:t>Det ställs i dag höga krav på rutiner och processer för säker hantering av register samt krav på ansvarig ledningsnivå.</a:t>
            </a:r>
            <a:r>
              <a:rPr lang="sv-SE" sz="1000" dirty="0"/>
              <a:t> </a:t>
            </a:r>
          </a:p>
        </p:txBody>
      </p:sp>
      <p:pic>
        <p:nvPicPr>
          <p:cNvPr id="4" name="Bildobjekt 3">
            <a:extLst>
              <a:ext uri="{FF2B5EF4-FFF2-40B4-BE49-F238E27FC236}">
                <a16:creationId xmlns:a16="http://schemas.microsoft.com/office/drawing/2014/main" id="{D7F70608-05A7-9736-51CC-653C01144BCA}"/>
              </a:ext>
            </a:extLst>
          </p:cNvPr>
          <p:cNvPicPr>
            <a:picLocks noChangeAspect="1"/>
          </p:cNvPicPr>
          <p:nvPr/>
        </p:nvPicPr>
        <p:blipFill>
          <a:blip r:embed="rId2"/>
          <a:stretch>
            <a:fillRect/>
          </a:stretch>
        </p:blipFill>
        <p:spPr>
          <a:xfrm>
            <a:off x="6881378" y="4114928"/>
            <a:ext cx="1728192" cy="1728192"/>
          </a:xfrm>
          <a:prstGeom prst="rect">
            <a:avLst/>
          </a:prstGeom>
        </p:spPr>
      </p:pic>
    </p:spTree>
    <p:extLst>
      <p:ext uri="{BB962C8B-B14F-4D97-AF65-F5344CB8AC3E}">
        <p14:creationId xmlns:p14="http://schemas.microsoft.com/office/powerpoint/2010/main" val="157024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A7299-4DC2-B101-B4E7-2B5F3F1382DB}"/>
              </a:ext>
            </a:extLst>
          </p:cNvPr>
          <p:cNvSpPr>
            <a:spLocks noGrp="1"/>
          </p:cNvSpPr>
          <p:nvPr>
            <p:ph type="title"/>
          </p:nvPr>
        </p:nvSpPr>
        <p:spPr>
          <a:xfrm>
            <a:off x="457200" y="982141"/>
            <a:ext cx="8229600" cy="432569"/>
          </a:xfrm>
        </p:spPr>
        <p:txBody>
          <a:bodyPr/>
          <a:lstStyle/>
          <a:p>
            <a:r>
              <a:rPr lang="sv-SE" sz="3200" b="1" dirty="0">
                <a:solidFill>
                  <a:schemeClr val="tx1"/>
                </a:solidFill>
              </a:rPr>
              <a:t>Mottagaren måste ha loggat in på 1177 tidigare</a:t>
            </a:r>
          </a:p>
        </p:txBody>
      </p:sp>
      <p:sp>
        <p:nvSpPr>
          <p:cNvPr id="3" name="Platshållare för innehåll 2">
            <a:extLst>
              <a:ext uri="{FF2B5EF4-FFF2-40B4-BE49-F238E27FC236}">
                <a16:creationId xmlns:a16="http://schemas.microsoft.com/office/drawing/2014/main" id="{C3EA3D75-9A00-21A3-FF05-9476F82A577B}"/>
              </a:ext>
            </a:extLst>
          </p:cNvPr>
          <p:cNvSpPr>
            <a:spLocks noGrp="1"/>
          </p:cNvSpPr>
          <p:nvPr>
            <p:ph idx="1"/>
          </p:nvPr>
        </p:nvSpPr>
        <p:spPr>
          <a:xfrm>
            <a:off x="323528" y="1520788"/>
            <a:ext cx="8229600" cy="4103687"/>
          </a:xfrm>
        </p:spPr>
        <p:txBody>
          <a:bodyPr/>
          <a:lstStyle/>
          <a:p>
            <a:pPr marL="0" indent="0">
              <a:buNone/>
            </a:pPr>
            <a:r>
              <a:rPr lang="sv-SE" sz="2100" dirty="0"/>
              <a:t>Den person du vill bjuda in via 1177.se, måste innan ha gjort följande inställningar på 1177.se:</a:t>
            </a:r>
          </a:p>
          <a:p>
            <a:r>
              <a:rPr lang="sv-SE" sz="2100" dirty="0"/>
              <a:t>För att kunna få möteslänken till sig på 1177.se måste man ha valt hur man vill ha sina aviseringar om meddelande; Via sms till sin mobiltelefon och/eller via </a:t>
            </a:r>
            <a:r>
              <a:rPr lang="sv-SE" sz="2100" i="1" dirty="0"/>
              <a:t>Min Myndighetspost</a:t>
            </a:r>
            <a:r>
              <a:rPr lang="sv-SE" sz="2100" dirty="0"/>
              <a:t>, </a:t>
            </a:r>
            <a:r>
              <a:rPr lang="sv-SE" sz="2100" i="1" dirty="0" err="1"/>
              <a:t>Kivra</a:t>
            </a:r>
            <a:r>
              <a:rPr lang="sv-SE" sz="2100" dirty="0"/>
              <a:t> eller andra </a:t>
            </a:r>
            <a:r>
              <a:rPr lang="sv-SE" sz="2100" dirty="0" err="1"/>
              <a:t>myndighetsappar</a:t>
            </a:r>
            <a:r>
              <a:rPr lang="sv-SE" sz="2100" dirty="0"/>
              <a:t>. </a:t>
            </a:r>
          </a:p>
          <a:p>
            <a:r>
              <a:rPr lang="sv-SE" sz="2100" dirty="0"/>
              <a:t>Man måste också kunna legitimera sig via någon form av e-legitimation. </a:t>
            </a:r>
          </a:p>
          <a:p>
            <a:pPr marL="0" indent="0">
              <a:buNone/>
            </a:pPr>
            <a:r>
              <a:rPr lang="sv-SE" sz="2100" u="sng" dirty="0"/>
              <a:t>Detta innebär att du måste fråga om vederbörande har varit inne på 1177 sidan tidigare och har tillgång till de digitala verktyg som behövs.</a:t>
            </a:r>
            <a:r>
              <a:rPr lang="sv-SE" sz="2100" dirty="0"/>
              <a:t> </a:t>
            </a:r>
          </a:p>
          <a:p>
            <a:endParaRPr lang="sv-SE" dirty="0"/>
          </a:p>
        </p:txBody>
      </p:sp>
      <p:pic>
        <p:nvPicPr>
          <p:cNvPr id="5" name="Bildobjekt 4">
            <a:extLst>
              <a:ext uri="{FF2B5EF4-FFF2-40B4-BE49-F238E27FC236}">
                <a16:creationId xmlns:a16="http://schemas.microsoft.com/office/drawing/2014/main" id="{8EB28F6F-60D8-EAE3-6169-D948AA31EC65}"/>
              </a:ext>
            </a:extLst>
          </p:cNvPr>
          <p:cNvPicPr>
            <a:picLocks noChangeAspect="1"/>
          </p:cNvPicPr>
          <p:nvPr/>
        </p:nvPicPr>
        <p:blipFill>
          <a:blip r:embed="rId2"/>
          <a:stretch>
            <a:fillRect/>
          </a:stretch>
        </p:blipFill>
        <p:spPr>
          <a:xfrm>
            <a:off x="568152" y="5159635"/>
            <a:ext cx="7740352" cy="861653"/>
          </a:xfrm>
          <a:prstGeom prst="rect">
            <a:avLst/>
          </a:prstGeom>
          <a:ln w="25400">
            <a:solidFill>
              <a:schemeClr val="accent5">
                <a:lumMod val="75000"/>
              </a:schemeClr>
            </a:solidFill>
          </a:ln>
        </p:spPr>
      </p:pic>
    </p:spTree>
    <p:extLst>
      <p:ext uri="{BB962C8B-B14F-4D97-AF65-F5344CB8AC3E}">
        <p14:creationId xmlns:p14="http://schemas.microsoft.com/office/powerpoint/2010/main" val="415937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16BF6F-ED38-50D8-73E2-514BC49B632F}"/>
              </a:ext>
            </a:extLst>
          </p:cNvPr>
          <p:cNvSpPr>
            <a:spLocks noGrp="1"/>
          </p:cNvSpPr>
          <p:nvPr>
            <p:ph type="title"/>
          </p:nvPr>
        </p:nvSpPr>
        <p:spPr>
          <a:xfrm>
            <a:off x="450954" y="699593"/>
            <a:ext cx="8229600" cy="713184"/>
          </a:xfrm>
        </p:spPr>
        <p:txBody>
          <a:bodyPr/>
          <a:lstStyle/>
          <a:p>
            <a:r>
              <a:rPr lang="sv-SE" sz="2800" b="1" dirty="0">
                <a:solidFill>
                  <a:schemeClr val="tx1"/>
                </a:solidFill>
              </a:rPr>
              <a:t>Säkerheten i möteslänkarna hanteras via Regionen</a:t>
            </a:r>
          </a:p>
        </p:txBody>
      </p:sp>
      <p:sp>
        <p:nvSpPr>
          <p:cNvPr id="3" name="Platshållare för innehåll 2">
            <a:extLst>
              <a:ext uri="{FF2B5EF4-FFF2-40B4-BE49-F238E27FC236}">
                <a16:creationId xmlns:a16="http://schemas.microsoft.com/office/drawing/2014/main" id="{DC010101-D68E-6B6E-F311-DA6FF3ABEA63}"/>
              </a:ext>
            </a:extLst>
          </p:cNvPr>
          <p:cNvSpPr>
            <a:spLocks noGrp="1"/>
          </p:cNvSpPr>
          <p:nvPr>
            <p:ph idx="1"/>
          </p:nvPr>
        </p:nvSpPr>
        <p:spPr>
          <a:xfrm>
            <a:off x="107504" y="1556792"/>
            <a:ext cx="9036496" cy="4103687"/>
          </a:xfrm>
        </p:spPr>
        <p:txBody>
          <a:bodyPr/>
          <a:lstStyle/>
          <a:p>
            <a:r>
              <a:rPr lang="sv-SE" sz="2100" dirty="0"/>
              <a:t>Det är i nuläget RVN som ansvarar för säker </a:t>
            </a:r>
          </a:p>
          <a:p>
            <a:pPr marL="0" indent="0">
              <a:buNone/>
            </a:pPr>
            <a:r>
              <a:rPr lang="sv-SE" sz="2100" dirty="0"/>
              <a:t>     uppkoppling till vårdgivarmöten via videolänken Pexip.</a:t>
            </a:r>
            <a:r>
              <a:rPr lang="sv-SE" sz="2100" dirty="0">
                <a:solidFill>
                  <a:srgbClr val="C00000"/>
                </a:solidFill>
              </a:rPr>
              <a:t> </a:t>
            </a:r>
          </a:p>
          <a:p>
            <a:pPr marL="0" indent="0">
              <a:buNone/>
            </a:pPr>
            <a:endParaRPr lang="sv-SE" sz="2100" dirty="0"/>
          </a:p>
          <a:p>
            <a:r>
              <a:rPr lang="sv-SE" sz="2100" dirty="0"/>
              <a:t>Detta innebär att det i dagsläget endast är anställda i RVN som har behörighet att skapa och dela möteslänkarna för patientsäkra videomöten via Pexip. </a:t>
            </a:r>
          </a:p>
          <a:p>
            <a:pPr marL="0" indent="0">
              <a:buNone/>
            </a:pPr>
            <a:br>
              <a:rPr lang="sv-SE" sz="1800" dirty="0"/>
            </a:br>
            <a:r>
              <a:rPr lang="sv-SE" sz="1800" dirty="0"/>
              <a:t>Pexip ersätter </a:t>
            </a:r>
            <a:r>
              <a:rPr lang="sv-SE" sz="1800" i="1" dirty="0"/>
              <a:t>Cisco </a:t>
            </a:r>
            <a:r>
              <a:rPr lang="sv-SE" sz="1800" i="1" dirty="0" err="1"/>
              <a:t>Meet</a:t>
            </a:r>
            <a:r>
              <a:rPr lang="sv-SE" sz="1800" dirty="0"/>
              <a:t>, som användes tidigare, som säker ingång till videodistansmöten. I äldre dokument kan det därför hänvisas till Cisco, men det är Pexip som används.</a:t>
            </a:r>
            <a:r>
              <a:rPr lang="sv-SE" sz="2100" dirty="0"/>
              <a:t> </a:t>
            </a:r>
          </a:p>
          <a:p>
            <a:pPr marL="0" indent="0">
              <a:buNone/>
            </a:pPr>
            <a:r>
              <a:rPr lang="sv-SE" dirty="0"/>
              <a:t> </a:t>
            </a:r>
          </a:p>
          <a:p>
            <a:endParaRPr lang="sv-SE" dirty="0"/>
          </a:p>
          <a:p>
            <a:endParaRPr lang="sv-SE" dirty="0"/>
          </a:p>
          <a:p>
            <a:endParaRPr lang="sv-SE" dirty="0"/>
          </a:p>
        </p:txBody>
      </p:sp>
      <p:sp>
        <p:nvSpPr>
          <p:cNvPr id="8" name="textruta 7">
            <a:extLst>
              <a:ext uri="{FF2B5EF4-FFF2-40B4-BE49-F238E27FC236}">
                <a16:creationId xmlns:a16="http://schemas.microsoft.com/office/drawing/2014/main" id="{2B9CCD29-00E6-633D-A289-45E5A8889EA2}"/>
              </a:ext>
            </a:extLst>
          </p:cNvPr>
          <p:cNvSpPr txBox="1"/>
          <p:nvPr/>
        </p:nvSpPr>
        <p:spPr>
          <a:xfrm>
            <a:off x="424925" y="4725144"/>
            <a:ext cx="6207229" cy="1200329"/>
          </a:xfrm>
          <a:prstGeom prst="rect">
            <a:avLst/>
          </a:prstGeom>
          <a:solidFill>
            <a:schemeClr val="bg1"/>
          </a:solidFill>
          <a:ln w="25400">
            <a:solidFill>
              <a:schemeClr val="accent1"/>
            </a:solidFill>
          </a:ln>
        </p:spPr>
        <p:txBody>
          <a:bodyPr wrap="square" rtlCol="0">
            <a:spAutoFit/>
          </a:bodyPr>
          <a:lstStyle/>
          <a:p>
            <a:r>
              <a:rPr lang="sv-SE" dirty="0"/>
              <a:t>Instruktion kring hur du går till väga för att skapa olika former av </a:t>
            </a:r>
          </a:p>
          <a:p>
            <a:r>
              <a:rPr lang="sv-SE" dirty="0"/>
              <a:t>videomöten hittar du på Vårdgivarwebben på www.rvn.se: </a:t>
            </a:r>
          </a:p>
          <a:p>
            <a:r>
              <a:rPr lang="sv-SE" dirty="0">
                <a:hlinkClick r:id="rId2"/>
              </a:rPr>
              <a:t>Vårdgivarwebb Västernorrland - Vård på distans (rvn.se)</a:t>
            </a:r>
            <a:endParaRPr lang="sv-SE" dirty="0"/>
          </a:p>
          <a:p>
            <a:endParaRPr lang="sv-SE" dirty="0"/>
          </a:p>
        </p:txBody>
      </p:sp>
      <p:pic>
        <p:nvPicPr>
          <p:cNvPr id="9" name="Bildobjekt 8">
            <a:extLst>
              <a:ext uri="{FF2B5EF4-FFF2-40B4-BE49-F238E27FC236}">
                <a16:creationId xmlns:a16="http://schemas.microsoft.com/office/drawing/2014/main" id="{892FB894-63C7-A477-FDF5-C080ABFC8AC9}"/>
              </a:ext>
            </a:extLst>
          </p:cNvPr>
          <p:cNvPicPr>
            <a:picLocks noChangeAspect="1"/>
          </p:cNvPicPr>
          <p:nvPr/>
        </p:nvPicPr>
        <p:blipFill>
          <a:blip r:embed="rId3"/>
          <a:stretch>
            <a:fillRect/>
          </a:stretch>
        </p:blipFill>
        <p:spPr>
          <a:xfrm>
            <a:off x="6878305" y="4725851"/>
            <a:ext cx="1802249" cy="1199622"/>
          </a:xfrm>
          <a:prstGeom prst="rect">
            <a:avLst/>
          </a:prstGeom>
        </p:spPr>
      </p:pic>
    </p:spTree>
    <p:extLst>
      <p:ext uri="{BB962C8B-B14F-4D97-AF65-F5344CB8AC3E}">
        <p14:creationId xmlns:p14="http://schemas.microsoft.com/office/powerpoint/2010/main" val="241296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A567FC-AF50-CB63-A30E-5CADC868E96E}"/>
              </a:ext>
            </a:extLst>
          </p:cNvPr>
          <p:cNvSpPr>
            <a:spLocks noGrp="1"/>
          </p:cNvSpPr>
          <p:nvPr>
            <p:ph type="title" idx="4294967295"/>
          </p:nvPr>
        </p:nvSpPr>
        <p:spPr>
          <a:xfrm>
            <a:off x="457199" y="1052513"/>
            <a:ext cx="8229600" cy="431800"/>
          </a:xfrm>
          <a:prstGeom prst="rect">
            <a:avLst/>
          </a:prstGeom>
        </p:spPr>
        <p:txBody>
          <a:bodyPr/>
          <a:lstStyle/>
          <a:p>
            <a:r>
              <a:rPr lang="sv-SE" sz="2200" b="1" dirty="0">
                <a:solidFill>
                  <a:schemeClr val="tx1"/>
                </a:solidFill>
              </a:rPr>
              <a:t>Så här ser det ut när du skall logga in för att skapa din möteslänk</a:t>
            </a:r>
          </a:p>
        </p:txBody>
      </p:sp>
      <p:pic>
        <p:nvPicPr>
          <p:cNvPr id="4" name="Bildobjekt 3">
            <a:extLst>
              <a:ext uri="{FF2B5EF4-FFF2-40B4-BE49-F238E27FC236}">
                <a16:creationId xmlns:a16="http://schemas.microsoft.com/office/drawing/2014/main" id="{078ECC4F-634C-5CE7-F139-246C0D762979}"/>
              </a:ext>
            </a:extLst>
          </p:cNvPr>
          <p:cNvPicPr>
            <a:picLocks noChangeAspect="1"/>
          </p:cNvPicPr>
          <p:nvPr/>
        </p:nvPicPr>
        <p:blipFill>
          <a:blip r:embed="rId2"/>
          <a:stretch>
            <a:fillRect/>
          </a:stretch>
        </p:blipFill>
        <p:spPr>
          <a:xfrm>
            <a:off x="457199" y="1471757"/>
            <a:ext cx="8230313" cy="4621169"/>
          </a:xfrm>
          <a:prstGeom prst="rect">
            <a:avLst/>
          </a:prstGeom>
        </p:spPr>
      </p:pic>
    </p:spTree>
    <p:extLst>
      <p:ext uri="{BB962C8B-B14F-4D97-AF65-F5344CB8AC3E}">
        <p14:creationId xmlns:p14="http://schemas.microsoft.com/office/powerpoint/2010/main" val="247242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5C9CC4-4567-DA7C-65F8-42C8ABC2B51D}"/>
              </a:ext>
            </a:extLst>
          </p:cNvPr>
          <p:cNvSpPr>
            <a:spLocks noGrp="1"/>
          </p:cNvSpPr>
          <p:nvPr>
            <p:ph type="title"/>
          </p:nvPr>
        </p:nvSpPr>
        <p:spPr>
          <a:xfrm>
            <a:off x="530005" y="937550"/>
            <a:ext cx="8229600" cy="971762"/>
          </a:xfrm>
        </p:spPr>
        <p:txBody>
          <a:bodyPr/>
          <a:lstStyle/>
          <a:p>
            <a:pPr>
              <a:lnSpc>
                <a:spcPct val="100000"/>
              </a:lnSpc>
            </a:pPr>
            <a:r>
              <a:rPr lang="sv-SE" sz="2600" b="1" dirty="0">
                <a:solidFill>
                  <a:schemeClr val="tx1"/>
                </a:solidFill>
              </a:rPr>
              <a:t>I nästa steg skall du välja vilken typ av möte du vill skapa. </a:t>
            </a:r>
            <a:br>
              <a:rPr lang="sv-SE" sz="2200" b="1" dirty="0">
                <a:solidFill>
                  <a:schemeClr val="tx1"/>
                </a:solidFill>
              </a:rPr>
            </a:br>
            <a:r>
              <a:rPr lang="sv-SE" sz="2200" b="1" dirty="0">
                <a:solidFill>
                  <a:schemeClr val="tx1"/>
                </a:solidFill>
              </a:rPr>
              <a:t>Här väljer du för SIP möten alternativ nr. 4 SIP i denna exempelbild.</a:t>
            </a:r>
            <a:br>
              <a:rPr lang="sv-SE" sz="2200" b="1" dirty="0">
                <a:solidFill>
                  <a:schemeClr val="tx1"/>
                </a:solidFill>
              </a:rPr>
            </a:br>
            <a:r>
              <a:rPr lang="sv-SE" sz="1800" dirty="0">
                <a:solidFill>
                  <a:schemeClr val="tx1"/>
                </a:solidFill>
              </a:rPr>
              <a:t>F</a:t>
            </a:r>
            <a:r>
              <a:rPr lang="sv-SE" sz="1800" b="1" dirty="0">
                <a:solidFill>
                  <a:schemeClr val="tx1"/>
                </a:solidFill>
              </a:rPr>
              <a:t>ör andra typer av </a:t>
            </a:r>
            <a:r>
              <a:rPr lang="sv-SE" sz="1800" b="1" dirty="0" err="1">
                <a:solidFill>
                  <a:schemeClr val="tx1"/>
                </a:solidFill>
              </a:rPr>
              <a:t>Vårdmöten</a:t>
            </a:r>
            <a:r>
              <a:rPr lang="sv-SE" sz="1800" b="1" dirty="0">
                <a:solidFill>
                  <a:schemeClr val="tx1"/>
                </a:solidFill>
              </a:rPr>
              <a:t> väljer du alternativ 3; </a:t>
            </a:r>
            <a:r>
              <a:rPr lang="sv-SE" sz="1800" b="1" dirty="0" err="1">
                <a:solidFill>
                  <a:schemeClr val="tx1"/>
                </a:solidFill>
              </a:rPr>
              <a:t>Vårdmöte</a:t>
            </a:r>
            <a:endParaRPr lang="sv-SE" sz="1800" b="1" dirty="0">
              <a:solidFill>
                <a:schemeClr val="tx1"/>
              </a:solidFill>
            </a:endParaRPr>
          </a:p>
        </p:txBody>
      </p:sp>
      <p:pic>
        <p:nvPicPr>
          <p:cNvPr id="5" name="Platshållare för innehåll 4">
            <a:extLst>
              <a:ext uri="{FF2B5EF4-FFF2-40B4-BE49-F238E27FC236}">
                <a16:creationId xmlns:a16="http://schemas.microsoft.com/office/drawing/2014/main" id="{1DF33471-D68D-AC6B-C313-E01895F601CA}"/>
              </a:ext>
            </a:extLst>
          </p:cNvPr>
          <p:cNvPicPr>
            <a:picLocks noGrp="1" noChangeAspect="1"/>
          </p:cNvPicPr>
          <p:nvPr>
            <p:ph idx="1"/>
          </p:nvPr>
        </p:nvPicPr>
        <p:blipFill>
          <a:blip r:embed="rId2"/>
          <a:stretch>
            <a:fillRect/>
          </a:stretch>
        </p:blipFill>
        <p:spPr>
          <a:xfrm>
            <a:off x="530005" y="1963491"/>
            <a:ext cx="7882686" cy="4103687"/>
          </a:xfrm>
        </p:spPr>
      </p:pic>
      <p:sp>
        <p:nvSpPr>
          <p:cNvPr id="7" name="textruta 6">
            <a:extLst>
              <a:ext uri="{FF2B5EF4-FFF2-40B4-BE49-F238E27FC236}">
                <a16:creationId xmlns:a16="http://schemas.microsoft.com/office/drawing/2014/main" id="{A22CDCE3-5B61-2DEA-40B7-4553DB512906}"/>
              </a:ext>
            </a:extLst>
          </p:cNvPr>
          <p:cNvSpPr txBox="1"/>
          <p:nvPr/>
        </p:nvSpPr>
        <p:spPr>
          <a:xfrm>
            <a:off x="395536" y="4941168"/>
            <a:ext cx="2592288" cy="1368152"/>
          </a:xfrm>
          <a:prstGeom prst="rect">
            <a:avLst/>
          </a:prstGeom>
          <a:noFill/>
          <a:ln w="15875">
            <a:solidFill>
              <a:schemeClr val="accent1"/>
            </a:solidFill>
          </a:ln>
        </p:spPr>
        <p:txBody>
          <a:bodyPr wrap="square" rtlCol="0">
            <a:spAutoFit/>
          </a:bodyPr>
          <a:lstStyle/>
          <a:p>
            <a:endParaRPr lang="sv-SE" dirty="0"/>
          </a:p>
        </p:txBody>
      </p:sp>
      <p:pic>
        <p:nvPicPr>
          <p:cNvPr id="9" name="Bild 8" descr="Nedpil med hel fyllning">
            <a:extLst>
              <a:ext uri="{FF2B5EF4-FFF2-40B4-BE49-F238E27FC236}">
                <a16:creationId xmlns:a16="http://schemas.microsoft.com/office/drawing/2014/main" id="{9CBEC135-E1B8-507A-A937-42B1217286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79847">
            <a:off x="2798848" y="4032113"/>
            <a:ext cx="914400" cy="914400"/>
          </a:xfrm>
          <a:prstGeom prst="rect">
            <a:avLst/>
          </a:prstGeom>
        </p:spPr>
      </p:pic>
    </p:spTree>
    <p:extLst>
      <p:ext uri="{BB962C8B-B14F-4D97-AF65-F5344CB8AC3E}">
        <p14:creationId xmlns:p14="http://schemas.microsoft.com/office/powerpoint/2010/main" val="417764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E63162B8-090F-8F71-A636-87AEBAB50D40}"/>
              </a:ext>
            </a:extLst>
          </p:cNvPr>
          <p:cNvPicPr>
            <a:picLocks noChangeAspect="1"/>
          </p:cNvPicPr>
          <p:nvPr/>
        </p:nvPicPr>
        <p:blipFill>
          <a:blip r:embed="rId2"/>
          <a:stretch>
            <a:fillRect/>
          </a:stretch>
        </p:blipFill>
        <p:spPr>
          <a:xfrm>
            <a:off x="2452167" y="1655092"/>
            <a:ext cx="4239665" cy="4752528"/>
          </a:xfrm>
          <a:prstGeom prst="rect">
            <a:avLst/>
          </a:prstGeom>
        </p:spPr>
      </p:pic>
      <p:pic>
        <p:nvPicPr>
          <p:cNvPr id="4" name="Platshållare för innehåll 3">
            <a:extLst>
              <a:ext uri="{FF2B5EF4-FFF2-40B4-BE49-F238E27FC236}">
                <a16:creationId xmlns:a16="http://schemas.microsoft.com/office/drawing/2014/main" id="{EFFE419D-0152-D7EB-8704-1AEE0EAFFFA4}"/>
              </a:ext>
            </a:extLst>
          </p:cNvPr>
          <p:cNvPicPr>
            <a:picLocks noGrp="1" noChangeAspect="1"/>
          </p:cNvPicPr>
          <p:nvPr>
            <p:ph idx="1"/>
          </p:nvPr>
        </p:nvPicPr>
        <p:blipFill>
          <a:blip r:embed="rId3"/>
          <a:stretch>
            <a:fillRect/>
          </a:stretch>
        </p:blipFill>
        <p:spPr>
          <a:xfrm>
            <a:off x="-5069922" y="768134"/>
            <a:ext cx="4128049" cy="3559515"/>
          </a:xfrm>
          <a:prstGeom prst="rect">
            <a:avLst/>
          </a:prstGeom>
        </p:spPr>
      </p:pic>
      <p:sp>
        <p:nvSpPr>
          <p:cNvPr id="2" name="Rubrik 1">
            <a:extLst>
              <a:ext uri="{FF2B5EF4-FFF2-40B4-BE49-F238E27FC236}">
                <a16:creationId xmlns:a16="http://schemas.microsoft.com/office/drawing/2014/main" id="{BE85CD48-07B3-E87B-4412-44BE1FD771DE}"/>
              </a:ext>
            </a:extLst>
          </p:cNvPr>
          <p:cNvSpPr>
            <a:spLocks noGrp="1"/>
          </p:cNvSpPr>
          <p:nvPr>
            <p:ph type="title"/>
          </p:nvPr>
        </p:nvSpPr>
        <p:spPr>
          <a:xfrm>
            <a:off x="457200" y="908720"/>
            <a:ext cx="8229600" cy="648593"/>
          </a:xfrm>
        </p:spPr>
        <p:txBody>
          <a:bodyPr/>
          <a:lstStyle/>
          <a:p>
            <a:r>
              <a:rPr lang="sv-SE" sz="3200" b="1" dirty="0">
                <a:solidFill>
                  <a:schemeClr val="tx1"/>
                </a:solidFill>
              </a:rPr>
              <a:t>När du valt ”SIP” påbörjar du mötesbokningen</a:t>
            </a:r>
          </a:p>
        </p:txBody>
      </p:sp>
      <p:sp>
        <p:nvSpPr>
          <p:cNvPr id="11" name="Pil: höger 10">
            <a:extLst>
              <a:ext uri="{FF2B5EF4-FFF2-40B4-BE49-F238E27FC236}">
                <a16:creationId xmlns:a16="http://schemas.microsoft.com/office/drawing/2014/main" id="{6A9BC091-2973-3B86-D386-623A506F0C3D}"/>
              </a:ext>
            </a:extLst>
          </p:cNvPr>
          <p:cNvSpPr/>
          <p:nvPr/>
        </p:nvSpPr>
        <p:spPr>
          <a:xfrm>
            <a:off x="1728033" y="29676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00F55CAD-AEF7-F3F4-1A19-F3920FCA92CF}"/>
              </a:ext>
            </a:extLst>
          </p:cNvPr>
          <p:cNvSpPr txBox="1"/>
          <p:nvPr/>
        </p:nvSpPr>
        <p:spPr>
          <a:xfrm>
            <a:off x="147352" y="2698777"/>
            <a:ext cx="1469864" cy="1077218"/>
          </a:xfrm>
          <a:prstGeom prst="rect">
            <a:avLst/>
          </a:prstGeom>
          <a:noFill/>
          <a:ln w="22225">
            <a:solidFill>
              <a:schemeClr val="accent1"/>
            </a:solidFill>
          </a:ln>
        </p:spPr>
        <p:txBody>
          <a:bodyPr wrap="square" rtlCol="0">
            <a:spAutoFit/>
          </a:bodyPr>
          <a:lstStyle/>
          <a:p>
            <a:r>
              <a:rPr lang="sv-SE" sz="1600" dirty="0"/>
              <a:t>Skapa mötet och bekräfta därefter mötes</a:t>
            </a:r>
          </a:p>
          <a:p>
            <a:r>
              <a:rPr lang="sv-SE" sz="1600" dirty="0"/>
              <a:t>bokningen här.</a:t>
            </a:r>
          </a:p>
        </p:txBody>
      </p:sp>
      <p:pic>
        <p:nvPicPr>
          <p:cNvPr id="6" name="Bildobjekt 5">
            <a:extLst>
              <a:ext uri="{FF2B5EF4-FFF2-40B4-BE49-F238E27FC236}">
                <a16:creationId xmlns:a16="http://schemas.microsoft.com/office/drawing/2014/main" id="{A017CD91-B13D-8116-BE35-8F3199DD804D}"/>
              </a:ext>
            </a:extLst>
          </p:cNvPr>
          <p:cNvPicPr>
            <a:picLocks noChangeAspect="1"/>
          </p:cNvPicPr>
          <p:nvPr/>
        </p:nvPicPr>
        <p:blipFill>
          <a:blip r:embed="rId4"/>
          <a:stretch>
            <a:fillRect/>
          </a:stretch>
        </p:blipFill>
        <p:spPr>
          <a:xfrm>
            <a:off x="-4886212" y="5013176"/>
            <a:ext cx="3944744" cy="940317"/>
          </a:xfrm>
          <a:prstGeom prst="rect">
            <a:avLst/>
          </a:prstGeom>
        </p:spPr>
      </p:pic>
    </p:spTree>
    <p:extLst>
      <p:ext uri="{BB962C8B-B14F-4D97-AF65-F5344CB8AC3E}">
        <p14:creationId xmlns:p14="http://schemas.microsoft.com/office/powerpoint/2010/main" val="346455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4A1EB4-FFA8-4EB7-63AE-09A210E5BD73}"/>
              </a:ext>
            </a:extLst>
          </p:cNvPr>
          <p:cNvSpPr>
            <a:spLocks noGrp="1"/>
          </p:cNvSpPr>
          <p:nvPr>
            <p:ph type="title" idx="4294967295"/>
          </p:nvPr>
        </p:nvSpPr>
        <p:spPr>
          <a:xfrm>
            <a:off x="222062" y="896905"/>
            <a:ext cx="8784976" cy="1202176"/>
          </a:xfrm>
          <a:prstGeom prst="rect">
            <a:avLst/>
          </a:prstGeom>
        </p:spPr>
        <p:txBody>
          <a:bodyPr/>
          <a:lstStyle/>
          <a:p>
            <a:pPr>
              <a:lnSpc>
                <a:spcPct val="100000"/>
              </a:lnSpc>
            </a:pPr>
            <a:r>
              <a:rPr lang="sv-SE" sz="2000" b="1" dirty="0">
                <a:solidFill>
                  <a:schemeClr val="tx1"/>
                </a:solidFill>
              </a:rPr>
              <a:t>I nästa steg hittar du länken du skapat och kan kopiera den till de som skall kallas.</a:t>
            </a:r>
            <a:br>
              <a:rPr lang="sv-SE" sz="1900" b="1" dirty="0">
                <a:solidFill>
                  <a:schemeClr val="tx1"/>
                </a:solidFill>
              </a:rPr>
            </a:br>
            <a:r>
              <a:rPr lang="sv-SE" sz="1900" b="1" dirty="0">
                <a:solidFill>
                  <a:schemeClr val="tx1"/>
                </a:solidFill>
              </a:rPr>
              <a:t> </a:t>
            </a:r>
            <a:r>
              <a:rPr lang="sv-SE" sz="1800" b="1" dirty="0">
                <a:solidFill>
                  <a:schemeClr val="tx1"/>
                </a:solidFill>
              </a:rPr>
              <a:t>” Verktygen” som nämns i bilden nedan är till exempel kommunikationsverktyget vid utskrivningsprocessen; Prator och 1177:s meddelandetjänst.</a:t>
            </a:r>
          </a:p>
        </p:txBody>
      </p:sp>
      <p:grpSp>
        <p:nvGrpSpPr>
          <p:cNvPr id="4" name="Grupp 3">
            <a:extLst>
              <a:ext uri="{FF2B5EF4-FFF2-40B4-BE49-F238E27FC236}">
                <a16:creationId xmlns:a16="http://schemas.microsoft.com/office/drawing/2014/main" id="{1BCF9BBF-1133-5F7D-59D9-2C329AB8AE50}"/>
              </a:ext>
            </a:extLst>
          </p:cNvPr>
          <p:cNvGrpSpPr/>
          <p:nvPr/>
        </p:nvGrpSpPr>
        <p:grpSpPr>
          <a:xfrm>
            <a:off x="2119555" y="1844824"/>
            <a:ext cx="4684690" cy="3517750"/>
            <a:chOff x="-1" y="-19050"/>
            <a:chExt cx="2616181" cy="2059485"/>
          </a:xfrm>
        </p:grpSpPr>
        <p:cxnSp>
          <p:nvCxnSpPr>
            <p:cNvPr id="6" name="Rak pilkoppling 5">
              <a:extLst>
                <a:ext uri="{FF2B5EF4-FFF2-40B4-BE49-F238E27FC236}">
                  <a16:creationId xmlns:a16="http://schemas.microsoft.com/office/drawing/2014/main" id="{0A661C73-72B3-4123-BC97-D24C4B2341B8}"/>
                </a:ext>
              </a:extLst>
            </p:cNvPr>
            <p:cNvCxnSpPr/>
            <p:nvPr/>
          </p:nvCxnSpPr>
          <p:spPr>
            <a:xfrm flipH="1" flipV="1">
              <a:off x="1242212" y="1442619"/>
              <a:ext cx="230912" cy="548157"/>
            </a:xfrm>
            <a:prstGeom prst="straightConnector1">
              <a:avLst/>
            </a:prstGeom>
            <a:ln w="28575">
              <a:solidFill>
                <a:srgbClr val="9966FF"/>
              </a:solidFill>
              <a:tailEnd type="triangle"/>
            </a:ln>
          </p:spPr>
          <p:style>
            <a:lnRef idx="1">
              <a:schemeClr val="accent1"/>
            </a:lnRef>
            <a:fillRef idx="0">
              <a:schemeClr val="accent1"/>
            </a:fillRef>
            <a:effectRef idx="0">
              <a:schemeClr val="accent1"/>
            </a:effectRef>
            <a:fontRef idx="minor">
              <a:schemeClr val="tx1"/>
            </a:fontRef>
          </p:style>
        </p:cxnSp>
        <p:pic>
          <p:nvPicPr>
            <p:cNvPr id="7" name="Bildobjekt 6">
              <a:extLst>
                <a:ext uri="{FF2B5EF4-FFF2-40B4-BE49-F238E27FC236}">
                  <a16:creationId xmlns:a16="http://schemas.microsoft.com/office/drawing/2014/main" id="{CDE80D57-84D4-9DB2-6551-AB9C5D478A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111911"/>
              <a:ext cx="873125" cy="325120"/>
            </a:xfrm>
            <a:prstGeom prst="rect">
              <a:avLst/>
            </a:prstGeom>
          </p:spPr>
        </p:pic>
        <p:sp>
          <p:nvSpPr>
            <p:cNvPr id="8" name="Textruta 2">
              <a:extLst>
                <a:ext uri="{FF2B5EF4-FFF2-40B4-BE49-F238E27FC236}">
                  <a16:creationId xmlns:a16="http://schemas.microsoft.com/office/drawing/2014/main" id="{26172504-9C0D-50C8-FCC1-A8574E0BFFF3}"/>
                </a:ext>
              </a:extLst>
            </p:cNvPr>
            <p:cNvSpPr txBox="1">
              <a:spLocks noChangeArrowheads="1"/>
            </p:cNvSpPr>
            <p:nvPr/>
          </p:nvSpPr>
          <p:spPr bwMode="auto">
            <a:xfrm>
              <a:off x="-1" y="1704442"/>
              <a:ext cx="2616181" cy="335993"/>
            </a:xfrm>
            <a:prstGeom prst="rect">
              <a:avLst/>
            </a:prstGeom>
            <a:solidFill>
              <a:srgbClr val="9966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sv-S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1.4 Kopiera anslutningsinformationen från respektive flik, till respektive verktyg* för förmedling av mötesinformationen</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objekt 8">
              <a:extLst>
                <a:ext uri="{FF2B5EF4-FFF2-40B4-BE49-F238E27FC236}">
                  <a16:creationId xmlns:a16="http://schemas.microsoft.com/office/drawing/2014/main" id="{A2FA94FD-F0BF-5C46-7C0A-154375755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86" y="-19050"/>
              <a:ext cx="1919605" cy="500380"/>
            </a:xfrm>
            <a:prstGeom prst="rect">
              <a:avLst/>
            </a:prstGeom>
          </p:spPr>
        </p:pic>
        <p:pic>
          <p:nvPicPr>
            <p:cNvPr id="10" name="Bildobjekt 9">
              <a:extLst>
                <a:ext uri="{FF2B5EF4-FFF2-40B4-BE49-F238E27FC236}">
                  <a16:creationId xmlns:a16="http://schemas.microsoft.com/office/drawing/2014/main" id="{59CC14BF-8651-9176-08F9-A84F5F06A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977" y="559691"/>
              <a:ext cx="1841500" cy="482600"/>
            </a:xfrm>
            <a:prstGeom prst="rect">
              <a:avLst/>
            </a:prstGeom>
          </p:spPr>
        </p:pic>
      </p:grpSp>
      <p:sp>
        <p:nvSpPr>
          <p:cNvPr id="11" name="Textruta 2">
            <a:extLst>
              <a:ext uri="{FF2B5EF4-FFF2-40B4-BE49-F238E27FC236}">
                <a16:creationId xmlns:a16="http://schemas.microsoft.com/office/drawing/2014/main" id="{35B13F68-052A-EA06-3452-FD34C82BD085}"/>
              </a:ext>
            </a:extLst>
          </p:cNvPr>
          <p:cNvSpPr txBox="1">
            <a:spLocks noChangeArrowheads="1"/>
          </p:cNvSpPr>
          <p:nvPr/>
        </p:nvSpPr>
        <p:spPr bwMode="auto">
          <a:xfrm>
            <a:off x="2195736" y="5512999"/>
            <a:ext cx="3168352" cy="542718"/>
          </a:xfrm>
          <a:prstGeom prst="rect">
            <a:avLst/>
          </a:prstGeom>
          <a:noFill/>
          <a:ln w="12700">
            <a:solidFill>
              <a:schemeClr val="tx1"/>
            </a:solidFill>
            <a:prstDash val="lgDash"/>
            <a:miter lim="800000"/>
            <a:headEnd/>
            <a:tailEnd/>
          </a:ln>
        </p:spPr>
        <p:txBody>
          <a:bodyPr rot="0" vert="horz" wrap="square" lIns="91440" tIns="45720" rIns="91440" bIns="45720" anchor="t" anchorCtr="0">
            <a:noAutofit/>
          </a:bodyPr>
          <a:lstStyle/>
          <a:p>
            <a:pPr>
              <a:lnSpc>
                <a:spcPct val="107000"/>
              </a:lnSpc>
              <a:spcAft>
                <a:spcPts val="800"/>
              </a:spcAft>
            </a:pPr>
            <a:r>
              <a:rPr lang="sv-SE" sz="1400" b="1" dirty="0">
                <a:effectLst/>
                <a:latin typeface="Calibri" panose="020F0502020204030204" pitchFamily="34" charset="0"/>
                <a:ea typeface="Calibri" panose="020F0502020204030204" pitchFamily="34" charset="0"/>
                <a:cs typeface="Times New Roman" panose="02020603050405020304" pitchFamily="18" charset="0"/>
              </a:rPr>
              <a:t>*Exempelvis bokningsunderlag i Prator eller 1177s meddelandetjänst</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038706"/>
      </p:ext>
    </p:extLst>
  </p:cSld>
  <p:clrMapOvr>
    <a:masterClrMapping/>
  </p:clrMapOvr>
</p:sld>
</file>

<file path=ppt/theme/theme1.xml><?xml version="1.0" encoding="utf-8"?>
<a:theme xmlns:a="http://schemas.openxmlformats.org/drawingml/2006/main" name="RVN Blå (Standard)">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CEF26347-2EBB-4F56-BC0C-0ED248B395F5}"/>
    </a:ext>
  </a:extLst>
</a:theme>
</file>

<file path=ppt/theme/theme2.xml><?xml version="1.0" encoding="utf-8"?>
<a:theme xmlns:a="http://schemas.openxmlformats.org/drawingml/2006/main" name="RVN Grön">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AC8F0FAD-47C7-49FD-895A-B0C52AFA1F18}"/>
    </a:ext>
  </a:extLst>
</a:theme>
</file>

<file path=ppt/theme/theme3.xml><?xml version="1.0" encoding="utf-8"?>
<a:theme xmlns:a="http://schemas.openxmlformats.org/drawingml/2006/main" name="RVN Gul">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E51C29E-171E-45D7-AC17-76E4FA541FCC}"/>
    </a:ext>
  </a:extLst>
</a:theme>
</file>

<file path=ppt/theme/theme4.xml><?xml version="1.0" encoding="utf-8"?>
<a:theme xmlns:a="http://schemas.openxmlformats.org/drawingml/2006/main" name="RVN Lila">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4CAA1931-D01A-4275-B55E-BB46355E4A88}"/>
    </a:ext>
  </a:extLst>
</a:theme>
</file>

<file path=ppt/theme/theme5.xml><?xml version="1.0" encoding="utf-8"?>
<a:theme xmlns:a="http://schemas.openxmlformats.org/drawingml/2006/main" name="RVN Orange">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28AD6BA9-3606-484D-A330-0F9E90D241B3}"/>
    </a:ext>
  </a:extLst>
</a:theme>
</file>

<file path=ppt/theme/theme6.xml><?xml version="1.0" encoding="utf-8"?>
<a:theme xmlns:a="http://schemas.openxmlformats.org/drawingml/2006/main" name="RVN Blank med sidfot">
  <a:themeElements>
    <a:clrScheme name="RVN">
      <a:dk1>
        <a:srgbClr val="000000"/>
      </a:dk1>
      <a:lt1>
        <a:srgbClr val="FFFFFF"/>
      </a:lt1>
      <a:dk2>
        <a:srgbClr val="A19C97"/>
      </a:dk2>
      <a:lt2>
        <a:srgbClr val="E7E5E4"/>
      </a:lt2>
      <a:accent1>
        <a:srgbClr val="009FE3"/>
      </a:accent1>
      <a:accent2>
        <a:srgbClr val="95C11F"/>
      </a:accent2>
      <a:accent3>
        <a:srgbClr val="FFCC00"/>
      </a:accent3>
      <a:accent4>
        <a:srgbClr val="954B97"/>
      </a:accent4>
      <a:accent5>
        <a:srgbClr val="EB6209"/>
      </a:accent5>
      <a:accent6>
        <a:srgbClr val="E8308A"/>
      </a:accent6>
      <a:hlink>
        <a:srgbClr val="005CA9"/>
      </a:hlink>
      <a:folHlink>
        <a:srgbClr val="954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580EF50-DFFB-4B45-9C4A-88CB1F431C99}" vid="{FF2255BA-94E9-44FD-996C-8BC2930B6D45}"/>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0164579497484495FFE6D297651C21" ma:contentTypeVersion="2" ma:contentTypeDescription="Create a new document." ma:contentTypeScope="" ma:versionID="d22dbbe806a2e2b8b5d8cbdc10e6acd1">
  <xsd:schema xmlns:xsd="http://www.w3.org/2001/XMLSchema" xmlns:xs="http://www.w3.org/2001/XMLSchema" xmlns:p="http://schemas.microsoft.com/office/2006/metadata/properties" xmlns:ns2="f43a4422-3c3a-438f-a032-623ffbe8c904" targetNamespace="http://schemas.microsoft.com/office/2006/metadata/properties" ma:root="true" ma:fieldsID="d762db69803305e594ecbf5b76f33e68" ns2:_="">
    <xsd:import namespace="f43a4422-3c3a-438f-a032-623ffbe8c904"/>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a4422-3c3a-438f-a032-623ffbe8c9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43a4422-3c3a-438f-a032-623ffbe8c904">
      <UserInfo>
        <DisplayName/>
        <AccountId xsi:nil="true"/>
        <AccountType/>
      </UserInfo>
    </SharedWithUsers>
  </documentManagement>
</p:properties>
</file>

<file path=customXml/itemProps1.xml><?xml version="1.0" encoding="utf-8"?>
<ds:datastoreItem xmlns:ds="http://schemas.openxmlformats.org/officeDocument/2006/customXml" ds:itemID="{61E4E6E8-8D15-4BAB-8C81-84698CD34A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a4422-3c3a-438f-a032-623ffbe8c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51EED2-69C7-4265-81C4-A1F87D13AF97}">
  <ds:schemaRefs>
    <ds:schemaRef ds:uri="http://schemas.microsoft.com/sharepoint/v3/contenttype/forms"/>
  </ds:schemaRefs>
</ds:datastoreItem>
</file>

<file path=customXml/itemProps3.xml><?xml version="1.0" encoding="utf-8"?>
<ds:datastoreItem xmlns:ds="http://schemas.openxmlformats.org/officeDocument/2006/customXml" ds:itemID="{69D0BC15-E58F-4798-B441-7B9BA92706E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43a4422-3c3a-438f-a032-623ffbe8c90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RVN Powerpoint Mall</Template>
  <TotalTime>2203</TotalTime>
  <Words>1368</Words>
  <Application>Microsoft Office PowerPoint</Application>
  <PresentationFormat>Bildspel på skärmen (4:3)</PresentationFormat>
  <Paragraphs>97</Paragraphs>
  <Slides>19</Slides>
  <Notes>1</Notes>
  <HiddenSlides>0</HiddenSlides>
  <MMClips>0</MMClips>
  <ScaleCrop>false</ScaleCrop>
  <HeadingPairs>
    <vt:vector size="6" baseType="variant">
      <vt:variant>
        <vt:lpstr>Använt teckensnitt</vt:lpstr>
      </vt:variant>
      <vt:variant>
        <vt:i4>4</vt:i4>
      </vt:variant>
      <vt:variant>
        <vt:lpstr>Tema</vt:lpstr>
      </vt:variant>
      <vt:variant>
        <vt:i4>6</vt:i4>
      </vt:variant>
      <vt:variant>
        <vt:lpstr>Bildrubriker</vt:lpstr>
      </vt:variant>
      <vt:variant>
        <vt:i4>19</vt:i4>
      </vt:variant>
    </vt:vector>
  </HeadingPairs>
  <TitlesOfParts>
    <vt:vector size="29" baseType="lpstr">
      <vt:lpstr>Arial</vt:lpstr>
      <vt:lpstr>Calibri</vt:lpstr>
      <vt:lpstr>Courier New</vt:lpstr>
      <vt:lpstr>Google Sans</vt:lpstr>
      <vt:lpstr>RVN Blå (Standard)</vt:lpstr>
      <vt:lpstr>RVN Grön</vt:lpstr>
      <vt:lpstr>RVN Gul</vt:lpstr>
      <vt:lpstr>RVN Lila</vt:lpstr>
      <vt:lpstr>RVN Orange</vt:lpstr>
      <vt:lpstr>RVN Blank med sidfot</vt:lpstr>
      <vt:lpstr>Instruktion för bokning av  videomötesinbjudan till SIP via 1177</vt:lpstr>
      <vt:lpstr>Att dela en personlig videomöteslänk via 1177</vt:lpstr>
      <vt:lpstr>Kom ihåg! Säkra alltid sekretessen även vid det digitala mötets start!</vt:lpstr>
      <vt:lpstr>Mottagaren måste ha loggat in på 1177 tidigare</vt:lpstr>
      <vt:lpstr>Säkerheten i möteslänkarna hanteras via Regionen</vt:lpstr>
      <vt:lpstr>Så här ser det ut när du skall logga in för att skapa din möteslänk</vt:lpstr>
      <vt:lpstr>I nästa steg skall du välja vilken typ av möte du vill skapa.  Här väljer du för SIP möten alternativ nr. 4 SIP i denna exempelbild. För andra typer av Vårdmöten väljer du alternativ 3; Vårdmöte</vt:lpstr>
      <vt:lpstr>När du valt ”SIP” påbörjar du mötesbokningen</vt:lpstr>
      <vt:lpstr>I nästa steg hittar du länken du skapat och kan kopiera den till de som skall kallas.  ” Verktygen” som nämns i bilden nedan är till exempel kommunikationsverktyget vid utskrivningsprocessen; Prator och 1177:s meddelandetjänst.</vt:lpstr>
      <vt:lpstr>Hur du skapar anslutningsinformation till SIP/vårdmöte i 1177</vt:lpstr>
      <vt:lpstr>utformat:</vt:lpstr>
      <vt:lpstr> Instruktion kring hur du hämtar och skicka ut  anslutningsinformationen i kommunikationsverktyget Prator</vt:lpstr>
      <vt:lpstr>STEG 2 – 1177 Vårdguiden – inbjudan till närstående </vt:lpstr>
      <vt:lpstr> Säkra meddelanden via 1177</vt:lpstr>
      <vt:lpstr>Exempel på hur ärenderutan för e-tjänster ser ut på 1177</vt:lpstr>
      <vt:lpstr>   Fliken ”Mina ärenden” Så här ser det ut när det finns ärenden/meddelanden som skall hanteras.  Här kommer du vidare till sidan där du kan skicka ärendet, till exempel en kallelse till videomötet till invånaren.</vt:lpstr>
      <vt:lpstr>När du använder mallen ”Meddelande till invånare” får du då upp en meddelanderuta där du kan vidareutveckla informationen. </vt:lpstr>
      <vt:lpstr>Skicka ärende/kommunicera säkert När du är redo att skicka ärendet väljer du mallen ”Information – Ett invånarärende som inte går att besvara” för att kontakta invånaren.  Det går inte för invånaren att svara direkt på det inkomna meddelandet. Invånare måste skapa ett nytt meddelande ärende med sitt svar.  </vt:lpstr>
      <vt:lpstr>Lycka till med att samordna och bjuda in till ditt SIP möte!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för bokning av  videomötesinbjudan via 1177</dc:title>
  <dc:creator>Maria Morian</dc:creator>
  <cp:lastModifiedBy>Viktor Dunder</cp:lastModifiedBy>
  <cp:revision>66</cp:revision>
  <cp:lastPrinted>2024-01-26T06:09:07Z</cp:lastPrinted>
  <dcterms:created xsi:type="dcterms:W3CDTF">2023-12-28T09:32:31Z</dcterms:created>
  <dcterms:modified xsi:type="dcterms:W3CDTF">2024-01-31T09:05:58Z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0x010100C50164579497484495FFE6D297651C21</vt:lpwstr>
  </property>
</Properties>
</file>