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9" r:id="rId2"/>
    <p:sldId id="282" r:id="rId3"/>
    <p:sldId id="302" r:id="rId4"/>
    <p:sldId id="313" r:id="rId5"/>
    <p:sldId id="357" r:id="rId6"/>
    <p:sldId id="331" r:id="rId7"/>
    <p:sldId id="322" r:id="rId8"/>
    <p:sldId id="327" r:id="rId9"/>
    <p:sldId id="328" r:id="rId10"/>
    <p:sldId id="329" r:id="rId11"/>
    <p:sldId id="330" r:id="rId12"/>
    <p:sldId id="323" r:id="rId13"/>
    <p:sldId id="332" r:id="rId14"/>
    <p:sldId id="333" r:id="rId15"/>
    <p:sldId id="334" r:id="rId16"/>
    <p:sldId id="335" r:id="rId17"/>
    <p:sldId id="336" r:id="rId18"/>
    <p:sldId id="337" r:id="rId19"/>
    <p:sldId id="338" r:id="rId20"/>
    <p:sldId id="339" r:id="rId21"/>
    <p:sldId id="340" r:id="rId22"/>
    <p:sldId id="341" r:id="rId23"/>
    <p:sldId id="342" r:id="rId24"/>
    <p:sldId id="324" r:id="rId25"/>
    <p:sldId id="343" r:id="rId26"/>
    <p:sldId id="344" r:id="rId27"/>
    <p:sldId id="345" r:id="rId28"/>
    <p:sldId id="346" r:id="rId29"/>
    <p:sldId id="347" r:id="rId30"/>
    <p:sldId id="325" r:id="rId31"/>
    <p:sldId id="348" r:id="rId32"/>
    <p:sldId id="349" r:id="rId33"/>
    <p:sldId id="350" r:id="rId34"/>
    <p:sldId id="351" r:id="rId35"/>
    <p:sldId id="352" r:id="rId36"/>
    <p:sldId id="353" r:id="rId37"/>
    <p:sldId id="326" r:id="rId38"/>
    <p:sldId id="355" r:id="rId39"/>
    <p:sldId id="354" r:id="rId40"/>
    <p:sldId id="360" r:id="rId41"/>
    <p:sldId id="359" r:id="rId42"/>
    <p:sldId id="356" r:id="rId43"/>
    <p:sldId id="305" r:id="rId44"/>
    <p:sldId id="293" r:id="rId45"/>
    <p:sldId id="294" r:id="rId46"/>
    <p:sldId id="295" r:id="rId47"/>
    <p:sldId id="307" r:id="rId48"/>
    <p:sldId id="297" r:id="rId49"/>
    <p:sldId id="309" r:id="rId5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73070" autoAdjust="0"/>
  </p:normalViewPr>
  <p:slideViewPr>
    <p:cSldViewPr>
      <p:cViewPr varScale="1">
        <p:scale>
          <a:sx n="54" d="100"/>
          <a:sy n="54" d="100"/>
        </p:scale>
        <p:origin x="208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50D4F-9DEA-46B7-B5B4-CDA740DA84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D79F4544-59FE-4AB2-9985-3DAA211411E2}">
      <dgm:prSet phldrT="[Text]" custT="1"/>
      <dgm:spPr>
        <a:solidFill>
          <a:schemeClr val="accent2"/>
        </a:solidFill>
      </dgm:spPr>
      <dgm:t>
        <a:bodyPr/>
        <a:lstStyle/>
        <a:p>
          <a:r>
            <a:rPr lang="sv-SE" sz="3200" dirty="0"/>
            <a:t>Blå process</a:t>
          </a:r>
        </a:p>
      </dgm:t>
    </dgm:pt>
    <dgm:pt modelId="{A727E8E8-7DB6-462C-A017-8C708397E266}" type="parTrans" cxnId="{C7BEE6F2-849F-4441-BDEA-40534F05D47E}">
      <dgm:prSet/>
      <dgm:spPr/>
      <dgm:t>
        <a:bodyPr/>
        <a:lstStyle/>
        <a:p>
          <a:endParaRPr lang="sv-SE"/>
        </a:p>
      </dgm:t>
    </dgm:pt>
    <dgm:pt modelId="{76B91A93-9EB6-4C25-9520-ADF57475A15D}" type="sibTrans" cxnId="{C7BEE6F2-849F-4441-BDEA-40534F05D47E}">
      <dgm:prSet/>
      <dgm:spPr/>
      <dgm:t>
        <a:bodyPr/>
        <a:lstStyle/>
        <a:p>
          <a:endParaRPr lang="sv-SE"/>
        </a:p>
      </dgm:t>
    </dgm:pt>
    <dgm:pt modelId="{981B610D-0964-4F32-ABCB-D28739C881B2}">
      <dgm:prSet phldrT="[Text]" custT="1"/>
      <dgm:spPr>
        <a:solidFill>
          <a:srgbClr val="FFFF99">
            <a:alpha val="89804"/>
          </a:srgbClr>
        </a:solidFill>
      </dgm:spPr>
      <dgm:t>
        <a:bodyPr/>
        <a:lstStyle/>
        <a:p>
          <a:r>
            <a:rPr lang="sv-SE" sz="1600" dirty="0">
              <a:solidFill>
                <a:schemeClr val="tx2"/>
              </a:solidFill>
            </a:rPr>
            <a:t>Känd patient med förändrade behov eller okänd med nya behov av insatser</a:t>
          </a:r>
        </a:p>
      </dgm:t>
    </dgm:pt>
    <dgm:pt modelId="{A9FFD2DA-4D34-45CA-9894-202EA00CA35B}" type="parTrans" cxnId="{7D8BFEFC-568E-4BF4-A8C9-30197B7B5832}">
      <dgm:prSet/>
      <dgm:spPr/>
      <dgm:t>
        <a:bodyPr/>
        <a:lstStyle/>
        <a:p>
          <a:endParaRPr lang="sv-SE"/>
        </a:p>
      </dgm:t>
    </dgm:pt>
    <dgm:pt modelId="{9F437CBB-3B97-4253-820A-8A0EF65293EE}" type="sibTrans" cxnId="{7D8BFEFC-568E-4BF4-A8C9-30197B7B5832}">
      <dgm:prSet/>
      <dgm:spPr/>
      <dgm:t>
        <a:bodyPr/>
        <a:lstStyle/>
        <a:p>
          <a:endParaRPr lang="sv-SE"/>
        </a:p>
      </dgm:t>
    </dgm:pt>
    <dgm:pt modelId="{C5866A5E-BF01-46DD-B79C-29DC3C500D5C}">
      <dgm:prSet phldrT="[Text]" custT="1"/>
      <dgm:spPr>
        <a:solidFill>
          <a:srgbClr val="00B050"/>
        </a:solidFill>
      </dgm:spPr>
      <dgm:t>
        <a:bodyPr/>
        <a:lstStyle/>
        <a:p>
          <a:r>
            <a:rPr lang="sv-SE" sz="3200" dirty="0"/>
            <a:t>Grön process</a:t>
          </a:r>
        </a:p>
      </dgm:t>
    </dgm:pt>
    <dgm:pt modelId="{E835E3AC-AE7F-4CF2-99FE-9FA7C1515C99}" type="parTrans" cxnId="{9F17D200-5999-4780-8F18-6F54FDECEF35}">
      <dgm:prSet/>
      <dgm:spPr/>
      <dgm:t>
        <a:bodyPr/>
        <a:lstStyle/>
        <a:p>
          <a:endParaRPr lang="sv-SE"/>
        </a:p>
      </dgm:t>
    </dgm:pt>
    <dgm:pt modelId="{97BD47A4-2940-42D0-9799-03DFFC67C563}" type="sibTrans" cxnId="{9F17D200-5999-4780-8F18-6F54FDECEF35}">
      <dgm:prSet/>
      <dgm:spPr/>
      <dgm:t>
        <a:bodyPr/>
        <a:lstStyle/>
        <a:p>
          <a:endParaRPr lang="sv-SE"/>
        </a:p>
      </dgm:t>
    </dgm:pt>
    <dgm:pt modelId="{9D3B185C-9C0B-4E90-9BCB-E697DF1AFA0E}">
      <dgm:prSet phldrT="[Text]" custT="1"/>
      <dgm:spPr>
        <a:solidFill>
          <a:schemeClr val="accent1">
            <a:alpha val="90000"/>
          </a:schemeClr>
        </a:solidFill>
      </dgm:spPr>
      <dgm:t>
        <a:bodyPr/>
        <a:lstStyle/>
        <a:p>
          <a:r>
            <a:rPr lang="sv-SE" sz="1800" dirty="0">
              <a:solidFill>
                <a:schemeClr val="tx2"/>
              </a:solidFill>
            </a:rPr>
            <a:t> </a:t>
          </a:r>
          <a:r>
            <a:rPr lang="sv-SE" sz="1600" dirty="0">
              <a:solidFill>
                <a:schemeClr val="tx2"/>
              </a:solidFill>
            </a:rPr>
            <a:t>Känd patient med enbart socialtjänst eller boende på SÄBO.</a:t>
          </a:r>
        </a:p>
      </dgm:t>
    </dgm:pt>
    <dgm:pt modelId="{3D1192E3-A18A-425E-B2D1-8CAD7E914865}" type="parTrans" cxnId="{C305B2DE-0487-41C6-9F4E-7B3A2CE50152}">
      <dgm:prSet/>
      <dgm:spPr/>
      <dgm:t>
        <a:bodyPr/>
        <a:lstStyle/>
        <a:p>
          <a:endParaRPr lang="sv-SE"/>
        </a:p>
      </dgm:t>
    </dgm:pt>
    <dgm:pt modelId="{AB13796C-B564-432A-B5AD-45B39F9D7DAE}" type="sibTrans" cxnId="{C305B2DE-0487-41C6-9F4E-7B3A2CE50152}">
      <dgm:prSet/>
      <dgm:spPr/>
      <dgm:t>
        <a:bodyPr/>
        <a:lstStyle/>
        <a:p>
          <a:endParaRPr lang="sv-SE"/>
        </a:p>
      </dgm:t>
    </dgm:pt>
    <dgm:pt modelId="{F5743CF8-A960-49FB-A5EC-56DD4F16F5DB}">
      <dgm:prSet phldrT="[Text]" phldr="1"/>
      <dgm:spPr>
        <a:solidFill>
          <a:schemeClr val="accent1">
            <a:alpha val="90000"/>
          </a:schemeClr>
        </a:solidFill>
      </dgm:spPr>
      <dgm:t>
        <a:bodyPr/>
        <a:lstStyle/>
        <a:p>
          <a:endParaRPr lang="sv-SE" sz="2800"/>
        </a:p>
      </dgm:t>
    </dgm:pt>
    <dgm:pt modelId="{3D9B3FAE-7F81-42F8-BAB6-C785C4AC65A8}" type="parTrans" cxnId="{5C410E12-77B2-4A0B-A0EA-9C6C59FED7A6}">
      <dgm:prSet/>
      <dgm:spPr/>
      <dgm:t>
        <a:bodyPr/>
        <a:lstStyle/>
        <a:p>
          <a:endParaRPr lang="sv-SE"/>
        </a:p>
      </dgm:t>
    </dgm:pt>
    <dgm:pt modelId="{8354F978-7FA8-488B-AABF-5E5E35DDCA9C}" type="sibTrans" cxnId="{5C410E12-77B2-4A0B-A0EA-9C6C59FED7A6}">
      <dgm:prSet/>
      <dgm:spPr/>
      <dgm:t>
        <a:bodyPr/>
        <a:lstStyle/>
        <a:p>
          <a:endParaRPr lang="sv-SE"/>
        </a:p>
      </dgm:t>
    </dgm:pt>
    <dgm:pt modelId="{0BAAD9EE-B1A8-48DE-83F2-185DCDFEBEC0}">
      <dgm:prSet phldrT="[Text]" custT="1"/>
      <dgm:spPr>
        <a:solidFill>
          <a:srgbClr val="FFFF00"/>
        </a:solidFill>
      </dgm:spPr>
      <dgm:t>
        <a:bodyPr/>
        <a:lstStyle/>
        <a:p>
          <a:r>
            <a:rPr lang="sv-SE" sz="3200" dirty="0">
              <a:solidFill>
                <a:srgbClr val="002060"/>
              </a:solidFill>
            </a:rPr>
            <a:t>Gul process</a:t>
          </a:r>
        </a:p>
      </dgm:t>
    </dgm:pt>
    <dgm:pt modelId="{3F3BEEF8-6506-4DC6-B4B1-A3CF7D2D7029}" type="parTrans" cxnId="{2DF7B39C-EF1A-4E61-8591-08FD8AA81E5C}">
      <dgm:prSet/>
      <dgm:spPr/>
      <dgm:t>
        <a:bodyPr/>
        <a:lstStyle/>
        <a:p>
          <a:endParaRPr lang="sv-SE"/>
        </a:p>
      </dgm:t>
    </dgm:pt>
    <dgm:pt modelId="{FA4ECFAE-CA36-4D30-BD79-C82B1FF71547}" type="sibTrans" cxnId="{2DF7B39C-EF1A-4E61-8591-08FD8AA81E5C}">
      <dgm:prSet/>
      <dgm:spPr/>
      <dgm:t>
        <a:bodyPr/>
        <a:lstStyle/>
        <a:p>
          <a:endParaRPr lang="sv-SE"/>
        </a:p>
      </dgm:t>
    </dgm:pt>
    <dgm:pt modelId="{05C11283-8E86-42E8-AD77-2D563AD085D7}">
      <dgm:prSet phldrT="[Text]" custT="1"/>
      <dgm:spPr>
        <a:solidFill>
          <a:schemeClr val="accent1">
            <a:alpha val="90000"/>
          </a:schemeClr>
        </a:solidFill>
      </dgm:spPr>
      <dgm:t>
        <a:bodyPr/>
        <a:lstStyle/>
        <a:p>
          <a:endParaRPr lang="sv-SE" sz="1800" dirty="0"/>
        </a:p>
      </dgm:t>
    </dgm:pt>
    <dgm:pt modelId="{E5E35860-D226-4BEB-A3D1-7954658F0F2C}" type="parTrans" cxnId="{28003FFD-71D3-409C-B358-3547359C9F60}">
      <dgm:prSet/>
      <dgm:spPr/>
      <dgm:t>
        <a:bodyPr/>
        <a:lstStyle/>
        <a:p>
          <a:endParaRPr lang="sv-SE"/>
        </a:p>
      </dgm:t>
    </dgm:pt>
    <dgm:pt modelId="{C4C59811-0D9C-45D9-BDAF-DA92A1E36233}" type="sibTrans" cxnId="{28003FFD-71D3-409C-B358-3547359C9F60}">
      <dgm:prSet/>
      <dgm:spPr/>
      <dgm:t>
        <a:bodyPr/>
        <a:lstStyle/>
        <a:p>
          <a:endParaRPr lang="sv-SE"/>
        </a:p>
      </dgm:t>
    </dgm:pt>
    <dgm:pt modelId="{893862C6-E694-44FC-AC4B-B9B690862514}">
      <dgm:prSet phldrT="[Text]" custT="1"/>
      <dgm:spPr>
        <a:solidFill>
          <a:schemeClr val="accent1">
            <a:alpha val="90000"/>
          </a:schemeClr>
        </a:solidFill>
      </dgm:spPr>
      <dgm:t>
        <a:bodyPr/>
        <a:lstStyle/>
        <a:p>
          <a:r>
            <a:rPr lang="sv-SE" sz="1600" dirty="0">
              <a:solidFill>
                <a:schemeClr val="tx2"/>
              </a:solidFill>
            </a:rPr>
            <a:t>Ingen SIP behöver genomföras</a:t>
          </a:r>
        </a:p>
      </dgm:t>
    </dgm:pt>
    <dgm:pt modelId="{9FECE46C-C92D-48E5-89D7-06D7A78AFBC1}" type="parTrans" cxnId="{D34B6D5E-94EE-4909-BAC8-7C968EC7E740}">
      <dgm:prSet/>
      <dgm:spPr/>
      <dgm:t>
        <a:bodyPr/>
        <a:lstStyle/>
        <a:p>
          <a:endParaRPr lang="sv-SE"/>
        </a:p>
      </dgm:t>
    </dgm:pt>
    <dgm:pt modelId="{5B932179-E0B7-4E6E-8397-D51D01E2D204}" type="sibTrans" cxnId="{D34B6D5E-94EE-4909-BAC8-7C968EC7E740}">
      <dgm:prSet/>
      <dgm:spPr/>
      <dgm:t>
        <a:bodyPr/>
        <a:lstStyle/>
        <a:p>
          <a:endParaRPr lang="sv-SE"/>
        </a:p>
      </dgm:t>
    </dgm:pt>
    <dgm:pt modelId="{5B616E25-C722-405F-874A-D146B35CEA2C}">
      <dgm:prSet phldrT="[Text]" custT="1"/>
      <dgm:spPr>
        <a:solidFill>
          <a:schemeClr val="accent1">
            <a:alpha val="90000"/>
          </a:schemeClr>
        </a:solidFill>
      </dgm:spPr>
      <dgm:t>
        <a:bodyPr/>
        <a:lstStyle/>
        <a:p>
          <a:r>
            <a:rPr lang="sv-SE" sz="1600" dirty="0">
              <a:solidFill>
                <a:schemeClr val="tx2"/>
              </a:solidFill>
            </a:rPr>
            <a:t>För vissa patienter på SÄBO kan däremot behov göra att det tillhör röd.</a:t>
          </a:r>
        </a:p>
      </dgm:t>
    </dgm:pt>
    <dgm:pt modelId="{550FEF26-7BC7-4CA0-BD93-B62687BA0311}" type="parTrans" cxnId="{F0E31B01-5254-4C35-BB73-53907AA5AA9B}">
      <dgm:prSet/>
      <dgm:spPr/>
      <dgm:t>
        <a:bodyPr/>
        <a:lstStyle/>
        <a:p>
          <a:endParaRPr lang="sv-SE"/>
        </a:p>
      </dgm:t>
    </dgm:pt>
    <dgm:pt modelId="{BBA946BD-A473-460E-8B42-B7AC7FBAD9B7}" type="sibTrans" cxnId="{F0E31B01-5254-4C35-BB73-53907AA5AA9B}">
      <dgm:prSet/>
      <dgm:spPr/>
      <dgm:t>
        <a:bodyPr/>
        <a:lstStyle/>
        <a:p>
          <a:endParaRPr lang="sv-SE"/>
        </a:p>
      </dgm:t>
    </dgm:pt>
    <dgm:pt modelId="{0EE418F7-A6D9-4C9F-B78F-B6BE1ACF17CF}">
      <dgm:prSet phldrT="[Text]" custT="1"/>
      <dgm:spPr>
        <a:solidFill>
          <a:schemeClr val="accent1">
            <a:alpha val="90000"/>
          </a:schemeClr>
        </a:solidFill>
      </dgm:spPr>
      <dgm:t>
        <a:bodyPr/>
        <a:lstStyle/>
        <a:p>
          <a:endParaRPr lang="sv-SE" sz="1600" dirty="0"/>
        </a:p>
      </dgm:t>
    </dgm:pt>
    <dgm:pt modelId="{D64DC028-58AD-47B1-834B-25A7FAAAF3F1}" type="parTrans" cxnId="{46933498-249F-4C8B-868C-C8568CE95D94}">
      <dgm:prSet/>
      <dgm:spPr/>
      <dgm:t>
        <a:bodyPr/>
        <a:lstStyle/>
        <a:p>
          <a:endParaRPr lang="sv-SE"/>
        </a:p>
      </dgm:t>
    </dgm:pt>
    <dgm:pt modelId="{A9121D5C-10A8-4258-A2CA-9AD635CD12A1}" type="sibTrans" cxnId="{46933498-249F-4C8B-868C-C8568CE95D94}">
      <dgm:prSet/>
      <dgm:spPr/>
      <dgm:t>
        <a:bodyPr/>
        <a:lstStyle/>
        <a:p>
          <a:endParaRPr lang="sv-SE"/>
        </a:p>
      </dgm:t>
    </dgm:pt>
    <dgm:pt modelId="{3AD134B5-926D-4289-8155-CC660DC47FD6}">
      <dgm:prSet phldrT="[Text]" custT="1"/>
      <dgm:spPr>
        <a:solidFill>
          <a:schemeClr val="accent1">
            <a:alpha val="90000"/>
          </a:schemeClr>
        </a:solidFill>
      </dgm:spPr>
      <dgm:t>
        <a:bodyPr/>
        <a:lstStyle/>
        <a:p>
          <a:endParaRPr lang="sv-SE" sz="1600" dirty="0"/>
        </a:p>
      </dgm:t>
    </dgm:pt>
    <dgm:pt modelId="{D4BD4374-5C6B-4706-8E24-C6FB86796025}" type="parTrans" cxnId="{92CF81BF-EF33-47C6-B2CC-6CD1789C1035}">
      <dgm:prSet/>
      <dgm:spPr/>
      <dgm:t>
        <a:bodyPr/>
        <a:lstStyle/>
        <a:p>
          <a:endParaRPr lang="sv-SE"/>
        </a:p>
      </dgm:t>
    </dgm:pt>
    <dgm:pt modelId="{7CD0298D-449E-4BFA-8362-03BD1BC95C03}" type="sibTrans" cxnId="{92CF81BF-EF33-47C6-B2CC-6CD1789C1035}">
      <dgm:prSet/>
      <dgm:spPr/>
      <dgm:t>
        <a:bodyPr/>
        <a:lstStyle/>
        <a:p>
          <a:endParaRPr lang="sv-SE"/>
        </a:p>
      </dgm:t>
    </dgm:pt>
    <dgm:pt modelId="{87B503B0-7889-475E-B7F0-76D9FEE1CA01}">
      <dgm:prSet phldrT="[Text]" custT="1"/>
      <dgm:spPr>
        <a:solidFill>
          <a:schemeClr val="accent1">
            <a:alpha val="90000"/>
          </a:schemeClr>
        </a:solidFill>
      </dgm:spPr>
      <dgm:t>
        <a:bodyPr/>
        <a:lstStyle/>
        <a:p>
          <a:endParaRPr lang="sv-SE" sz="1600" dirty="0"/>
        </a:p>
      </dgm:t>
    </dgm:pt>
    <dgm:pt modelId="{CCAE16E7-6FF9-4977-8174-02F1809C4580}" type="parTrans" cxnId="{0A175347-970D-43A7-B6EF-129B9643D6A5}">
      <dgm:prSet/>
      <dgm:spPr/>
      <dgm:t>
        <a:bodyPr/>
        <a:lstStyle/>
        <a:p>
          <a:endParaRPr lang="sv-SE"/>
        </a:p>
      </dgm:t>
    </dgm:pt>
    <dgm:pt modelId="{E4764C56-2058-486C-ACC4-406A471BFA3F}" type="sibTrans" cxnId="{0A175347-970D-43A7-B6EF-129B9643D6A5}">
      <dgm:prSet/>
      <dgm:spPr/>
      <dgm:t>
        <a:bodyPr/>
        <a:lstStyle/>
        <a:p>
          <a:endParaRPr lang="sv-SE"/>
        </a:p>
      </dgm:t>
    </dgm:pt>
    <dgm:pt modelId="{AE9BA402-B35D-4496-9ED0-45D5682D9BC6}">
      <dgm:prSet phldrT="[Text]" custT="1"/>
      <dgm:spPr>
        <a:solidFill>
          <a:srgbClr val="92D050">
            <a:alpha val="90000"/>
          </a:srgbClr>
        </a:solidFill>
      </dgm:spPr>
      <dgm:t>
        <a:bodyPr/>
        <a:lstStyle/>
        <a:p>
          <a:r>
            <a:rPr lang="sv-SE" sz="1600" dirty="0">
              <a:solidFill>
                <a:schemeClr val="tx2"/>
              </a:solidFill>
            </a:rPr>
            <a:t>Finns en SIP tidigare behöver ingen ny genomföras</a:t>
          </a:r>
        </a:p>
      </dgm:t>
    </dgm:pt>
    <dgm:pt modelId="{1DA581DA-6F11-4F1A-AFD9-969E75BCC707}" type="parTrans" cxnId="{9F9225F8-815A-4CFA-B86C-572D9DC45F1F}">
      <dgm:prSet/>
      <dgm:spPr/>
      <dgm:t>
        <a:bodyPr/>
        <a:lstStyle/>
        <a:p>
          <a:endParaRPr lang="sv-SE"/>
        </a:p>
      </dgm:t>
    </dgm:pt>
    <dgm:pt modelId="{C368C186-6884-4209-8348-ADD802333DEF}" type="sibTrans" cxnId="{9F9225F8-815A-4CFA-B86C-572D9DC45F1F}">
      <dgm:prSet/>
      <dgm:spPr/>
      <dgm:t>
        <a:bodyPr/>
        <a:lstStyle/>
        <a:p>
          <a:endParaRPr lang="sv-SE"/>
        </a:p>
      </dgm:t>
    </dgm:pt>
    <dgm:pt modelId="{DD447E1A-D629-4F51-B972-BFC19E971621}">
      <dgm:prSet phldrT="[Text]" custT="1"/>
      <dgm:spPr>
        <a:solidFill>
          <a:srgbClr val="92D050">
            <a:alpha val="90000"/>
          </a:srgbClr>
        </a:solidFill>
      </dgm:spPr>
      <dgm:t>
        <a:bodyPr/>
        <a:lstStyle/>
        <a:p>
          <a:r>
            <a:rPr lang="sv-SE" sz="1600" dirty="0">
              <a:solidFill>
                <a:schemeClr val="tx2"/>
              </a:solidFill>
            </a:rPr>
            <a:t>Finns ingen SIP behöver ny genomföras</a:t>
          </a:r>
        </a:p>
      </dgm:t>
    </dgm:pt>
    <dgm:pt modelId="{6CE17A99-959C-453C-AD57-5C55FE9BB7E7}" type="parTrans" cxnId="{CBAF88A2-10E6-44DB-9D75-74FC9CE87A48}">
      <dgm:prSet/>
      <dgm:spPr/>
      <dgm:t>
        <a:bodyPr/>
        <a:lstStyle/>
        <a:p>
          <a:endParaRPr lang="sv-SE"/>
        </a:p>
      </dgm:t>
    </dgm:pt>
    <dgm:pt modelId="{B04DD123-2EBE-4722-B1F6-8424D7CD87CB}" type="sibTrans" cxnId="{CBAF88A2-10E6-44DB-9D75-74FC9CE87A48}">
      <dgm:prSet/>
      <dgm:spPr/>
      <dgm:t>
        <a:bodyPr/>
        <a:lstStyle/>
        <a:p>
          <a:endParaRPr lang="sv-SE"/>
        </a:p>
      </dgm:t>
    </dgm:pt>
    <dgm:pt modelId="{13C6A6F6-0DB1-4A49-812B-097CCC0D93C2}">
      <dgm:prSet phldrT="[Text]" custT="1"/>
      <dgm:spPr>
        <a:solidFill>
          <a:srgbClr val="92D050">
            <a:alpha val="90000"/>
          </a:srgbClr>
        </a:solidFill>
      </dgm:spPr>
      <dgm:t>
        <a:bodyPr/>
        <a:lstStyle/>
        <a:p>
          <a:r>
            <a:rPr lang="sv-SE" sz="1600" dirty="0">
              <a:solidFill>
                <a:schemeClr val="tx2"/>
              </a:solidFill>
            </a:rPr>
            <a:t>Mötet sker inom 7-30 dagar efter utskrivning från sjukhus</a:t>
          </a:r>
        </a:p>
      </dgm:t>
    </dgm:pt>
    <dgm:pt modelId="{FA1E7F4E-92F9-48EA-A7E9-BA9B40F30D65}" type="parTrans" cxnId="{D9AB2BF1-CF29-4A37-848E-F53F8D05A88A}">
      <dgm:prSet/>
      <dgm:spPr/>
      <dgm:t>
        <a:bodyPr/>
        <a:lstStyle/>
        <a:p>
          <a:endParaRPr lang="sv-SE"/>
        </a:p>
      </dgm:t>
    </dgm:pt>
    <dgm:pt modelId="{333BF1E2-1D95-4AF3-A6BE-436E266C78A8}" type="sibTrans" cxnId="{D9AB2BF1-CF29-4A37-848E-F53F8D05A88A}">
      <dgm:prSet/>
      <dgm:spPr/>
      <dgm:t>
        <a:bodyPr/>
        <a:lstStyle/>
        <a:p>
          <a:endParaRPr lang="sv-SE"/>
        </a:p>
      </dgm:t>
    </dgm:pt>
    <dgm:pt modelId="{6BAA5CBA-BA2D-4733-96F5-0EA6ED6CC391}">
      <dgm:prSet phldrT="[Text]" custT="1"/>
      <dgm:spPr>
        <a:solidFill>
          <a:srgbClr val="92D050">
            <a:alpha val="90000"/>
          </a:srgbClr>
        </a:solidFill>
      </dgm:spPr>
      <dgm:t>
        <a:bodyPr/>
        <a:lstStyle/>
        <a:p>
          <a:r>
            <a:rPr lang="sv-SE" sz="1600" dirty="0">
              <a:solidFill>
                <a:schemeClr val="tx2"/>
              </a:solidFill>
            </a:rPr>
            <a:t>Känd patient med oförändrade behov av insatser</a:t>
          </a:r>
        </a:p>
      </dgm:t>
    </dgm:pt>
    <dgm:pt modelId="{E64BE59E-1016-4016-B2AA-437DFA55F4AD}" type="parTrans" cxnId="{DF68D793-DA22-48D4-9554-EF84661D39E9}">
      <dgm:prSet/>
      <dgm:spPr/>
      <dgm:t>
        <a:bodyPr/>
        <a:lstStyle/>
        <a:p>
          <a:endParaRPr lang="sv-SE"/>
        </a:p>
      </dgm:t>
    </dgm:pt>
    <dgm:pt modelId="{E8BB6577-2DC6-44D1-A23B-A179890BFCAE}" type="sibTrans" cxnId="{DF68D793-DA22-48D4-9554-EF84661D39E9}">
      <dgm:prSet/>
      <dgm:spPr/>
      <dgm:t>
        <a:bodyPr/>
        <a:lstStyle/>
        <a:p>
          <a:endParaRPr lang="sv-SE"/>
        </a:p>
      </dgm:t>
    </dgm:pt>
    <dgm:pt modelId="{752ED3B5-5A00-4923-82AA-4945845E003D}">
      <dgm:prSet phldrT="[Text]" custT="1"/>
      <dgm:spPr>
        <a:solidFill>
          <a:srgbClr val="FFFF99">
            <a:alpha val="89804"/>
          </a:srgbClr>
        </a:solidFill>
      </dgm:spPr>
      <dgm:t>
        <a:bodyPr/>
        <a:lstStyle/>
        <a:p>
          <a:r>
            <a:rPr lang="sv-SE" sz="1600" dirty="0">
              <a:solidFill>
                <a:schemeClr val="tx2"/>
              </a:solidFill>
            </a:rPr>
            <a:t>SIP behöver genomföras</a:t>
          </a:r>
        </a:p>
      </dgm:t>
    </dgm:pt>
    <dgm:pt modelId="{209F7216-A622-4AFC-96B3-58B76D9999D2}" type="parTrans" cxnId="{F201F0F0-D60E-440E-BC66-140DCFFBF6D9}">
      <dgm:prSet/>
      <dgm:spPr/>
      <dgm:t>
        <a:bodyPr/>
        <a:lstStyle/>
        <a:p>
          <a:endParaRPr lang="sv-SE"/>
        </a:p>
      </dgm:t>
    </dgm:pt>
    <dgm:pt modelId="{AC505073-0306-41B2-B56B-E356F26F7D70}" type="sibTrans" cxnId="{F201F0F0-D60E-440E-BC66-140DCFFBF6D9}">
      <dgm:prSet/>
      <dgm:spPr/>
      <dgm:t>
        <a:bodyPr/>
        <a:lstStyle/>
        <a:p>
          <a:endParaRPr lang="sv-SE"/>
        </a:p>
      </dgm:t>
    </dgm:pt>
    <dgm:pt modelId="{A70B1021-EE24-4068-A457-4A52044FD506}">
      <dgm:prSet phldrT="[Text]" custT="1"/>
      <dgm:spPr>
        <a:solidFill>
          <a:srgbClr val="FFFF99">
            <a:alpha val="89804"/>
          </a:srgbClr>
        </a:solidFill>
      </dgm:spPr>
      <dgm:t>
        <a:bodyPr/>
        <a:lstStyle/>
        <a:p>
          <a:r>
            <a:rPr lang="sv-SE" sz="1600" dirty="0">
              <a:solidFill>
                <a:schemeClr val="tx2"/>
              </a:solidFill>
            </a:rPr>
            <a:t>SIP-möte sker inom 1-6 dagar efter utskrivning från sjukhus</a:t>
          </a:r>
        </a:p>
      </dgm:t>
    </dgm:pt>
    <dgm:pt modelId="{80FB738A-4993-4221-9778-E9F369CFEC7A}" type="parTrans" cxnId="{FAD53956-BC17-4149-A002-A9F8F45DD36C}">
      <dgm:prSet/>
      <dgm:spPr/>
      <dgm:t>
        <a:bodyPr/>
        <a:lstStyle/>
        <a:p>
          <a:endParaRPr lang="sv-SE"/>
        </a:p>
      </dgm:t>
    </dgm:pt>
    <dgm:pt modelId="{7E077B11-4AC5-462D-85BB-935898BAF39F}" type="sibTrans" cxnId="{FAD53956-BC17-4149-A002-A9F8F45DD36C}">
      <dgm:prSet/>
      <dgm:spPr/>
      <dgm:t>
        <a:bodyPr/>
        <a:lstStyle/>
        <a:p>
          <a:endParaRPr lang="sv-SE"/>
        </a:p>
      </dgm:t>
    </dgm:pt>
    <dgm:pt modelId="{5CE1955A-4C08-42F3-ADD1-B59C64D18D77}" type="pres">
      <dgm:prSet presAssocID="{B0C50D4F-9DEA-46B7-B5B4-CDA740DA8416}" presName="Name0" presStyleCnt="0">
        <dgm:presLayoutVars>
          <dgm:dir/>
          <dgm:animLvl val="lvl"/>
          <dgm:resizeHandles val="exact"/>
        </dgm:presLayoutVars>
      </dgm:prSet>
      <dgm:spPr/>
      <dgm:t>
        <a:bodyPr/>
        <a:lstStyle/>
        <a:p>
          <a:endParaRPr lang="sv-SE"/>
        </a:p>
      </dgm:t>
    </dgm:pt>
    <dgm:pt modelId="{5CE7A4E5-A115-44DC-AB78-1EBF1D694CB1}" type="pres">
      <dgm:prSet presAssocID="{D79F4544-59FE-4AB2-9985-3DAA211411E2}" presName="linNode" presStyleCnt="0"/>
      <dgm:spPr/>
    </dgm:pt>
    <dgm:pt modelId="{C9790351-8C8A-42B7-9E66-2F05555AB259}" type="pres">
      <dgm:prSet presAssocID="{D79F4544-59FE-4AB2-9985-3DAA211411E2}" presName="parentText" presStyleLbl="node1" presStyleIdx="0" presStyleCnt="3">
        <dgm:presLayoutVars>
          <dgm:chMax val="1"/>
          <dgm:bulletEnabled val="1"/>
        </dgm:presLayoutVars>
      </dgm:prSet>
      <dgm:spPr/>
      <dgm:t>
        <a:bodyPr/>
        <a:lstStyle/>
        <a:p>
          <a:endParaRPr lang="sv-SE"/>
        </a:p>
      </dgm:t>
    </dgm:pt>
    <dgm:pt modelId="{22E49D24-4E5A-4ADF-BA77-E93A92C31EA4}" type="pres">
      <dgm:prSet presAssocID="{D79F4544-59FE-4AB2-9985-3DAA211411E2}" presName="descendantText" presStyleLbl="alignAccFollowNode1" presStyleIdx="0" presStyleCnt="3" custScaleY="125981" custLinFactY="100000" custLinFactNeighborX="2060" custLinFactNeighborY="172185">
        <dgm:presLayoutVars>
          <dgm:bulletEnabled val="1"/>
        </dgm:presLayoutVars>
      </dgm:prSet>
      <dgm:spPr/>
      <dgm:t>
        <a:bodyPr/>
        <a:lstStyle/>
        <a:p>
          <a:endParaRPr lang="sv-SE"/>
        </a:p>
      </dgm:t>
    </dgm:pt>
    <dgm:pt modelId="{58030D97-61A9-4D55-84CB-236F5D502260}" type="pres">
      <dgm:prSet presAssocID="{76B91A93-9EB6-4C25-9520-ADF57475A15D}" presName="sp" presStyleCnt="0"/>
      <dgm:spPr/>
    </dgm:pt>
    <dgm:pt modelId="{1D83D7AD-5708-4155-A181-F9DACBB97ACE}" type="pres">
      <dgm:prSet presAssocID="{C5866A5E-BF01-46DD-B79C-29DC3C500D5C}" presName="linNode" presStyleCnt="0"/>
      <dgm:spPr/>
    </dgm:pt>
    <dgm:pt modelId="{EABED274-60BB-4F65-A996-CDC4A4E1B9F5}" type="pres">
      <dgm:prSet presAssocID="{C5866A5E-BF01-46DD-B79C-29DC3C500D5C}" presName="parentText" presStyleLbl="node1" presStyleIdx="1" presStyleCnt="3">
        <dgm:presLayoutVars>
          <dgm:chMax val="1"/>
          <dgm:bulletEnabled val="1"/>
        </dgm:presLayoutVars>
      </dgm:prSet>
      <dgm:spPr/>
      <dgm:t>
        <a:bodyPr/>
        <a:lstStyle/>
        <a:p>
          <a:endParaRPr lang="sv-SE"/>
        </a:p>
      </dgm:t>
    </dgm:pt>
    <dgm:pt modelId="{DE9BB5C7-1273-4B8E-AAAD-8382789FF144}" type="pres">
      <dgm:prSet presAssocID="{C5866A5E-BF01-46DD-B79C-29DC3C500D5C}" presName="descendantText" presStyleLbl="alignAccFollowNode1" presStyleIdx="1" presStyleCnt="3" custScaleY="134631" custLinFactY="-30330" custLinFactNeighborX="2082" custLinFactNeighborY="-100000">
        <dgm:presLayoutVars>
          <dgm:bulletEnabled val="1"/>
        </dgm:presLayoutVars>
      </dgm:prSet>
      <dgm:spPr/>
      <dgm:t>
        <a:bodyPr/>
        <a:lstStyle/>
        <a:p>
          <a:endParaRPr lang="sv-SE"/>
        </a:p>
      </dgm:t>
    </dgm:pt>
    <dgm:pt modelId="{5960FA50-E025-4A9C-A2CB-3EE466B39A97}" type="pres">
      <dgm:prSet presAssocID="{97BD47A4-2940-42D0-9799-03DFFC67C563}" presName="sp" presStyleCnt="0"/>
      <dgm:spPr/>
    </dgm:pt>
    <dgm:pt modelId="{BB6D527F-0B57-4B83-9AD0-FA469579628B}" type="pres">
      <dgm:prSet presAssocID="{0BAAD9EE-B1A8-48DE-83F2-185DCDFEBEC0}" presName="linNode" presStyleCnt="0"/>
      <dgm:spPr/>
    </dgm:pt>
    <dgm:pt modelId="{BEDC02AB-E3A5-46F9-93F8-143128740973}" type="pres">
      <dgm:prSet presAssocID="{0BAAD9EE-B1A8-48DE-83F2-185DCDFEBEC0}" presName="parentText" presStyleLbl="node1" presStyleIdx="2" presStyleCnt="3">
        <dgm:presLayoutVars>
          <dgm:chMax val="1"/>
          <dgm:bulletEnabled val="1"/>
        </dgm:presLayoutVars>
      </dgm:prSet>
      <dgm:spPr/>
      <dgm:t>
        <a:bodyPr/>
        <a:lstStyle/>
        <a:p>
          <a:endParaRPr lang="sv-SE"/>
        </a:p>
      </dgm:t>
    </dgm:pt>
    <dgm:pt modelId="{EDB4AA27-0CE7-468F-B6C5-9A3694903E5C}" type="pres">
      <dgm:prSet presAssocID="{0BAAD9EE-B1A8-48DE-83F2-185DCDFEBEC0}" presName="descendantText" presStyleLbl="alignAccFollowNode1" presStyleIdx="2" presStyleCnt="3" custScaleY="128771" custLinFactY="-32142" custLinFactNeighborY="-100000">
        <dgm:presLayoutVars>
          <dgm:bulletEnabled val="1"/>
        </dgm:presLayoutVars>
      </dgm:prSet>
      <dgm:spPr/>
      <dgm:t>
        <a:bodyPr/>
        <a:lstStyle/>
        <a:p>
          <a:endParaRPr lang="sv-SE"/>
        </a:p>
      </dgm:t>
    </dgm:pt>
  </dgm:ptLst>
  <dgm:cxnLst>
    <dgm:cxn modelId="{9F9225F8-815A-4CFA-B86C-572D9DC45F1F}" srcId="{0BAAD9EE-B1A8-48DE-83F2-185DCDFEBEC0}" destId="{AE9BA402-B35D-4496-9ED0-45D5682D9BC6}" srcOrd="1" destOrd="0" parTransId="{1DA581DA-6F11-4F1A-AFD9-969E75BCC707}" sibTransId="{C368C186-6884-4209-8348-ADD802333DEF}"/>
    <dgm:cxn modelId="{FCFFE258-73AA-4AB4-83CA-BF2D3D595778}" type="presOf" srcId="{3AD134B5-926D-4289-8155-CC660DC47FD6}" destId="{DE9BB5C7-1273-4B8E-AAAD-8382789FF144}" srcOrd="0" destOrd="1" presId="urn:microsoft.com/office/officeart/2005/8/layout/vList5"/>
    <dgm:cxn modelId="{90115A18-30BC-4779-941C-DB10AAA7FB22}" type="presOf" srcId="{87B503B0-7889-475E-B7F0-76D9FEE1CA01}" destId="{DE9BB5C7-1273-4B8E-AAAD-8382789FF144}" srcOrd="0" destOrd="2" presId="urn:microsoft.com/office/officeart/2005/8/layout/vList5"/>
    <dgm:cxn modelId="{656D0716-A6E9-4D47-9F64-79CEB98902CF}" type="presOf" srcId="{9D3B185C-9C0B-4E90-9BCB-E697DF1AFA0E}" destId="{DE9BB5C7-1273-4B8E-AAAD-8382789FF144}" srcOrd="0" destOrd="3" presId="urn:microsoft.com/office/officeart/2005/8/layout/vList5"/>
    <dgm:cxn modelId="{0A175347-970D-43A7-B6EF-129B9643D6A5}" srcId="{C5866A5E-BF01-46DD-B79C-29DC3C500D5C}" destId="{87B503B0-7889-475E-B7F0-76D9FEE1CA01}" srcOrd="2" destOrd="0" parTransId="{CCAE16E7-6FF9-4977-8174-02F1809C4580}" sibTransId="{E4764C56-2058-486C-ACC4-406A471BFA3F}"/>
    <dgm:cxn modelId="{84DF3ED2-EC86-40A4-9D36-F6594A57A9FE}" type="presOf" srcId="{5B616E25-C722-405F-874A-D146B35CEA2C}" destId="{DE9BB5C7-1273-4B8E-AAAD-8382789FF144}" srcOrd="0" destOrd="5" presId="urn:microsoft.com/office/officeart/2005/8/layout/vList5"/>
    <dgm:cxn modelId="{28003FFD-71D3-409C-B358-3547359C9F60}" srcId="{C5866A5E-BF01-46DD-B79C-29DC3C500D5C}" destId="{05C11283-8E86-42E8-AD77-2D563AD085D7}" srcOrd="6" destOrd="0" parTransId="{E5E35860-D226-4BEB-A3D1-7954658F0F2C}" sibTransId="{C4C59811-0D9C-45D9-BDAF-DA92A1E36233}"/>
    <dgm:cxn modelId="{F0E31B01-5254-4C35-BB73-53907AA5AA9B}" srcId="{C5866A5E-BF01-46DD-B79C-29DC3C500D5C}" destId="{5B616E25-C722-405F-874A-D146B35CEA2C}" srcOrd="5" destOrd="0" parTransId="{550FEF26-7BC7-4CA0-BD93-B62687BA0311}" sibTransId="{BBA946BD-A473-460E-8B42-B7AC7FBAD9B7}"/>
    <dgm:cxn modelId="{0FDD27D4-D052-40B4-9D85-46CD73BDA58A}" type="presOf" srcId="{0EE418F7-A6D9-4C9F-B78F-B6BE1ACF17CF}" destId="{DE9BB5C7-1273-4B8E-AAAD-8382789FF144}" srcOrd="0" destOrd="0" presId="urn:microsoft.com/office/officeart/2005/8/layout/vList5"/>
    <dgm:cxn modelId="{DF68D793-DA22-48D4-9554-EF84661D39E9}" srcId="{0BAAD9EE-B1A8-48DE-83F2-185DCDFEBEC0}" destId="{6BAA5CBA-BA2D-4733-96F5-0EA6ED6CC391}" srcOrd="0" destOrd="0" parTransId="{E64BE59E-1016-4016-B2AA-437DFA55F4AD}" sibTransId="{E8BB6577-2DC6-44D1-A23B-A179890BFCAE}"/>
    <dgm:cxn modelId="{7D8BFEFC-568E-4BF4-A8C9-30197B7B5832}" srcId="{D79F4544-59FE-4AB2-9985-3DAA211411E2}" destId="{981B610D-0964-4F32-ABCB-D28739C881B2}" srcOrd="0" destOrd="0" parTransId="{A9FFD2DA-4D34-45CA-9894-202EA00CA35B}" sibTransId="{9F437CBB-3B97-4253-820A-8A0EF65293EE}"/>
    <dgm:cxn modelId="{5C410E12-77B2-4A0B-A0EA-9C6C59FED7A6}" srcId="{C5866A5E-BF01-46DD-B79C-29DC3C500D5C}" destId="{F5743CF8-A960-49FB-A5EC-56DD4F16F5DB}" srcOrd="7" destOrd="0" parTransId="{3D9B3FAE-7F81-42F8-BAB6-C785C4AC65A8}" sibTransId="{8354F978-7FA8-488B-AABF-5E5E35DDCA9C}"/>
    <dgm:cxn modelId="{C7BEE6F2-849F-4441-BDEA-40534F05D47E}" srcId="{B0C50D4F-9DEA-46B7-B5B4-CDA740DA8416}" destId="{D79F4544-59FE-4AB2-9985-3DAA211411E2}" srcOrd="0" destOrd="0" parTransId="{A727E8E8-7DB6-462C-A017-8C708397E266}" sibTransId="{76B91A93-9EB6-4C25-9520-ADF57475A15D}"/>
    <dgm:cxn modelId="{D9AB2BF1-CF29-4A37-848E-F53F8D05A88A}" srcId="{0BAAD9EE-B1A8-48DE-83F2-185DCDFEBEC0}" destId="{13C6A6F6-0DB1-4A49-812B-097CCC0D93C2}" srcOrd="3" destOrd="0" parTransId="{FA1E7F4E-92F9-48EA-A7E9-BA9B40F30D65}" sibTransId="{333BF1E2-1D95-4AF3-A6BE-436E266C78A8}"/>
    <dgm:cxn modelId="{64B5DC54-8DBE-4A75-93EF-8B3AB5AC2CD0}" type="presOf" srcId="{A70B1021-EE24-4068-A457-4A52044FD506}" destId="{22E49D24-4E5A-4ADF-BA77-E93A92C31EA4}" srcOrd="0" destOrd="2" presId="urn:microsoft.com/office/officeart/2005/8/layout/vList5"/>
    <dgm:cxn modelId="{B4FAE2CA-28C0-4C1D-BB06-54DCFFE62164}" type="presOf" srcId="{13C6A6F6-0DB1-4A49-812B-097CCC0D93C2}" destId="{EDB4AA27-0CE7-468F-B6C5-9A3694903E5C}" srcOrd="0" destOrd="3" presId="urn:microsoft.com/office/officeart/2005/8/layout/vList5"/>
    <dgm:cxn modelId="{9F17D200-5999-4780-8F18-6F54FDECEF35}" srcId="{B0C50D4F-9DEA-46B7-B5B4-CDA740DA8416}" destId="{C5866A5E-BF01-46DD-B79C-29DC3C500D5C}" srcOrd="1" destOrd="0" parTransId="{E835E3AC-AE7F-4CF2-99FE-9FA7C1515C99}" sibTransId="{97BD47A4-2940-42D0-9799-03DFFC67C563}"/>
    <dgm:cxn modelId="{C54B1E6F-D8DE-4595-B286-E4533E12A6AC}" type="presOf" srcId="{893862C6-E694-44FC-AC4B-B9B690862514}" destId="{DE9BB5C7-1273-4B8E-AAAD-8382789FF144}" srcOrd="0" destOrd="4" presId="urn:microsoft.com/office/officeart/2005/8/layout/vList5"/>
    <dgm:cxn modelId="{F201F0F0-D60E-440E-BC66-140DCFFBF6D9}" srcId="{D79F4544-59FE-4AB2-9985-3DAA211411E2}" destId="{752ED3B5-5A00-4923-82AA-4945845E003D}" srcOrd="1" destOrd="0" parTransId="{209F7216-A622-4AFC-96B3-58B76D9999D2}" sibTransId="{AC505073-0306-41B2-B56B-E356F26F7D70}"/>
    <dgm:cxn modelId="{B78937CF-5A11-413D-85B4-1E38D8A7C5B5}" type="presOf" srcId="{6BAA5CBA-BA2D-4733-96F5-0EA6ED6CC391}" destId="{EDB4AA27-0CE7-468F-B6C5-9A3694903E5C}" srcOrd="0" destOrd="0" presId="urn:microsoft.com/office/officeart/2005/8/layout/vList5"/>
    <dgm:cxn modelId="{CBAF88A2-10E6-44DB-9D75-74FC9CE87A48}" srcId="{0BAAD9EE-B1A8-48DE-83F2-185DCDFEBEC0}" destId="{DD447E1A-D629-4F51-B972-BFC19E971621}" srcOrd="2" destOrd="0" parTransId="{6CE17A99-959C-453C-AD57-5C55FE9BB7E7}" sibTransId="{B04DD123-2EBE-4722-B1F6-8424D7CD87CB}"/>
    <dgm:cxn modelId="{92CF81BF-EF33-47C6-B2CC-6CD1789C1035}" srcId="{C5866A5E-BF01-46DD-B79C-29DC3C500D5C}" destId="{3AD134B5-926D-4289-8155-CC660DC47FD6}" srcOrd="1" destOrd="0" parTransId="{D4BD4374-5C6B-4706-8E24-C6FB86796025}" sibTransId="{7CD0298D-449E-4BFA-8362-03BD1BC95C03}"/>
    <dgm:cxn modelId="{554570BA-268B-45EF-BF20-4E7C7FD8130C}" type="presOf" srcId="{D79F4544-59FE-4AB2-9985-3DAA211411E2}" destId="{C9790351-8C8A-42B7-9E66-2F05555AB259}" srcOrd="0" destOrd="0" presId="urn:microsoft.com/office/officeart/2005/8/layout/vList5"/>
    <dgm:cxn modelId="{154EAEF2-8533-493F-A0D7-C41AFCC5C73B}" type="presOf" srcId="{AE9BA402-B35D-4496-9ED0-45D5682D9BC6}" destId="{EDB4AA27-0CE7-468F-B6C5-9A3694903E5C}" srcOrd="0" destOrd="1" presId="urn:microsoft.com/office/officeart/2005/8/layout/vList5"/>
    <dgm:cxn modelId="{9F544EAD-7278-490C-ABEA-BBE9C9540F3A}" type="presOf" srcId="{05C11283-8E86-42E8-AD77-2D563AD085D7}" destId="{DE9BB5C7-1273-4B8E-AAAD-8382789FF144}" srcOrd="0" destOrd="6" presId="urn:microsoft.com/office/officeart/2005/8/layout/vList5"/>
    <dgm:cxn modelId="{7D43F84F-0405-4FA5-A9D7-721BE00927CC}" type="presOf" srcId="{752ED3B5-5A00-4923-82AA-4945845E003D}" destId="{22E49D24-4E5A-4ADF-BA77-E93A92C31EA4}" srcOrd="0" destOrd="1" presId="urn:microsoft.com/office/officeart/2005/8/layout/vList5"/>
    <dgm:cxn modelId="{3328E4F6-7612-4725-9A9B-0DCB0B63CE71}" type="presOf" srcId="{B0C50D4F-9DEA-46B7-B5B4-CDA740DA8416}" destId="{5CE1955A-4C08-42F3-ADD1-B59C64D18D77}" srcOrd="0" destOrd="0" presId="urn:microsoft.com/office/officeart/2005/8/layout/vList5"/>
    <dgm:cxn modelId="{D34B6D5E-94EE-4909-BAC8-7C968EC7E740}" srcId="{C5866A5E-BF01-46DD-B79C-29DC3C500D5C}" destId="{893862C6-E694-44FC-AC4B-B9B690862514}" srcOrd="4" destOrd="0" parTransId="{9FECE46C-C92D-48E5-89D7-06D7A78AFBC1}" sibTransId="{5B932179-E0B7-4E6E-8397-D51D01E2D204}"/>
    <dgm:cxn modelId="{2DF7B39C-EF1A-4E61-8591-08FD8AA81E5C}" srcId="{B0C50D4F-9DEA-46B7-B5B4-CDA740DA8416}" destId="{0BAAD9EE-B1A8-48DE-83F2-185DCDFEBEC0}" srcOrd="2" destOrd="0" parTransId="{3F3BEEF8-6506-4DC6-B4B1-A3CF7D2D7029}" sibTransId="{FA4ECFAE-CA36-4D30-BD79-C82B1FF71547}"/>
    <dgm:cxn modelId="{46933498-249F-4C8B-868C-C8568CE95D94}" srcId="{C5866A5E-BF01-46DD-B79C-29DC3C500D5C}" destId="{0EE418F7-A6D9-4C9F-B78F-B6BE1ACF17CF}" srcOrd="0" destOrd="0" parTransId="{D64DC028-58AD-47B1-834B-25A7FAAAF3F1}" sibTransId="{A9121D5C-10A8-4258-A2CA-9AD635CD12A1}"/>
    <dgm:cxn modelId="{31C26A25-1D39-4A89-AD2B-810CA299C203}" type="presOf" srcId="{0BAAD9EE-B1A8-48DE-83F2-185DCDFEBEC0}" destId="{BEDC02AB-E3A5-46F9-93F8-143128740973}" srcOrd="0" destOrd="0" presId="urn:microsoft.com/office/officeart/2005/8/layout/vList5"/>
    <dgm:cxn modelId="{BD9813A9-8F40-4E79-83CC-0E93881E7F8E}" type="presOf" srcId="{DD447E1A-D629-4F51-B972-BFC19E971621}" destId="{EDB4AA27-0CE7-468F-B6C5-9A3694903E5C}" srcOrd="0" destOrd="2" presId="urn:microsoft.com/office/officeart/2005/8/layout/vList5"/>
    <dgm:cxn modelId="{27B84DBD-BB60-4BD7-9495-83082070EC14}" type="presOf" srcId="{981B610D-0964-4F32-ABCB-D28739C881B2}" destId="{22E49D24-4E5A-4ADF-BA77-E93A92C31EA4}" srcOrd="0" destOrd="0" presId="urn:microsoft.com/office/officeart/2005/8/layout/vList5"/>
    <dgm:cxn modelId="{FAD53956-BC17-4149-A002-A9F8F45DD36C}" srcId="{D79F4544-59FE-4AB2-9985-3DAA211411E2}" destId="{A70B1021-EE24-4068-A457-4A52044FD506}" srcOrd="2" destOrd="0" parTransId="{80FB738A-4993-4221-9778-E9F369CFEC7A}" sibTransId="{7E077B11-4AC5-462D-85BB-935898BAF39F}"/>
    <dgm:cxn modelId="{C305B2DE-0487-41C6-9F4E-7B3A2CE50152}" srcId="{C5866A5E-BF01-46DD-B79C-29DC3C500D5C}" destId="{9D3B185C-9C0B-4E90-9BCB-E697DF1AFA0E}" srcOrd="3" destOrd="0" parTransId="{3D1192E3-A18A-425E-B2D1-8CAD7E914865}" sibTransId="{AB13796C-B564-432A-B5AD-45B39F9D7DAE}"/>
    <dgm:cxn modelId="{481B37A3-00F3-4831-BC63-E0BFA7F3F9C6}" type="presOf" srcId="{C5866A5E-BF01-46DD-B79C-29DC3C500D5C}" destId="{EABED274-60BB-4F65-A996-CDC4A4E1B9F5}" srcOrd="0" destOrd="0" presId="urn:microsoft.com/office/officeart/2005/8/layout/vList5"/>
    <dgm:cxn modelId="{1D11A5DA-66FF-4C50-A0AE-5B0E7DAFD8C7}" type="presOf" srcId="{F5743CF8-A960-49FB-A5EC-56DD4F16F5DB}" destId="{DE9BB5C7-1273-4B8E-AAAD-8382789FF144}" srcOrd="0" destOrd="7" presId="urn:microsoft.com/office/officeart/2005/8/layout/vList5"/>
    <dgm:cxn modelId="{DFF37BF6-E1E8-4749-917B-878EBCBBD0BD}" type="presParOf" srcId="{5CE1955A-4C08-42F3-ADD1-B59C64D18D77}" destId="{5CE7A4E5-A115-44DC-AB78-1EBF1D694CB1}" srcOrd="0" destOrd="0" presId="urn:microsoft.com/office/officeart/2005/8/layout/vList5"/>
    <dgm:cxn modelId="{A73575D0-BA97-40D5-AB9B-31DBBEF42697}" type="presParOf" srcId="{5CE7A4E5-A115-44DC-AB78-1EBF1D694CB1}" destId="{C9790351-8C8A-42B7-9E66-2F05555AB259}" srcOrd="0" destOrd="0" presId="urn:microsoft.com/office/officeart/2005/8/layout/vList5"/>
    <dgm:cxn modelId="{37504D7B-982B-4E7D-8AC2-031B16000982}" type="presParOf" srcId="{5CE7A4E5-A115-44DC-AB78-1EBF1D694CB1}" destId="{22E49D24-4E5A-4ADF-BA77-E93A92C31EA4}" srcOrd="1" destOrd="0" presId="urn:microsoft.com/office/officeart/2005/8/layout/vList5"/>
    <dgm:cxn modelId="{50AC2223-3F5F-4B9A-A896-4F192FBD31A7}" type="presParOf" srcId="{5CE1955A-4C08-42F3-ADD1-B59C64D18D77}" destId="{58030D97-61A9-4D55-84CB-236F5D502260}" srcOrd="1" destOrd="0" presId="urn:microsoft.com/office/officeart/2005/8/layout/vList5"/>
    <dgm:cxn modelId="{B127D895-6988-483B-B801-C03EBA82B080}" type="presParOf" srcId="{5CE1955A-4C08-42F3-ADD1-B59C64D18D77}" destId="{1D83D7AD-5708-4155-A181-F9DACBB97ACE}" srcOrd="2" destOrd="0" presId="urn:microsoft.com/office/officeart/2005/8/layout/vList5"/>
    <dgm:cxn modelId="{EFEF4E28-D78F-441D-9AE5-271925B170CB}" type="presParOf" srcId="{1D83D7AD-5708-4155-A181-F9DACBB97ACE}" destId="{EABED274-60BB-4F65-A996-CDC4A4E1B9F5}" srcOrd="0" destOrd="0" presId="urn:microsoft.com/office/officeart/2005/8/layout/vList5"/>
    <dgm:cxn modelId="{87215DFA-82E6-4ECF-9408-7CE4EFB4E3F6}" type="presParOf" srcId="{1D83D7AD-5708-4155-A181-F9DACBB97ACE}" destId="{DE9BB5C7-1273-4B8E-AAAD-8382789FF144}" srcOrd="1" destOrd="0" presId="urn:microsoft.com/office/officeart/2005/8/layout/vList5"/>
    <dgm:cxn modelId="{2B43350C-FB23-4667-B22A-8D8C729F43AF}" type="presParOf" srcId="{5CE1955A-4C08-42F3-ADD1-B59C64D18D77}" destId="{5960FA50-E025-4A9C-A2CB-3EE466B39A97}" srcOrd="3" destOrd="0" presId="urn:microsoft.com/office/officeart/2005/8/layout/vList5"/>
    <dgm:cxn modelId="{5E19F07C-B745-4670-A794-000B6AD4D862}" type="presParOf" srcId="{5CE1955A-4C08-42F3-ADD1-B59C64D18D77}" destId="{BB6D527F-0B57-4B83-9AD0-FA469579628B}" srcOrd="4" destOrd="0" presId="urn:microsoft.com/office/officeart/2005/8/layout/vList5"/>
    <dgm:cxn modelId="{CC9AABD1-C554-4514-A554-0D45C4FDD7D0}" type="presParOf" srcId="{BB6D527F-0B57-4B83-9AD0-FA469579628B}" destId="{BEDC02AB-E3A5-46F9-93F8-143128740973}" srcOrd="0" destOrd="0" presId="urn:microsoft.com/office/officeart/2005/8/layout/vList5"/>
    <dgm:cxn modelId="{B62EFC6C-F51E-46DF-82C8-FABCCFC466B2}" type="presParOf" srcId="{BB6D527F-0B57-4B83-9AD0-FA469579628B}" destId="{EDB4AA27-0CE7-468F-B6C5-9A3694903E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0A93F-FF3C-2A48-9FFC-1F3961394327}" type="datetimeFigureOut">
              <a:rPr lang="sv-SE" smtClean="0"/>
              <a:t>2017-11-23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D7A87-9A4A-A749-AF27-F8F3BE754FD1}" type="slidenum">
              <a:rPr lang="sv-SE" smtClean="0"/>
              <a:t>‹#›</a:t>
            </a:fld>
            <a:endParaRPr lang="sv-SE"/>
          </a:p>
        </p:txBody>
      </p:sp>
    </p:spTree>
    <p:extLst>
      <p:ext uri="{BB962C8B-B14F-4D97-AF65-F5344CB8AC3E}">
        <p14:creationId xmlns:p14="http://schemas.microsoft.com/office/powerpoint/2010/main" val="3575590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a:t>
            </a:fld>
            <a:endParaRPr lang="sv-SE"/>
          </a:p>
        </p:txBody>
      </p:sp>
    </p:spTree>
    <p:extLst>
      <p:ext uri="{BB962C8B-B14F-4D97-AF65-F5344CB8AC3E}">
        <p14:creationId xmlns:p14="http://schemas.microsoft.com/office/powerpoint/2010/main" val="5531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Aktivitetsförmåga/funktionsförmåga</a:t>
            </a:r>
            <a:r>
              <a:rPr lang="sv-SE" baseline="0" dirty="0"/>
              <a:t> och lägg till kommentarer. För muspekaren över de olika frågeställningar så kan förtydligande läsas på respektive frågeställning.</a:t>
            </a:r>
          </a:p>
          <a:p>
            <a:r>
              <a:rPr lang="sv-SE" i="1" dirty="0"/>
              <a:t>Ex. Hantera sina läkemedel – Överlämnande av dosett eller har HSL-uppdrag för att ge</a:t>
            </a:r>
            <a:r>
              <a:rPr lang="sv-SE" i="1" baseline="0" dirty="0"/>
              <a:t> läkemedel</a:t>
            </a:r>
            <a:r>
              <a:rPr lang="sv-SE" i="1" dirty="0"/>
              <a:t> till patient</a:t>
            </a:r>
          </a:p>
          <a:p>
            <a:r>
              <a:rPr lang="sv-SE" i="1" dirty="0"/>
              <a:t>Ex. Gå kortare</a:t>
            </a:r>
            <a:r>
              <a:rPr lang="sv-SE" i="1" baseline="0" dirty="0"/>
              <a:t> sträckor. Hur långt kan patienten gå</a:t>
            </a:r>
            <a:r>
              <a:rPr lang="sv-SE" i="1" baseline="0" dirty="0" smtClean="0"/>
              <a:t>.</a:t>
            </a:r>
          </a:p>
          <a:p>
            <a:endParaRPr lang="sv-SE" i="1" baseline="0" dirty="0"/>
          </a:p>
          <a:p>
            <a:r>
              <a:rPr lang="sv-SE" baseline="0" dirty="0"/>
              <a:t>Övrigt – Här fylls i övrig information av diagnoser, åtgärder som omläggningar mm.</a:t>
            </a:r>
          </a:p>
          <a:p>
            <a:r>
              <a:rPr lang="sv-SE" baseline="0" dirty="0"/>
              <a:t>Kommunala insatser – Här fylls i om ex patient har hemtjänstinsatser, nattpatrull om detta är känt.</a:t>
            </a:r>
          </a:p>
          <a:p>
            <a:endParaRPr lang="sv-SE" baseline="0" dirty="0" smtClean="0"/>
          </a:p>
          <a:p>
            <a:r>
              <a:rPr lang="sv-SE" baseline="0" dirty="0" smtClean="0"/>
              <a:t>Klicka </a:t>
            </a:r>
            <a:r>
              <a:rPr lang="sv-SE" baseline="0" dirty="0"/>
              <a:t>på skicka</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10</a:t>
            </a:fld>
            <a:endParaRPr lang="sv-SE"/>
          </a:p>
        </p:txBody>
      </p:sp>
    </p:spTree>
    <p:extLst>
      <p:ext uri="{BB962C8B-B14F-4D97-AF65-F5344CB8AC3E}">
        <p14:creationId xmlns:p14="http://schemas.microsoft.com/office/powerpoint/2010/main" val="406312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Akutmottagningen kan läsa vårdrapporten och besvara den om patienten</a:t>
            </a:r>
            <a:r>
              <a:rPr lang="sv-SE" baseline="0" dirty="0"/>
              <a:t> inte skrivs in på en </a:t>
            </a:r>
            <a:r>
              <a:rPr lang="sv-SE" baseline="0" dirty="0" smtClean="0"/>
              <a:t>vårdavdelning.</a:t>
            </a:r>
            <a:endParaRPr lang="sv-SE" baseline="0" dirty="0"/>
          </a:p>
          <a:p>
            <a:r>
              <a:rPr lang="sv-SE" baseline="0" dirty="0"/>
              <a:t>Fyll i </a:t>
            </a:r>
            <a:r>
              <a:rPr lang="sv-SE" baseline="0" dirty="0" smtClean="0"/>
              <a:t>personnummer </a:t>
            </a:r>
            <a:r>
              <a:rPr lang="sv-SE" baseline="0" dirty="0" smtClean="0">
                <a:sym typeface="Wingdings" panose="05000000000000000000" pitchFamily="2" charset="2"/>
              </a:rPr>
              <a:t> </a:t>
            </a:r>
            <a:r>
              <a:rPr lang="sv-SE" baseline="0" dirty="0" smtClean="0"/>
              <a:t>Klicka </a:t>
            </a:r>
            <a:r>
              <a:rPr lang="sv-SE" baseline="0" dirty="0"/>
              <a:t>på </a:t>
            </a:r>
            <a:r>
              <a:rPr lang="sv-SE" baseline="0" dirty="0" smtClean="0"/>
              <a:t>visa </a:t>
            </a:r>
            <a:r>
              <a:rPr lang="sv-SE" baseline="0" dirty="0" smtClean="0">
                <a:sym typeface="Wingdings" panose="05000000000000000000" pitchFamily="2" charset="2"/>
              </a:rPr>
              <a:t> </a:t>
            </a:r>
            <a:r>
              <a:rPr lang="sv-SE" baseline="0" dirty="0" smtClean="0"/>
              <a:t>Finns </a:t>
            </a:r>
            <a:r>
              <a:rPr lang="sv-SE" baseline="0" dirty="0"/>
              <a:t>en vårdrapport så kommer detta upp på översiktsbilden.</a:t>
            </a:r>
          </a:p>
          <a:p>
            <a:r>
              <a:rPr lang="sv-SE" baseline="0" dirty="0"/>
              <a:t>Klicka på datumet under vårdrapport och då öppnas vårdrapporten och kan läsas.</a:t>
            </a:r>
          </a:p>
          <a:p>
            <a:endParaRPr lang="sv-SE" baseline="0" dirty="0" smtClean="0"/>
          </a:p>
          <a:p>
            <a:r>
              <a:rPr lang="sv-SE" baseline="0" dirty="0" smtClean="0"/>
              <a:t>Läkare </a:t>
            </a:r>
            <a:r>
              <a:rPr lang="sv-SE" baseline="0" dirty="0"/>
              <a:t>på akutmottagningen kan läsa </a:t>
            </a:r>
            <a:r>
              <a:rPr lang="sv-SE" baseline="0" dirty="0" smtClean="0"/>
              <a:t>vårdrapporten. Sjuksköterska på akutmottagning kan </a:t>
            </a:r>
            <a:r>
              <a:rPr lang="sv-SE" baseline="0" dirty="0"/>
              <a:t>läsa vårdrapporten och skriva ett svar som </a:t>
            </a:r>
            <a:r>
              <a:rPr lang="sv-SE" baseline="0" dirty="0" smtClean="0"/>
              <a:t>insändande </a:t>
            </a:r>
            <a:r>
              <a:rPr lang="sv-SE" baseline="0" dirty="0"/>
              <a:t>enhet kan läsa om patient inte skrivs in på en </a:t>
            </a:r>
            <a:r>
              <a:rPr lang="sv-SE" baseline="0" dirty="0" smtClean="0"/>
              <a:t>vårdavdelning.</a:t>
            </a:r>
            <a:endParaRPr lang="sv-SE" baseline="0" dirty="0"/>
          </a:p>
          <a:p>
            <a:r>
              <a:rPr lang="sv-SE" baseline="0" dirty="0"/>
              <a:t>Sjuksköterskan skriver i </a:t>
            </a:r>
            <a:r>
              <a:rPr lang="sv-SE" baseline="0" dirty="0" smtClean="0"/>
              <a:t>fältet </a:t>
            </a:r>
            <a:r>
              <a:rPr lang="sv-SE" baseline="0" dirty="0"/>
              <a:t>Svar på vårdrapport och klicka på kvittera.</a:t>
            </a:r>
          </a:p>
          <a:p>
            <a:endParaRPr lang="sv-SE" baseline="0" dirty="0" smtClean="0"/>
          </a:p>
          <a:p>
            <a:r>
              <a:rPr lang="sv-SE" baseline="0" dirty="0" smtClean="0"/>
              <a:t>Sjuksköterska </a:t>
            </a:r>
            <a:r>
              <a:rPr lang="sv-SE" baseline="0" dirty="0"/>
              <a:t>i hemsjukvården eller SÄBO fyller i </a:t>
            </a:r>
            <a:r>
              <a:rPr lang="sv-SE" baseline="0" dirty="0" smtClean="0"/>
              <a:t>personnummer </a:t>
            </a:r>
            <a:r>
              <a:rPr lang="sv-SE" baseline="0" dirty="0" smtClean="0">
                <a:sym typeface="Wingdings" panose="05000000000000000000" pitchFamily="2" charset="2"/>
              </a:rPr>
              <a:t> </a:t>
            </a:r>
            <a:r>
              <a:rPr lang="sv-SE" baseline="0" dirty="0" smtClean="0"/>
              <a:t>klickar </a:t>
            </a:r>
            <a:r>
              <a:rPr lang="sv-SE" baseline="0" dirty="0"/>
              <a:t>på visa </a:t>
            </a:r>
            <a:r>
              <a:rPr lang="sv-SE" baseline="0" dirty="0" smtClean="0">
                <a:sym typeface="Wingdings" panose="05000000000000000000" pitchFamily="2" charset="2"/>
              </a:rPr>
              <a:t></a:t>
            </a:r>
            <a:r>
              <a:rPr lang="sv-SE" baseline="0" dirty="0" smtClean="0"/>
              <a:t> </a:t>
            </a:r>
            <a:r>
              <a:rPr lang="sv-SE" baseline="0" dirty="0"/>
              <a:t>på översiktsbilden blir </a:t>
            </a:r>
            <a:r>
              <a:rPr lang="sv-SE" baseline="0" dirty="0" smtClean="0"/>
              <a:t>det då </a:t>
            </a:r>
            <a:r>
              <a:rPr lang="sv-SE" baseline="0" dirty="0"/>
              <a:t>synligt om ett svar finns att läsa.</a:t>
            </a:r>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11</a:t>
            </a:fld>
            <a:endParaRPr lang="sv-SE"/>
          </a:p>
        </p:txBody>
      </p:sp>
    </p:spTree>
    <p:extLst>
      <p:ext uri="{BB962C8B-B14F-4D97-AF65-F5344CB8AC3E}">
        <p14:creationId xmlns:p14="http://schemas.microsoft.com/office/powerpoint/2010/main" val="118464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Patienten skrivs in i slutenvård:</a:t>
            </a:r>
          </a:p>
          <a:p>
            <a:r>
              <a:rPr lang="sv-SE" dirty="0"/>
              <a:t>Slutenvården tar del av vårdrapporten genom att inskrivningsmeddelande</a:t>
            </a:r>
            <a:r>
              <a:rPr lang="sv-SE" baseline="0" dirty="0"/>
              <a:t> och vårdrapport kopplas.</a:t>
            </a:r>
            <a:endParaRPr lang="sv-SE" dirty="0"/>
          </a:p>
          <a:p>
            <a:r>
              <a:rPr lang="sv-SE" dirty="0"/>
              <a:t>Lagen säger att inskrivningsmeddelande</a:t>
            </a:r>
            <a:r>
              <a:rPr lang="sv-SE" baseline="0" dirty="0"/>
              <a:t> ska skickas från slutenvården inom 24 timmar efter inskrivning alternativt så fort som möjligt efter att man bedömt att det finns behov av insatser från kommunen eller den öppna vården efter utskrivning. Vår samverkansrutin säger även att om en patient har pågående insatser ska ett inskrivningsmeddelande skickas. Inskrivningsmeddelandet ska enligt lagen även innehålla preliminär utskrivningsdag.</a:t>
            </a:r>
          </a:p>
          <a:p>
            <a:pPr marL="171450" indent="-171450">
              <a:buFontTx/>
              <a:buChar char="-"/>
            </a:pPr>
            <a:r>
              <a:rPr lang="sv-SE" baseline="0" dirty="0"/>
              <a:t>Personuppgifter</a:t>
            </a:r>
          </a:p>
          <a:p>
            <a:pPr marL="171450" indent="-171450">
              <a:buFontTx/>
              <a:buChar char="-"/>
            </a:pPr>
            <a:r>
              <a:rPr lang="sv-SE" baseline="0" dirty="0"/>
              <a:t>Preliminär utskrivningsdag</a:t>
            </a:r>
          </a:p>
          <a:p>
            <a:pPr marL="171450" indent="-171450">
              <a:buFontTx/>
              <a:buChar char="-"/>
            </a:pPr>
            <a:r>
              <a:rPr lang="sv-SE" baseline="0" dirty="0"/>
              <a:t>Preliminär diagnos – inskrivningsorsak (kräver samtycke)</a:t>
            </a:r>
          </a:p>
          <a:p>
            <a:pPr marL="171450" indent="-171450">
              <a:buFontTx/>
              <a:buChar char="-"/>
            </a:pPr>
            <a:r>
              <a:rPr lang="sv-SE" baseline="0" dirty="0"/>
              <a:t>Samtycke för informationsöverföring och nationell patientöversikt (NPÖ)</a:t>
            </a:r>
          </a:p>
          <a:p>
            <a:pPr marL="0" indent="0">
              <a:buFontTx/>
              <a:buNone/>
            </a:pPr>
            <a:endParaRPr lang="sv-SE" baseline="0" dirty="0"/>
          </a:p>
          <a:p>
            <a:pPr marL="0" indent="0">
              <a:buFontTx/>
              <a:buNone/>
            </a:pPr>
            <a:r>
              <a:rPr lang="sv-SE" baseline="0" dirty="0"/>
              <a:t>Öppenvården och kommunen tar del av inskrivningsmeddelandet och det är denna som ska initiera planering av insatser inför utskrivning hos berörda enheter. Viktigt är att planeringen påbörjas direkt i samband med att inskrivningsmeddelandet skickas/tagits emot. Detta för att patienten ska kunna lämna den slutna vården på ett tryggt och säkert sätt och få sina efterföljande behov av insatser tillgodosedda. Exempelvis är hjälpmedelsförskrivning ett område där det är av vikt att planeringen påbörjas tidigt under vårdtiden.</a:t>
            </a:r>
          </a:p>
          <a:p>
            <a:pPr marL="0" indent="0">
              <a:buFontTx/>
              <a:buNone/>
            </a:pPr>
            <a:endParaRPr lang="sv-SE" baseline="0" dirty="0"/>
          </a:p>
          <a:p>
            <a:pPr marL="0" indent="0">
              <a:buFontTx/>
              <a:buNone/>
            </a:pPr>
            <a:r>
              <a:rPr lang="sv-SE" baseline="0" dirty="0"/>
              <a:t>Lagen säger att den landstingsfinansierade öppna vården ska vid mottagande av inskrivningsmeddelande utse fast vårdkontakt och det är den fasta vårdkontakten som kommer att ha det ansvaret för samordningen av insatser efter sjukhusvistelsen. Lagen gör också en viktig distinktion mellan den egna planeringen och den som behöver samordnas.</a:t>
            </a:r>
          </a:p>
          <a:p>
            <a:pPr marL="0" indent="0">
              <a:buFontTx/>
              <a:buNone/>
            </a:pPr>
            <a:endParaRPr lang="sv-SE" baseline="0" dirty="0"/>
          </a:p>
          <a:p>
            <a:pPr marL="0" indent="0">
              <a:buFontTx/>
              <a:buNone/>
            </a:pPr>
            <a:r>
              <a:rPr lang="sv-SE" baseline="0" dirty="0"/>
              <a:t>Förekommer flera fasta vårdkontakter inom den öppna vården samordnas fortsatta insatser mellan de berörda fasta vårdkontakterna. Om fast vårdkontakt finns på specialistmottagning behöver hälsocentralen/psykiatrisk öppenvårdsmottagning informera specialistmottagning om inskrivningsmeddelande. Detta eftersom specialistmottagningar inte kan ta del av inskrivningsmeddelande i Prator.</a:t>
            </a:r>
          </a:p>
          <a:p>
            <a:pPr marL="0" indent="0">
              <a:buFontTx/>
              <a:buNone/>
            </a:pPr>
            <a:endParaRPr lang="sv-SE" baseline="0" dirty="0"/>
          </a:p>
          <a:p>
            <a:pPr marL="0" indent="0">
              <a:buFontTx/>
              <a:buNone/>
            </a:pPr>
            <a:r>
              <a:rPr lang="sv-SE" baseline="0" dirty="0"/>
              <a:t>Västernorrlands samverkansrutin är formad så att respektive enhet som emottagit ett inskrivningsmeddelande tar del och besvarar denna. Slutenvården tar del av svaren och kan genom dessa få en bild av patienten. Även den fasta vårdkontakten får en bild av patienten för att kunna starta planering efter utskrivning.</a:t>
            </a:r>
            <a:endParaRPr lang="sv-SE"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12</a:t>
            </a:fld>
            <a:endParaRPr lang="sv-SE"/>
          </a:p>
        </p:txBody>
      </p:sp>
    </p:spTree>
    <p:extLst>
      <p:ext uri="{BB962C8B-B14F-4D97-AF65-F5344CB8AC3E}">
        <p14:creationId xmlns:p14="http://schemas.microsoft.com/office/powerpoint/2010/main" val="304991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Slutenvårdens sjuksköterska </a:t>
            </a:r>
            <a:r>
              <a:rPr lang="sv-SE" b="1" u="sng" dirty="0"/>
              <a:t>somatik</a:t>
            </a:r>
            <a:r>
              <a:rPr lang="sv-SE" b="1" dirty="0"/>
              <a:t> skapar ett inskrivningsmeddelande</a:t>
            </a:r>
          </a:p>
          <a:p>
            <a:pPr marL="171450" indent="-171450">
              <a:buFont typeface="Arial" panose="020B0604020202020204" pitchFamily="34" charset="0"/>
              <a:buChar char="•"/>
            </a:pPr>
            <a:r>
              <a:rPr lang="sv-SE" dirty="0"/>
              <a:t>Fyll</a:t>
            </a:r>
            <a:r>
              <a:rPr lang="sv-SE" baseline="0" dirty="0"/>
              <a:t> i </a:t>
            </a:r>
            <a:r>
              <a:rPr lang="sv-SE" baseline="0" dirty="0" smtClean="0"/>
              <a:t>personnummer </a:t>
            </a:r>
            <a:r>
              <a:rPr lang="sv-SE" baseline="0" dirty="0" smtClean="0">
                <a:sym typeface="Wingdings" panose="05000000000000000000" pitchFamily="2" charset="2"/>
              </a:rPr>
              <a:t> </a:t>
            </a:r>
            <a:r>
              <a:rPr lang="sv-SE" baseline="0" dirty="0" smtClean="0"/>
              <a:t>klicka </a:t>
            </a:r>
            <a:r>
              <a:rPr lang="sv-SE" baseline="0" dirty="0"/>
              <a:t>på inskrivningsmeddelande och nästa.</a:t>
            </a:r>
          </a:p>
          <a:p>
            <a:pPr marL="171450" indent="-171450">
              <a:buFont typeface="Arial" panose="020B0604020202020204" pitchFamily="34" charset="0"/>
              <a:buChar char="•"/>
            </a:pPr>
            <a:r>
              <a:rPr lang="sv-SE" baseline="0" dirty="0"/>
              <a:t>Fyll i inskrivningsdatum, preliminärt utskrivningsdatum och inskrivningsdiagnos om samtycke är inhämtat och godkänt av patient.</a:t>
            </a:r>
          </a:p>
          <a:p>
            <a:pPr marL="171450" indent="-171450">
              <a:buFont typeface="Arial" panose="020B0604020202020204" pitchFamily="34" charset="0"/>
              <a:buChar char="•"/>
            </a:pPr>
            <a:r>
              <a:rPr lang="sv-SE" baseline="0" dirty="0"/>
              <a:t>Fyll i uppgifter </a:t>
            </a:r>
            <a:r>
              <a:rPr lang="sv-SE" baseline="0" dirty="0" smtClean="0"/>
              <a:t>angående Samtycke </a:t>
            </a:r>
            <a:r>
              <a:rPr lang="sv-SE" baseline="0" dirty="0"/>
              <a:t>informationsöverföring och NPÖ.</a:t>
            </a:r>
          </a:p>
          <a:p>
            <a:pPr marL="171450" indent="-171450">
              <a:buFont typeface="Arial" panose="020B0604020202020204" pitchFamily="34" charset="0"/>
              <a:buChar char="•"/>
            </a:pPr>
            <a:r>
              <a:rPr lang="sv-SE" baseline="0" dirty="0"/>
              <a:t>Fyll i Samtycke inhämtat av, namn och titel.</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13</a:t>
            </a:fld>
            <a:endParaRPr lang="sv-SE"/>
          </a:p>
        </p:txBody>
      </p:sp>
    </p:spTree>
    <p:extLst>
      <p:ext uri="{BB962C8B-B14F-4D97-AF65-F5344CB8AC3E}">
        <p14:creationId xmlns:p14="http://schemas.microsoft.com/office/powerpoint/2010/main" val="208513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Slutenvårdens sjuksköterska </a:t>
            </a:r>
            <a:r>
              <a:rPr lang="sv-SE" b="1" u="sng" dirty="0" smtClean="0"/>
              <a:t>psykiatri</a:t>
            </a:r>
            <a:r>
              <a:rPr lang="sv-SE" b="1" dirty="0" smtClean="0"/>
              <a:t> </a:t>
            </a:r>
            <a:r>
              <a:rPr lang="sv-SE" b="1" dirty="0"/>
              <a:t>skapar ett inskrivningsmeddelande</a:t>
            </a:r>
          </a:p>
          <a:p>
            <a:r>
              <a:rPr lang="sv-SE" dirty="0"/>
              <a:t>Välj aktivt mottagande enheter; Kommunen, Primärvården och Öppenvårdens aktuella mottagning</a:t>
            </a:r>
          </a:p>
          <a:p>
            <a:pPr marL="171450" indent="-171450">
              <a:buFont typeface="Arial" panose="020B0604020202020204" pitchFamily="34" charset="0"/>
              <a:buChar char="•"/>
            </a:pPr>
            <a:r>
              <a:rPr lang="sv-SE" dirty="0"/>
              <a:t>Fyll</a:t>
            </a:r>
            <a:r>
              <a:rPr lang="sv-SE" baseline="0" dirty="0"/>
              <a:t> i </a:t>
            </a:r>
            <a:r>
              <a:rPr lang="sv-SE" baseline="0" dirty="0" smtClean="0"/>
              <a:t>personnummer </a:t>
            </a:r>
            <a:r>
              <a:rPr lang="sv-SE" baseline="0" dirty="0" smtClean="0">
                <a:sym typeface="Wingdings" panose="05000000000000000000" pitchFamily="2" charset="2"/>
              </a:rPr>
              <a:t> </a:t>
            </a:r>
            <a:r>
              <a:rPr lang="sv-SE" baseline="0" dirty="0" smtClean="0"/>
              <a:t>klicka </a:t>
            </a:r>
            <a:r>
              <a:rPr lang="sv-SE" baseline="0" dirty="0"/>
              <a:t>på inskrivningsmeddelande och nästa.</a:t>
            </a:r>
          </a:p>
          <a:p>
            <a:pPr marL="171450" indent="-171450">
              <a:buFont typeface="Arial" panose="020B0604020202020204" pitchFamily="34" charset="0"/>
              <a:buChar char="•"/>
            </a:pPr>
            <a:r>
              <a:rPr lang="sv-SE" baseline="0" dirty="0"/>
              <a:t>Fyll i inskrivningsdatum, preliminärt utskrivningsdatum och inskrivningsdiagnos om samtycke är inhämtat och godkänt av patient.</a:t>
            </a:r>
          </a:p>
          <a:p>
            <a:pPr marL="171450" indent="-171450">
              <a:buFont typeface="Arial" panose="020B0604020202020204" pitchFamily="34" charset="0"/>
              <a:buChar char="•"/>
            </a:pPr>
            <a:r>
              <a:rPr lang="sv-SE" baseline="0" dirty="0"/>
              <a:t>Fyll i uppgifter ang. Samtycke informationsöverföring och NPÖ.</a:t>
            </a:r>
          </a:p>
          <a:p>
            <a:pPr marL="171450" indent="-171450">
              <a:buFont typeface="Arial" panose="020B0604020202020204" pitchFamily="34" charset="0"/>
              <a:buChar char="•"/>
            </a:pPr>
            <a:r>
              <a:rPr lang="sv-SE" baseline="0" dirty="0"/>
              <a:t>Fyll i Samtycke inhämtat av, namn och titel.</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14</a:t>
            </a:fld>
            <a:endParaRPr lang="sv-SE"/>
          </a:p>
        </p:txBody>
      </p:sp>
    </p:spTree>
    <p:extLst>
      <p:ext uri="{BB962C8B-B14F-4D97-AF65-F5344CB8AC3E}">
        <p14:creationId xmlns:p14="http://schemas.microsoft.com/office/powerpoint/2010/main" val="175106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Slutenvården kopplar </a:t>
            </a:r>
            <a:r>
              <a:rPr lang="sv-SE" dirty="0" err="1"/>
              <a:t>vårdrapporten</a:t>
            </a:r>
            <a:r>
              <a:rPr lang="sv-SE" dirty="0"/>
              <a:t> genom att klicka på datumet och kvitterar detta.</a:t>
            </a:r>
          </a:p>
        </p:txBody>
      </p:sp>
      <p:sp>
        <p:nvSpPr>
          <p:cNvPr id="4" name="Platshållare för bildnummer 3"/>
          <p:cNvSpPr>
            <a:spLocks noGrp="1"/>
          </p:cNvSpPr>
          <p:nvPr>
            <p:ph type="sldNum" sz="quarter" idx="10"/>
          </p:nvPr>
        </p:nvSpPr>
        <p:spPr/>
        <p:txBody>
          <a:bodyPr/>
          <a:lstStyle/>
          <a:p>
            <a:fld id="{EFFD7A87-9A4A-A749-AF27-F8F3BE754FD1}" type="slidenum">
              <a:rPr lang="sv-SE" smtClean="0"/>
              <a:t>15</a:t>
            </a:fld>
            <a:endParaRPr lang="sv-SE"/>
          </a:p>
        </p:txBody>
      </p:sp>
    </p:spTree>
    <p:extLst>
      <p:ext uri="{BB962C8B-B14F-4D97-AF65-F5344CB8AC3E}">
        <p14:creationId xmlns:p14="http://schemas.microsoft.com/office/powerpoint/2010/main" val="36874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t>Hälsocentral/Vårdcentral och psykiatrisk öppenvårdsmottagning och kommunen kvitterar inskrivningsmeddelande genom att klicka på datumet för</a:t>
            </a:r>
            <a:r>
              <a:rPr lang="sv-SE" sz="1200" b="0" baseline="0" dirty="0"/>
              <a:t> att gå vidare.</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16</a:t>
            </a:fld>
            <a:endParaRPr lang="sv-SE"/>
          </a:p>
        </p:txBody>
      </p:sp>
    </p:spTree>
    <p:extLst>
      <p:ext uri="{BB962C8B-B14F-4D97-AF65-F5344CB8AC3E}">
        <p14:creationId xmlns:p14="http://schemas.microsoft.com/office/powerpoint/2010/main" val="80731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Hälsocentral/Vårdcentral och psykiatrisk öppenvårdsmottagning</a:t>
            </a:r>
            <a:r>
              <a:rPr lang="sv-SE" sz="1200" b="0" dirty="0"/>
              <a:t> </a:t>
            </a:r>
            <a:r>
              <a:rPr lang="sv-SE" sz="1200" b="1" dirty="0"/>
              <a:t>sjuksköterska</a:t>
            </a:r>
            <a:r>
              <a:rPr lang="sv-SE" sz="1200" b="0" dirty="0"/>
              <a:t> </a:t>
            </a:r>
            <a:r>
              <a:rPr lang="sv-SE" sz="1200" b="0" dirty="0" smtClean="0"/>
              <a:t>med </a:t>
            </a:r>
            <a:r>
              <a:rPr lang="sv-SE" sz="1200" b="0" dirty="0"/>
              <a:t>vem som är Fast</a:t>
            </a:r>
            <a:r>
              <a:rPr lang="sv-SE" sz="1200" b="0" baseline="0" dirty="0"/>
              <a:t> vårdkontakt med namn och profession samt kontaktuppgifter</a:t>
            </a:r>
          </a:p>
          <a:p>
            <a:endParaRPr lang="sv-SE" sz="1200" b="0" baseline="0" dirty="0" smtClean="0"/>
          </a:p>
          <a:p>
            <a:r>
              <a:rPr lang="sv-SE" sz="1200" b="0" baseline="0" dirty="0" smtClean="0"/>
              <a:t>Övrig </a:t>
            </a:r>
            <a:r>
              <a:rPr lang="sv-SE" sz="1200" b="0" baseline="0" dirty="0"/>
              <a:t>information fylls i om det finns planerade mottagningsbesök som omläggning, hämta delad dosett mm. </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17</a:t>
            </a:fld>
            <a:endParaRPr lang="sv-SE"/>
          </a:p>
        </p:txBody>
      </p:sp>
    </p:spTree>
    <p:extLst>
      <p:ext uri="{BB962C8B-B14F-4D97-AF65-F5344CB8AC3E}">
        <p14:creationId xmlns:p14="http://schemas.microsoft.com/office/powerpoint/2010/main" val="293257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sjuksköterska hemsjukvård och SÄBO</a:t>
            </a:r>
          </a:p>
          <a:p>
            <a:r>
              <a:rPr lang="sv-SE" sz="1200" b="0" dirty="0"/>
              <a:t>Här fylls uppgifter i ang. om patient är känd, boende i SÄBO, läkemedelshantering, ordinationshandling och övrig information.</a:t>
            </a:r>
          </a:p>
          <a:p>
            <a:r>
              <a:rPr lang="sv-SE" sz="1200" b="0" dirty="0"/>
              <a:t>Beslut om </a:t>
            </a:r>
            <a:r>
              <a:rPr lang="sv-SE" sz="1200" b="0" dirty="0" smtClean="0"/>
              <a:t>behandlingsbegränsning </a:t>
            </a:r>
            <a:r>
              <a:rPr lang="sv-SE" sz="1200" b="0" dirty="0"/>
              <a:t>kan vara viss tid för ett HSL-uppdrag</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18</a:t>
            </a:fld>
            <a:endParaRPr lang="sv-SE"/>
          </a:p>
        </p:txBody>
      </p:sp>
    </p:spTree>
    <p:extLst>
      <p:ext uri="{BB962C8B-B14F-4D97-AF65-F5344CB8AC3E}">
        <p14:creationId xmlns:p14="http://schemas.microsoft.com/office/powerpoint/2010/main" val="243016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sjuksköterska hemsjukvård och SÄBO</a:t>
            </a:r>
          </a:p>
          <a:p>
            <a:r>
              <a:rPr lang="sv-SE" sz="1200" b="0" dirty="0"/>
              <a:t>Fyll i Aktivitetsförmåga/funktionsförmåga</a:t>
            </a:r>
            <a:r>
              <a:rPr lang="sv-SE" sz="1200" b="0" baseline="0" dirty="0"/>
              <a:t> och lägg till kommentarer för att förtydliga hur mycket hjälp vårdtagaren behöver och klarar av.</a:t>
            </a:r>
          </a:p>
          <a:p>
            <a:r>
              <a:rPr lang="sv-SE" sz="1200" b="0" baseline="0" dirty="0"/>
              <a:t>Fyll i riskbedömning och kommentarer.</a:t>
            </a:r>
          </a:p>
          <a:p>
            <a:r>
              <a:rPr lang="sv-SE" sz="1200" b="0" baseline="0" dirty="0"/>
              <a:t>Specifik omvårdnad fylls </a:t>
            </a:r>
            <a:r>
              <a:rPr lang="sv-SE" sz="1200" b="0" baseline="0" dirty="0" smtClean="0"/>
              <a:t>omvårdnadsdiagnoser </a:t>
            </a:r>
            <a:r>
              <a:rPr lang="sv-SE" sz="1200" b="0" baseline="0" dirty="0"/>
              <a:t>i samt vilka åtgärder som utförs.</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19</a:t>
            </a:fld>
            <a:endParaRPr lang="sv-SE"/>
          </a:p>
        </p:txBody>
      </p:sp>
    </p:spTree>
    <p:extLst>
      <p:ext uri="{BB962C8B-B14F-4D97-AF65-F5344CB8AC3E}">
        <p14:creationId xmlns:p14="http://schemas.microsoft.com/office/powerpoint/2010/main" val="66852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dirty="0"/>
              <a:t>Projektet har initierats av beredningsgruppen till </a:t>
            </a:r>
            <a:r>
              <a:rPr lang="sv-SE" sz="1200" dirty="0" err="1" smtClean="0"/>
              <a:t>SocialKola</a:t>
            </a:r>
            <a:r>
              <a:rPr lang="sv-SE" sz="1200" dirty="0" smtClean="0"/>
              <a:t>,</a:t>
            </a:r>
            <a:r>
              <a:rPr lang="sv-SE" sz="1200" baseline="0" dirty="0" smtClean="0"/>
              <a:t> där bland andra kommunernas socialchefer och landstingets förvaltningschefer ingår. Projektet </a:t>
            </a:r>
            <a:r>
              <a:rPr lang="sv-SE" sz="1200" dirty="0" smtClean="0"/>
              <a:t>består </a:t>
            </a:r>
            <a:r>
              <a:rPr lang="sv-SE" sz="1200" dirty="0"/>
              <a:t>av styrgrupp, projektgrupp och referensgrupperingar med representanter från kommuner, primärvård och specialistsjukvård</a:t>
            </a:r>
            <a:endParaRPr lang="sv-SE" dirty="0"/>
          </a:p>
          <a:p>
            <a:pPr algn="l"/>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a:t>
            </a:fld>
            <a:endParaRPr lang="sv-SE"/>
          </a:p>
        </p:txBody>
      </p:sp>
    </p:spTree>
    <p:extLst>
      <p:ext uri="{BB962C8B-B14F-4D97-AF65-F5344CB8AC3E}">
        <p14:creationId xmlns:p14="http://schemas.microsoft.com/office/powerpoint/2010/main" val="305221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arbetsterapeut i hemsjukvård och SÄBO </a:t>
            </a:r>
            <a:r>
              <a:rPr lang="sv-SE" sz="1200" b="0" dirty="0"/>
              <a:t>fyller i frågor om vårdtagare</a:t>
            </a:r>
            <a:r>
              <a:rPr lang="sv-SE" sz="1200" b="0" baseline="0" dirty="0"/>
              <a:t> är känd av arbetsterapeut och uppgifter om </a:t>
            </a:r>
            <a:r>
              <a:rPr lang="sv-SE" sz="1200" b="0" dirty="0"/>
              <a:t>rehabilitering och ev.</a:t>
            </a:r>
            <a:r>
              <a:rPr lang="sv-SE" sz="1200" b="0" baseline="0" dirty="0"/>
              <a:t> åtgärder.</a:t>
            </a:r>
          </a:p>
          <a:p>
            <a:r>
              <a:rPr lang="sv-SE" sz="1200" b="0" baseline="0" dirty="0"/>
              <a:t>Aktivitetsförmåga/funktionsförmåga med kommentarer fylls i om dessa är kända.</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20</a:t>
            </a:fld>
            <a:endParaRPr lang="sv-SE"/>
          </a:p>
        </p:txBody>
      </p:sp>
    </p:spTree>
    <p:extLst>
      <p:ext uri="{BB962C8B-B14F-4D97-AF65-F5344CB8AC3E}">
        <p14:creationId xmlns:p14="http://schemas.microsoft.com/office/powerpoint/2010/main" val="250300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Svar och kvittering av inskrivningsmeddelande fysioterapeut i hemsjukvård och SÄBO </a:t>
            </a:r>
            <a:r>
              <a:rPr lang="sv-SE" sz="1200" b="0" dirty="0"/>
              <a:t>fyller i frågor</a:t>
            </a:r>
            <a:r>
              <a:rPr lang="sv-SE" sz="1200" b="0" baseline="0" dirty="0"/>
              <a:t> </a:t>
            </a:r>
            <a:r>
              <a:rPr lang="sv-SE" sz="1200" b="0" dirty="0"/>
              <a:t>om vårdtagare</a:t>
            </a:r>
            <a:r>
              <a:rPr lang="sv-SE" sz="1200" b="0" baseline="0" dirty="0"/>
              <a:t> är känd av </a:t>
            </a:r>
            <a:r>
              <a:rPr lang="sv-SE" sz="1200" b="0" baseline="0" dirty="0" err="1"/>
              <a:t>fysioteraput</a:t>
            </a:r>
            <a:r>
              <a:rPr lang="sv-SE" sz="1200" b="0" baseline="0" dirty="0"/>
              <a:t> och uppgifter om </a:t>
            </a:r>
            <a:r>
              <a:rPr lang="sv-SE" sz="1200" b="0" dirty="0"/>
              <a:t>rehabilitering och ev.</a:t>
            </a:r>
            <a:r>
              <a:rPr lang="sv-SE" sz="1200" b="0" baseline="0" dirty="0"/>
              <a:t> åtgärder.</a:t>
            </a:r>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21</a:t>
            </a:fld>
            <a:endParaRPr lang="sv-SE"/>
          </a:p>
        </p:txBody>
      </p:sp>
    </p:spTree>
    <p:extLst>
      <p:ext uri="{BB962C8B-B14F-4D97-AF65-F5344CB8AC3E}">
        <p14:creationId xmlns:p14="http://schemas.microsoft.com/office/powerpoint/2010/main" val="68040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biståndshandläggare </a:t>
            </a:r>
            <a:r>
              <a:rPr lang="sv-SE" sz="1200" b="0" dirty="0"/>
              <a:t>fyller i de fält som är kända för biståndshandläggare</a:t>
            </a:r>
            <a:r>
              <a:rPr lang="sv-SE" sz="1200" b="0" baseline="0" dirty="0"/>
              <a:t> samt Bistånd </a:t>
            </a:r>
            <a:r>
              <a:rPr lang="sv-SE" sz="1200" b="0" baseline="0" dirty="0" err="1"/>
              <a:t>enl</a:t>
            </a:r>
            <a:r>
              <a:rPr lang="sv-SE" sz="1200" b="0" baseline="0" dirty="0"/>
              <a:t> SOL som är beviljade.</a:t>
            </a:r>
          </a:p>
          <a:p>
            <a:r>
              <a:rPr lang="sv-SE" sz="1200" b="0" baseline="0" dirty="0"/>
              <a:t>Vid övrig information fylls i uppgifter till aktuell enhets-/omsorgschef</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22</a:t>
            </a:fld>
            <a:endParaRPr lang="sv-SE"/>
          </a:p>
        </p:txBody>
      </p:sp>
    </p:spTree>
    <p:extLst>
      <p:ext uri="{BB962C8B-B14F-4D97-AF65-F5344CB8AC3E}">
        <p14:creationId xmlns:p14="http://schemas.microsoft.com/office/powerpoint/2010/main" val="208381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Extra meddelande om ändrat preliminärt utskrivningsdatum</a:t>
            </a:r>
          </a:p>
          <a:p>
            <a:r>
              <a:rPr lang="sv-SE" sz="1200" b="0" dirty="0"/>
              <a:t>Ändras preliminärt utskrivningsdatum som</a:t>
            </a:r>
            <a:r>
              <a:rPr lang="sv-SE" sz="1200" b="0" baseline="0" dirty="0"/>
              <a:t> skrevs i inskrivningsmeddelandet så sänd ett extra meddelande till aktuella mottagare som väljs aktivt i listan. </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23</a:t>
            </a:fld>
            <a:endParaRPr lang="sv-SE"/>
          </a:p>
        </p:txBody>
      </p:sp>
    </p:spTree>
    <p:extLst>
      <p:ext uri="{BB962C8B-B14F-4D97-AF65-F5344CB8AC3E}">
        <p14:creationId xmlns:p14="http://schemas.microsoft.com/office/powerpoint/2010/main" val="254527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Får vård i slutenvård</a:t>
            </a:r>
          </a:p>
          <a:p>
            <a:r>
              <a:rPr lang="sv-SE" dirty="0" smtClean="0"/>
              <a:t>Patienten</a:t>
            </a:r>
            <a:r>
              <a:rPr lang="sv-SE" baseline="0" dirty="0" smtClean="0"/>
              <a:t> </a:t>
            </a:r>
            <a:r>
              <a:rPr lang="sv-SE" baseline="0" dirty="0"/>
              <a:t>får sjukhusvård, </a:t>
            </a:r>
            <a:r>
              <a:rPr lang="sv-SE" baseline="0" dirty="0" smtClean="0"/>
              <a:t>eventuell vårdrapport och inskrivningsmeddelandets olika delar har kommunicerats mellan berörda enheter. </a:t>
            </a:r>
            <a:r>
              <a:rPr lang="sv-SE" baseline="0" dirty="0"/>
              <a:t>Den egna planeringen för öppenvården och kommunen har initierats och behöver ha mera information för planeringen inför utskrivning.</a:t>
            </a:r>
          </a:p>
          <a:p>
            <a:endParaRPr lang="sv-SE" baseline="0" dirty="0"/>
          </a:p>
          <a:p>
            <a:r>
              <a:rPr lang="sv-SE" baseline="0" dirty="0"/>
              <a:t>Detta görs av slutenvården i en </a:t>
            </a:r>
            <a:r>
              <a:rPr lang="sv-SE" b="1" baseline="0" dirty="0"/>
              <a:t>utskrivningsrapport</a:t>
            </a:r>
            <a:r>
              <a:rPr lang="sv-SE" baseline="0" dirty="0"/>
              <a:t>. Utskrivningsrapporten upprättas av slutenvården med fördel så snart som möjligt när det finns behov av detta då det är utifrån denna man inhämtar information för planeringen i hemmet. Utskrivningsrapporten ska ge en samlad bild av patientens diagnos och utförda behandlingar samt uppgifter som kan påverka behovet av vård, omsorg och stöd efter utskrivning. </a:t>
            </a:r>
            <a:r>
              <a:rPr lang="sv-SE" b="1" baseline="0" dirty="0"/>
              <a:t>Utskrivningsrapporten är ett öppet dokument och uppdateras kontinuerligt av den slutna vården fram till utskrivningsmeddelande.</a:t>
            </a:r>
          </a:p>
          <a:p>
            <a:endParaRPr lang="sv-SE" baseline="0" dirty="0"/>
          </a:p>
          <a:p>
            <a:r>
              <a:rPr lang="sv-SE" b="1" baseline="0" dirty="0"/>
              <a:t>Läkare</a:t>
            </a:r>
            <a:r>
              <a:rPr lang="sv-SE" baseline="0" dirty="0"/>
              <a:t> </a:t>
            </a:r>
            <a:r>
              <a:rPr lang="sv-SE" baseline="0" dirty="0">
                <a:sym typeface="Wingdings" panose="05000000000000000000" pitchFamily="2" charset="2"/>
              </a:rPr>
              <a:t> status, aktuell medicinsk information, utförda/planerade åtgärder, vård under eget ansvar/egenvård, om vårdansvaret ska kvarstå på specialistnivå samt för vilken diagnos</a:t>
            </a:r>
          </a:p>
          <a:p>
            <a:r>
              <a:rPr lang="sv-SE" b="1" baseline="0" dirty="0">
                <a:sym typeface="Wingdings" panose="05000000000000000000" pitchFamily="2" charset="2"/>
              </a:rPr>
              <a:t>Sjuksköterska</a:t>
            </a:r>
            <a:r>
              <a:rPr lang="sv-SE" baseline="0" dirty="0">
                <a:sym typeface="Wingdings" panose="05000000000000000000" pitchFamily="2" charset="2"/>
              </a:rPr>
              <a:t> utförda/planerade åtgärder, aktivitetsförmåga/funktionsförmåga, Övrigt (bland annat om den slutna vården rekommenderar röd process för fortsatt planering alltså SIP på sjukhus)</a:t>
            </a:r>
          </a:p>
          <a:p>
            <a:r>
              <a:rPr lang="sv-SE" b="1" baseline="0" dirty="0">
                <a:sym typeface="Wingdings" panose="05000000000000000000" pitchFamily="2" charset="2"/>
              </a:rPr>
              <a:t>AT/FT</a:t>
            </a:r>
            <a:r>
              <a:rPr lang="sv-SE" baseline="0" dirty="0">
                <a:sym typeface="Wingdings" panose="05000000000000000000" pitchFamily="2" charset="2"/>
              </a:rPr>
              <a:t>  aktivitetsförmåga och funktionsbedömning samt planerade åtgärder utifrån yrkesprofession</a:t>
            </a:r>
          </a:p>
          <a:p>
            <a:endParaRPr lang="sv-SE" baseline="0" dirty="0">
              <a:sym typeface="Wingdings" panose="05000000000000000000" pitchFamily="2" charset="2"/>
            </a:endParaRPr>
          </a:p>
          <a:p>
            <a:r>
              <a:rPr lang="sv-SE" baseline="0" dirty="0">
                <a:sym typeface="Wingdings" panose="05000000000000000000" pitchFamily="2" charset="2"/>
              </a:rPr>
              <a:t>Öppenvård och kommun tar del av utskrivningsrapporten och upprättar egna planeringen. Fasta vårdkontakten samordnar för förberedelsefas för SIP och slutenvård, öppenvård och kommun deltar i förberedelsefas för SIP.</a:t>
            </a:r>
          </a:p>
        </p:txBody>
      </p:sp>
      <p:sp>
        <p:nvSpPr>
          <p:cNvPr id="4" name="Platshållare för bildnummer 3"/>
          <p:cNvSpPr>
            <a:spLocks noGrp="1"/>
          </p:cNvSpPr>
          <p:nvPr>
            <p:ph type="sldNum" sz="quarter" idx="10"/>
          </p:nvPr>
        </p:nvSpPr>
        <p:spPr/>
        <p:txBody>
          <a:bodyPr/>
          <a:lstStyle/>
          <a:p>
            <a:fld id="{A4E0D83D-D0F4-F347-8B3E-8A52A3BCC124}" type="slidenum">
              <a:rPr lang="sv-SE" smtClean="0"/>
              <a:t>24</a:t>
            </a:fld>
            <a:endParaRPr lang="sv-SE"/>
          </a:p>
        </p:txBody>
      </p:sp>
    </p:spTree>
    <p:extLst>
      <p:ext uri="{BB962C8B-B14F-4D97-AF65-F5344CB8AC3E}">
        <p14:creationId xmlns:p14="http://schemas.microsoft.com/office/powerpoint/2010/main" val="1482154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Skapa Utskrivningsrapport från slutenvården</a:t>
            </a:r>
          </a:p>
          <a:p>
            <a:r>
              <a:rPr lang="sv-SE" sz="1200" b="0" dirty="0"/>
              <a:t>Klicka på ikonen för utskrivningsrapport och då öppnas en utskrivningsrapport upp för aktuella professioner</a:t>
            </a:r>
            <a:r>
              <a:rPr lang="sv-SE" sz="1200" b="0" baseline="0" dirty="0"/>
              <a:t> upp som skall fyllas i. Utskrivningsrapporten är ett levande dokument och nya uppgifter fylls i så enheter utanför slutenvården kan ta del av dessa för sin egna planering. </a:t>
            </a:r>
            <a:endParaRPr lang="sv-SE" sz="1200" b="0" baseline="0" dirty="0" smtClean="0"/>
          </a:p>
          <a:p>
            <a:endParaRPr lang="sv-SE" sz="1200" b="0" baseline="0" dirty="0" smtClean="0"/>
          </a:p>
          <a:p>
            <a:r>
              <a:rPr lang="sv-SE" sz="1200" b="0" baseline="0" dirty="0" smtClean="0"/>
              <a:t>Utskrivningsrapporten </a:t>
            </a:r>
            <a:r>
              <a:rPr lang="sv-SE" sz="1200" b="0" baseline="0" dirty="0"/>
              <a:t>kan uppgifter fyllas i fram till utskrivningsmeddelande skapas.</a:t>
            </a:r>
          </a:p>
          <a:p>
            <a:endParaRPr lang="sv-SE" sz="1200" b="0" baseline="0" dirty="0" smtClean="0"/>
          </a:p>
          <a:p>
            <a:r>
              <a:rPr lang="sv-SE" sz="1200" b="0" baseline="0" dirty="0" smtClean="0"/>
              <a:t>Det </a:t>
            </a:r>
            <a:r>
              <a:rPr lang="sv-SE" sz="1200" b="0" baseline="0" dirty="0"/>
              <a:t>går att följa när senaste uppdatering är gjord och när mottagande enheter senast läst utskrivningsrapporten.</a:t>
            </a:r>
          </a:p>
          <a:p>
            <a:r>
              <a:rPr lang="sv-SE" sz="1200" b="0" baseline="0" dirty="0"/>
              <a:t>Datum i kollumen för utskrivningsrapporten blir röd för då någon tillfört nya uppgifter och skall då läsas.</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25</a:t>
            </a:fld>
            <a:endParaRPr lang="sv-SE"/>
          </a:p>
        </p:txBody>
      </p:sp>
    </p:spTree>
    <p:extLst>
      <p:ext uri="{BB962C8B-B14F-4D97-AF65-F5344CB8AC3E}">
        <p14:creationId xmlns:p14="http://schemas.microsoft.com/office/powerpoint/2010/main" val="1665256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Slutenvårdens sjuksköterskas del i utskrivningsrapporten </a:t>
            </a:r>
            <a:r>
              <a:rPr lang="sv-SE" sz="1200" b="0" dirty="0"/>
              <a:t>fyller i uppgifter ang. allmän omvårdnad och specifik omvårdnad samt aktivitetsförmåga/funktionsförmåga samt lägger till kommentarer vid resp.</a:t>
            </a:r>
            <a:r>
              <a:rPr lang="sv-SE" sz="1200" b="0" baseline="0" dirty="0"/>
              <a:t> frågeställning.</a:t>
            </a:r>
          </a:p>
          <a:p>
            <a:r>
              <a:rPr lang="sv-SE" sz="1200" b="0" baseline="0" dirty="0"/>
              <a:t>Utskrivningsrapporten skall uppdateras då något nytt tillkommit som mottagande enhet är beroende av för sin egna planering.</a:t>
            </a:r>
          </a:p>
          <a:p>
            <a:endParaRPr lang="sv-SE" sz="1200" b="0" baseline="0" dirty="0" smtClean="0"/>
          </a:p>
          <a:p>
            <a:r>
              <a:rPr lang="sv-SE" sz="1200" b="0" baseline="0" dirty="0" smtClean="0"/>
              <a:t>De </a:t>
            </a:r>
            <a:r>
              <a:rPr lang="sv-SE" sz="1200" b="0" baseline="0" dirty="0"/>
              <a:t>alternativ som finns för kvittering är Läst &amp; Sparat- Klickar man där har man sparat sin del man skrivit men även läst andra professioners del i utskrivningsrapporten. Väljer man Oläst &amp; Spara – Klickar man där så sparas endast den del man skrivit men inte läst andra professioners del av utskrivningsrapporten.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26</a:t>
            </a:fld>
            <a:endParaRPr lang="sv-SE"/>
          </a:p>
        </p:txBody>
      </p:sp>
    </p:spTree>
    <p:extLst>
      <p:ext uri="{BB962C8B-B14F-4D97-AF65-F5344CB8AC3E}">
        <p14:creationId xmlns:p14="http://schemas.microsoft.com/office/powerpoint/2010/main" val="175008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Slutenvårdens läkares del i utskrivningsrapporten. </a:t>
            </a:r>
            <a:r>
              <a:rPr lang="sv-SE" sz="1200" b="0" dirty="0"/>
              <a:t>Klicka på datum vid utskrivningsrapport. </a:t>
            </a:r>
            <a:r>
              <a:rPr lang="sv-SE" sz="1200" b="0" baseline="0" dirty="0"/>
              <a:t>Utskrivningsrapporten är ett levande dokument och nya uppgifter fylls i så enheter utanför slutenvården kan ta del av dessa för sin egna planering. </a:t>
            </a: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smtClean="0"/>
          </a:p>
          <a:p>
            <a:r>
              <a:rPr lang="sv-SE" sz="1200" b="0" dirty="0" smtClean="0"/>
              <a:t>Fyll </a:t>
            </a:r>
            <a:r>
              <a:rPr lang="sv-SE" sz="1200" b="0" dirty="0"/>
              <a:t>i Status / Aktuell medicinsk information,</a:t>
            </a:r>
            <a:r>
              <a:rPr lang="sv-SE" sz="1200" b="0" baseline="0" dirty="0"/>
              <a:t> Utförda/Planerade åtgärder, Vård under eget ansvar. Medicinskt ansvar anges om medicinskt ansvar skall behållas på specialistnivå vad gäller följande diagnoser. Fyll i om återbesök planeras eller ej</a:t>
            </a:r>
            <a:r>
              <a:rPr lang="sv-SE" sz="1200" b="0" baseline="0" dirty="0" smtClean="0"/>
              <a:t>.</a:t>
            </a:r>
          </a:p>
          <a:p>
            <a:endParaRPr lang="sv-SE" sz="1200" b="0" baseline="0" dirty="0"/>
          </a:p>
          <a:p>
            <a:r>
              <a:rPr lang="sv-SE" sz="1200" b="0" baseline="0" dirty="0"/>
              <a:t>Har familjeläkaren begär komplettering via ett extra meddelande så besvaras detta i fältet Komplettering</a:t>
            </a:r>
            <a:r>
              <a:rPr lang="sv-SE" sz="1200" b="0" baseline="0" dirty="0" smtClean="0"/>
              <a:t>.</a:t>
            </a:r>
          </a:p>
          <a:p>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smtClean="0"/>
              <a:t>Utskrivningsrapporten kan uppgifter fyllas i fram till utskrivningsmeddelande skapas.</a:t>
            </a:r>
            <a:endParaRPr lang="sv-SE"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smtClean="0"/>
              <a:t>De </a:t>
            </a:r>
            <a:r>
              <a:rPr lang="sv-SE" sz="1200" b="0" baseline="0" dirty="0"/>
              <a:t>alternativ som finns för kvittering är Läst &amp; Sparat- Klickar man där har man sparat sin del man skrivit men även läst andra professioners del i utskrivningsrapporten. Väljer man Oläst &amp; Spara – Klickar man där så sparas endast den del man skrivit men inte läst andra professioners del av utskrivningsrapporten.</a:t>
            </a:r>
            <a:endParaRPr lang="sv-SE" b="0" dirty="0"/>
          </a:p>
          <a:p>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27</a:t>
            </a:fld>
            <a:endParaRPr lang="sv-SE"/>
          </a:p>
        </p:txBody>
      </p:sp>
    </p:spTree>
    <p:extLst>
      <p:ext uri="{BB962C8B-B14F-4D97-AF65-F5344CB8AC3E}">
        <p14:creationId xmlns:p14="http://schemas.microsoft.com/office/powerpoint/2010/main" val="2293114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Slutenvårdens arbetsterapeuts och fysioterapeuts del utskrivningsrapporten.</a:t>
            </a:r>
          </a:p>
          <a:p>
            <a:r>
              <a:rPr lang="sv-SE" sz="1200" b="0" dirty="0"/>
              <a:t>Fyll i aktuellt status och åtgärder som ex. ADL-status.</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a:t>Utskrivningsrapporten är ett levande dokument och nya uppgifter fylls i så enheter utanför slutenvården kan ta del av dessa för sin egna planering. </a:t>
            </a: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smtClean="0"/>
              <a:t>Utskrivningsrapporten </a:t>
            </a:r>
            <a:r>
              <a:rPr lang="sv-SE" sz="1200" b="0" baseline="0" dirty="0"/>
              <a:t>kan uppgifter fyllas i fram till utskrivningsmeddelande skapas</a:t>
            </a:r>
            <a:r>
              <a:rPr lang="sv-SE" sz="1200" b="0" baseline="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a:t>De alternativ som finns för kvittering är Läst &amp; Sparat- Klickar man där har man sparat sin del man skrivit men även läst andra professioners del i utskrivningsrapporten. Väljer man Oläst &amp; Spara – Klickar man där så sparas endast den del man skrivit men inte läst andra professioners del av utskrivningsrapporten.</a:t>
            </a:r>
            <a:endParaRPr lang="sv-SE"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baseline="0"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28</a:t>
            </a:fld>
            <a:endParaRPr lang="sv-SE"/>
          </a:p>
        </p:txBody>
      </p:sp>
    </p:spTree>
    <p:extLst>
      <p:ext uri="{BB962C8B-B14F-4D97-AF65-F5344CB8AC3E}">
        <p14:creationId xmlns:p14="http://schemas.microsoft.com/office/powerpoint/2010/main" val="219978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Extra meddelande – Begäran om komplettering</a:t>
            </a:r>
          </a:p>
          <a:p>
            <a:r>
              <a:rPr lang="sv-SE" sz="1200" b="0" dirty="0" smtClean="0"/>
              <a:t>Familjeläkare </a:t>
            </a:r>
            <a:r>
              <a:rPr lang="sv-SE" sz="1200" b="0" dirty="0"/>
              <a:t>eller läkare på Öppenvård psykiatrin begär komplettering via ett extra meddelande och väljer mottagande läkare i slutenvården.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29</a:t>
            </a:fld>
            <a:endParaRPr lang="sv-SE"/>
          </a:p>
        </p:txBody>
      </p:sp>
    </p:spTree>
    <p:extLst>
      <p:ext uri="{BB962C8B-B14F-4D97-AF65-F5344CB8AC3E}">
        <p14:creationId xmlns:p14="http://schemas.microsoft.com/office/powerpoint/2010/main" val="9407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Detta material kommer att beröra nya lagen om samverkan vid utskrivning, Västernorrlands</a:t>
            </a:r>
            <a:r>
              <a:rPr lang="sv-SE" baseline="0" dirty="0" smtClean="0"/>
              <a:t> överenskommelse samt samverkansrutin mellan landsting och kommuner vid in- och utskrivning av patienter i sluten hälso- och sjukvård – Kommunikation, informationsöverföring och planering med stöd av IT-systemet Prator.</a:t>
            </a:r>
            <a:endParaRPr lang="sv-SE" dirty="0" smtClean="0"/>
          </a:p>
          <a:p>
            <a:endParaRPr lang="sv-SE" dirty="0"/>
          </a:p>
          <a:p>
            <a:r>
              <a:rPr lang="sv-SE" dirty="0"/>
              <a:t>Materialet</a:t>
            </a:r>
            <a:r>
              <a:rPr lang="sv-SE" baseline="0" dirty="0"/>
              <a:t> </a:t>
            </a:r>
            <a:r>
              <a:rPr lang="sv-SE" baseline="0" dirty="0" smtClean="0"/>
              <a:t>finns </a:t>
            </a:r>
            <a:r>
              <a:rPr lang="sv-SE" baseline="0" dirty="0"/>
              <a:t>på </a:t>
            </a:r>
            <a:r>
              <a:rPr lang="sv-SE" dirty="0" smtClean="0">
                <a:hlinkClick r:id="rId3"/>
              </a:rPr>
              <a:t>https://www.lvn.se/For-vardgivare/trygg-saker-och-samordnad-vard--och-omsorgsprocess/</a:t>
            </a:r>
            <a:r>
              <a:rPr lang="sv-SE" dirty="0" smtClean="0"/>
              <a:t> </a:t>
            </a:r>
            <a:r>
              <a:rPr lang="sv-SE" baseline="0" dirty="0" smtClean="0"/>
              <a:t> </a:t>
            </a:r>
            <a:endParaRPr lang="sv-SE" dirty="0"/>
          </a:p>
          <a:p>
            <a:endParaRPr lang="sv-SE" baseline="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a:t>
            </a:fld>
            <a:endParaRPr lang="sv-SE"/>
          </a:p>
        </p:txBody>
      </p:sp>
    </p:spTree>
    <p:extLst>
      <p:ext uri="{BB962C8B-B14F-4D97-AF65-F5344CB8AC3E}">
        <p14:creationId xmlns:p14="http://schemas.microsoft.com/office/powerpoint/2010/main" val="279867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Skrivs</a:t>
            </a:r>
            <a:r>
              <a:rPr lang="sv-SE" b="1" baseline="0" dirty="0" smtClean="0"/>
              <a:t> ut från slutenvård;</a:t>
            </a:r>
            <a:endParaRPr lang="sv-SE" b="1" dirty="0" smtClean="0"/>
          </a:p>
          <a:p>
            <a:r>
              <a:rPr lang="sv-SE" dirty="0" smtClean="0"/>
              <a:t>Patienten</a:t>
            </a:r>
            <a:r>
              <a:rPr lang="sv-SE" baseline="0" dirty="0" smtClean="0"/>
              <a:t> </a:t>
            </a:r>
            <a:r>
              <a:rPr lang="sv-SE" baseline="0" dirty="0"/>
              <a:t>bedöms av behandlande läkare vara utskrivningsklar och detta meddelas i Prator. Öppenvård och kommun tar del av meddelande om utskrivningsklar. Slutenvården upprättar utskrivningsmeddelande. Öppenvård och kommun tar del av utskrivningsmeddelande. Slutenvården registrerar faktiskt utskrivningsdatum och patienten lämnar slutenvården med en information:</a:t>
            </a:r>
          </a:p>
          <a:p>
            <a:r>
              <a:rPr lang="sv-SE" baseline="0" dirty="0">
                <a:sym typeface="Wingdings" panose="05000000000000000000" pitchFamily="2" charset="2"/>
              </a:rPr>
              <a:t> Information om vård och framtida planering: Information om vårdtillfället, läkemedelsberättelse, vem som är fast vårdkontakt samt datum för SIP om sådan finns vid den tidpunkten.</a:t>
            </a:r>
            <a:endParaRPr lang="sv-SE"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30</a:t>
            </a:fld>
            <a:endParaRPr lang="sv-SE"/>
          </a:p>
        </p:txBody>
      </p:sp>
    </p:spTree>
    <p:extLst>
      <p:ext uri="{BB962C8B-B14F-4D97-AF65-F5344CB8AC3E}">
        <p14:creationId xmlns:p14="http://schemas.microsoft.com/office/powerpoint/2010/main" val="3381239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Utskrivningsklar från slutenvården</a:t>
            </a:r>
          </a:p>
          <a:p>
            <a:r>
              <a:rPr lang="sv-SE" sz="1200" b="0" dirty="0"/>
              <a:t>Sjuksköterskan i slutenvården skapar ett utskrivningsklar meddelande genom att klicka på ikonen. Fyll i utskrivningsklardatum.</a:t>
            </a:r>
          </a:p>
          <a:p>
            <a:endParaRPr lang="sv-SE" sz="1200" b="0" dirty="0"/>
          </a:p>
          <a:p>
            <a:r>
              <a:rPr lang="sv-SE" sz="1200" b="0" dirty="0"/>
              <a:t>För slutenvården psykiatrin väljs aktuell mottagande enheter.</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31</a:t>
            </a:fld>
            <a:endParaRPr lang="sv-SE"/>
          </a:p>
        </p:txBody>
      </p:sp>
    </p:spTree>
    <p:extLst>
      <p:ext uri="{BB962C8B-B14F-4D97-AF65-F5344CB8AC3E}">
        <p14:creationId xmlns:p14="http://schemas.microsoft.com/office/powerpoint/2010/main" val="278134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Kvittering och svara på utskrivningsklar av Hälsocentral/Vårdcentral och psykiatrisk öppenvårdsmottagning sjuksköterska, kommunens sjuksköterska i hemsjukvården och SÄBO och biståndshandläggare</a:t>
            </a:r>
          </a:p>
          <a:p>
            <a:r>
              <a:rPr lang="sv-SE" sz="1200" b="0" dirty="0"/>
              <a:t>Klicka på datum för utskrivningsklar och kvittera. Möjlighet att skriva ett svar till slutenvårdens enhet finns.</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32</a:t>
            </a:fld>
            <a:endParaRPr lang="sv-SE"/>
          </a:p>
        </p:txBody>
      </p:sp>
    </p:spTree>
    <p:extLst>
      <p:ext uri="{BB962C8B-B14F-4D97-AF65-F5344CB8AC3E}">
        <p14:creationId xmlns:p14="http://schemas.microsoft.com/office/powerpoint/2010/main" val="2854118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Utskrivningsmeddelande från slutenvården</a:t>
            </a:r>
          </a:p>
          <a:p>
            <a:r>
              <a:rPr lang="sv-SE" sz="1200" b="0" dirty="0"/>
              <a:t>Slutenvårdens sjuksköterska skapar ett utskrivningsmeddelande.</a:t>
            </a:r>
          </a:p>
          <a:p>
            <a:r>
              <a:rPr lang="sv-SE" sz="1200" b="0" dirty="0"/>
              <a:t>Beräknat hemgångsdatum fylls i.</a:t>
            </a:r>
          </a:p>
          <a:p>
            <a:r>
              <a:rPr lang="sv-SE" sz="1200" b="0" dirty="0"/>
              <a:t>För slutenvården psykiatri väljs aktuella mottagare.</a:t>
            </a:r>
          </a:p>
        </p:txBody>
      </p:sp>
      <p:sp>
        <p:nvSpPr>
          <p:cNvPr id="4" name="Platshållare för bildnummer 3"/>
          <p:cNvSpPr>
            <a:spLocks noGrp="1"/>
          </p:cNvSpPr>
          <p:nvPr>
            <p:ph type="sldNum" sz="quarter" idx="10"/>
          </p:nvPr>
        </p:nvSpPr>
        <p:spPr/>
        <p:txBody>
          <a:bodyPr/>
          <a:lstStyle/>
          <a:p>
            <a:fld id="{EFFD7A87-9A4A-A749-AF27-F8F3BE754FD1}" type="slidenum">
              <a:rPr lang="sv-SE" smtClean="0"/>
              <a:t>33</a:t>
            </a:fld>
            <a:endParaRPr lang="sv-SE"/>
          </a:p>
        </p:txBody>
      </p:sp>
    </p:spTree>
    <p:extLst>
      <p:ext uri="{BB962C8B-B14F-4D97-AF65-F5344CB8AC3E}">
        <p14:creationId xmlns:p14="http://schemas.microsoft.com/office/powerpoint/2010/main" val="2877901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Kvittering och svara på utskrivningsmeddelande av Hälsocentral/Vårdcentral och psykiatrisk öppenvårdsmottagning sjuksköterska, kommunens sjuksköterska i hemsjukvården och SÄBO och biståndshandläggare</a:t>
            </a:r>
          </a:p>
          <a:p>
            <a:r>
              <a:rPr lang="sv-SE" sz="1200" b="0" dirty="0"/>
              <a:t>Utskrivningsmeddelande kvitteras av mottagande enheter.</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34</a:t>
            </a:fld>
            <a:endParaRPr lang="sv-SE"/>
          </a:p>
        </p:txBody>
      </p:sp>
    </p:spTree>
    <p:extLst>
      <p:ext uri="{BB962C8B-B14F-4D97-AF65-F5344CB8AC3E}">
        <p14:creationId xmlns:p14="http://schemas.microsoft.com/office/powerpoint/2010/main" val="438874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Extra meddelande</a:t>
            </a:r>
          </a:p>
          <a:p>
            <a:r>
              <a:rPr lang="sv-SE" sz="1200" b="0" dirty="0"/>
              <a:t>Ett extra meddelande kan sändas av samtliga användare och riktas till specifik mottagare. Alla enheter som är deltagande i meddelande flödet kan läsa extra meddelande.</a:t>
            </a:r>
          </a:p>
          <a:p>
            <a:r>
              <a:rPr lang="sv-SE" sz="1200" b="0" dirty="0"/>
              <a:t>Mottagande enhet som har kvittenskrav kvitterar extra meddelandet.</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35</a:t>
            </a:fld>
            <a:endParaRPr lang="sv-SE"/>
          </a:p>
        </p:txBody>
      </p:sp>
    </p:spTree>
    <p:extLst>
      <p:ext uri="{BB962C8B-B14F-4D97-AF65-F5344CB8AC3E}">
        <p14:creationId xmlns:p14="http://schemas.microsoft.com/office/powerpoint/2010/main" val="1875352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Slutenvården anger faktiskt utskrivningsdatum</a:t>
            </a:r>
          </a:p>
          <a:p>
            <a:r>
              <a:rPr lang="sv-SE" sz="1200" b="0" dirty="0"/>
              <a:t>När patienten skrivs ut från vårdavdelningen fylls faktiskt utskrivningsdatum i. </a:t>
            </a:r>
            <a:r>
              <a:rPr lang="sv-SE" sz="1200" b="0" dirty="0" smtClean="0"/>
              <a:t>Röd </a:t>
            </a:r>
            <a:r>
              <a:rPr lang="sv-SE" sz="1200" b="0" dirty="0"/>
              <a:t>pil blir då grön.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36</a:t>
            </a:fld>
            <a:endParaRPr lang="sv-SE"/>
          </a:p>
        </p:txBody>
      </p:sp>
    </p:spTree>
    <p:extLst>
      <p:ext uri="{BB962C8B-B14F-4D97-AF65-F5344CB8AC3E}">
        <p14:creationId xmlns:p14="http://schemas.microsoft.com/office/powerpoint/2010/main" val="666331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Åter i hemmet;</a:t>
            </a:r>
          </a:p>
          <a:p>
            <a:r>
              <a:rPr lang="sv-SE" b="0" dirty="0" smtClean="0"/>
              <a:t>Patienten är utskriven</a:t>
            </a:r>
            <a:r>
              <a:rPr lang="sv-SE" b="0" baseline="0" dirty="0" smtClean="0"/>
              <a:t> </a:t>
            </a:r>
            <a:r>
              <a:rPr lang="sv-SE" b="0" dirty="0" smtClean="0"/>
              <a:t>från slutenvården och åter i hemmet. Öppenvården samordnar genomförandefas</a:t>
            </a:r>
            <a:r>
              <a:rPr lang="sv-SE" b="0" baseline="0" dirty="0" smtClean="0"/>
              <a:t> för SIP. Slutenvård, öppenvård, kommun deltar i genomförandefas för SIP. Öppenvården samordnar avslutningsfas för SIP. Slutenvård, öppenvård och kommun deltar i avslutningsfas för SIP.</a:t>
            </a:r>
            <a:endParaRPr lang="sv-SE" b="0"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37</a:t>
            </a:fld>
            <a:endParaRPr lang="sv-SE"/>
          </a:p>
        </p:txBody>
      </p:sp>
    </p:spTree>
    <p:extLst>
      <p:ext uri="{BB962C8B-B14F-4D97-AF65-F5344CB8AC3E}">
        <p14:creationId xmlns:p14="http://schemas.microsoft.com/office/powerpoint/2010/main" val="4877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SIP – Samordnad Individuell Plan</a:t>
            </a:r>
          </a:p>
          <a:p>
            <a:r>
              <a:rPr lang="sv-SE" sz="1200" b="0" dirty="0"/>
              <a:t>Flödet i en SIP indelas i tre faser Förberedelse, Genomförande och avslut. Under respektive fas ingår olika delar </a:t>
            </a:r>
            <a:r>
              <a:rPr lang="sv-SE" sz="1200" b="0" dirty="0" err="1"/>
              <a:t>enl</a:t>
            </a:r>
            <a:r>
              <a:rPr lang="sv-SE" sz="1200" b="0" dirty="0"/>
              <a:t> ovan.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38</a:t>
            </a:fld>
            <a:endParaRPr lang="sv-SE"/>
          </a:p>
        </p:txBody>
      </p:sp>
    </p:spTree>
    <p:extLst>
      <p:ext uri="{BB962C8B-B14F-4D97-AF65-F5344CB8AC3E}">
        <p14:creationId xmlns:p14="http://schemas.microsoft.com/office/powerpoint/2010/main" val="2370811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SIP – Samordnad Individuell Plan</a:t>
            </a:r>
          </a:p>
          <a:p>
            <a:r>
              <a:rPr lang="sv-SE" sz="1200" b="0" dirty="0"/>
              <a:t>SIP översiktsbild öppnas genom att aktivt klicka på SIP i det blåa fältet.</a:t>
            </a:r>
          </a:p>
          <a:p>
            <a:r>
              <a:rPr lang="sv-SE" sz="1200" b="0" dirty="0"/>
              <a:t>Att skapa ett nytt ärende i SIP-flödet görs vid rutan +Nytt Ärende. Då detta gjorts så fylls födelsedatum i och sökning sker mot Folke (folkbokföringen) och ett initiativ öppnas vilket är första steget i en SIP. Här väljs vilka som skall vara deltagande i en SIP samt att samtycke inhämtas.</a:t>
            </a:r>
          </a:p>
          <a:p>
            <a:r>
              <a:rPr lang="sv-SE" sz="1200" b="0" dirty="0"/>
              <a:t>En manual för SIP kommer finnas för att ta del i alla stegen i SIP-processen.</a:t>
            </a:r>
          </a:p>
          <a:p>
            <a:r>
              <a:rPr lang="sv-SE" sz="1200" b="0" dirty="0"/>
              <a:t>Röda ikoner kräver kvittens vilket gör genom att klicka på acceptera.</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39</a:t>
            </a:fld>
            <a:endParaRPr lang="sv-SE"/>
          </a:p>
        </p:txBody>
      </p:sp>
    </p:spTree>
    <p:extLst>
      <p:ext uri="{BB962C8B-B14F-4D97-AF65-F5344CB8AC3E}">
        <p14:creationId xmlns:p14="http://schemas.microsoft.com/office/powerpoint/2010/main" val="83749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Bakgrund till ny lag:</a:t>
            </a:r>
          </a:p>
          <a:p>
            <a:pPr marL="0" indent="0">
              <a:buNone/>
            </a:pPr>
            <a:r>
              <a:rPr lang="sv-SE" sz="1200" dirty="0"/>
              <a:t>Patienterna blir kvar onödigt länge på sjukhus vilket är ineffektivt och kostsamt. </a:t>
            </a:r>
            <a:r>
              <a:rPr lang="sv-SE" sz="1200" dirty="0" smtClean="0"/>
              <a:t>Det är inte </a:t>
            </a:r>
            <a:r>
              <a:rPr lang="sv-SE" sz="1200" dirty="0"/>
              <a:t>effektiv vård. </a:t>
            </a:r>
            <a:r>
              <a:rPr lang="sv-SE" sz="1200" dirty="0" smtClean="0"/>
              <a:t>Det blir otryggt och </a:t>
            </a:r>
            <a:r>
              <a:rPr lang="sv-SE" sz="1200" dirty="0"/>
              <a:t>osäkert för </a:t>
            </a:r>
            <a:r>
              <a:rPr lang="sv-SE" sz="1200" dirty="0" smtClean="0"/>
              <a:t>patienten.</a:t>
            </a:r>
            <a:r>
              <a:rPr lang="sv-SE" sz="1200" baseline="0" dirty="0" smtClean="0"/>
              <a:t> </a:t>
            </a:r>
            <a:r>
              <a:rPr lang="sv-SE" sz="1200" dirty="0" smtClean="0"/>
              <a:t>Brister </a:t>
            </a:r>
            <a:r>
              <a:rPr lang="sv-SE" sz="1200" dirty="0"/>
              <a:t>i samverkan leder till onödiga </a:t>
            </a:r>
            <a:r>
              <a:rPr lang="sv-SE" sz="1200" dirty="0" smtClean="0"/>
              <a:t>återinläggningar.</a:t>
            </a:r>
            <a:r>
              <a:rPr lang="sv-SE" sz="1200" baseline="0" dirty="0" smtClean="0"/>
              <a:t> Betalningsansvarslagens n</a:t>
            </a:r>
            <a:r>
              <a:rPr lang="sv-SE" sz="1200" b="0" dirty="0" smtClean="0"/>
              <a:t>uvarande </a:t>
            </a:r>
            <a:r>
              <a:rPr lang="sv-SE" sz="1200" b="0" dirty="0"/>
              <a:t>konstruktion fokuserar på ett </a:t>
            </a:r>
            <a:r>
              <a:rPr lang="sv-SE" sz="1200" b="0" dirty="0" smtClean="0"/>
              <a:t>tvåpartstänk.</a:t>
            </a:r>
            <a:endParaRPr lang="sv-SE" sz="1200" b="0" dirty="0"/>
          </a:p>
          <a:p>
            <a:pPr marL="0" indent="0">
              <a:buNone/>
            </a:pPr>
            <a:endParaRPr lang="sv-SE"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0" dirty="0" smtClean="0"/>
              <a:t>Lagen</a:t>
            </a:r>
            <a:r>
              <a:rPr lang="sv-SE" sz="1200" kern="0" baseline="0" dirty="0" smtClean="0"/>
              <a:t> om samverkan vid utskrivning från sluten hälso- och sjukvårds</a:t>
            </a:r>
            <a:r>
              <a:rPr lang="sv-SE" sz="1200" kern="0" dirty="0" smtClean="0"/>
              <a:t> </a:t>
            </a:r>
            <a:r>
              <a:rPr lang="sv-SE" sz="1200" kern="0" dirty="0"/>
              <a:t>intention är att tre parter måste vara aktiva i </a:t>
            </a:r>
            <a:r>
              <a:rPr lang="sv-SE" sz="1200" kern="0" dirty="0" smtClean="0"/>
              <a:t>samverkan – slutenvård, primärvård och kommun.</a:t>
            </a:r>
            <a:r>
              <a:rPr lang="sv-SE" sz="1200" kern="0" baseline="0" dirty="0"/>
              <a:t> </a:t>
            </a:r>
            <a:r>
              <a:rPr lang="sv-SE" sz="1200" kern="0" dirty="0" smtClean="0"/>
              <a:t>Åstadkomma </a:t>
            </a:r>
            <a:r>
              <a:rPr lang="sv-SE" sz="1200" kern="0" dirty="0"/>
              <a:t>en god vård</a:t>
            </a:r>
          </a:p>
          <a:p>
            <a:r>
              <a:rPr lang="sv-SE" sz="1200" kern="0" dirty="0"/>
              <a:t>Ledtiderna mellan slutenvård på sjukhus och vård- och omsorg i det egna hemmet eller i särskilt boende bör hållas så korta som </a:t>
            </a:r>
            <a:r>
              <a:rPr lang="sv-SE" sz="1200" kern="0" dirty="0" smtClean="0"/>
              <a:t>möjligt.</a:t>
            </a:r>
            <a:r>
              <a:rPr lang="sv-SE" sz="1200" kern="0" baseline="0" dirty="0" smtClean="0"/>
              <a:t> </a:t>
            </a:r>
            <a:r>
              <a:rPr lang="sv-SE" sz="1200" kern="0" dirty="0" smtClean="0"/>
              <a:t>Onödig </a:t>
            </a:r>
            <a:r>
              <a:rPr lang="sv-SE" sz="1200" kern="0" dirty="0"/>
              <a:t>vistelse på sjukhus ska </a:t>
            </a:r>
            <a:r>
              <a:rPr lang="sv-SE" sz="1200" kern="0" dirty="0" smtClean="0"/>
              <a:t>undvikas.</a:t>
            </a:r>
            <a:endParaRPr lang="sv-SE" sz="1200" kern="0" dirty="0"/>
          </a:p>
          <a:p>
            <a:endParaRPr lang="sv-SE" sz="1200" kern="0" dirty="0"/>
          </a:p>
          <a:p>
            <a:r>
              <a:rPr lang="sv-SE" sz="1200" b="1" kern="0" dirty="0" smtClean="0"/>
              <a:t>Västernorrland</a:t>
            </a:r>
            <a:r>
              <a:rPr lang="sv-SE" sz="1200" b="1" kern="0" baseline="0" dirty="0" smtClean="0"/>
              <a:t> och samverkansrutin:</a:t>
            </a:r>
            <a:endParaRPr lang="sv-SE" sz="1200" b="1" kern="0" dirty="0" smtClean="0"/>
          </a:p>
          <a:p>
            <a:r>
              <a:rPr lang="sv-SE" sz="1200" kern="0" dirty="0" smtClean="0"/>
              <a:t>Västernorrlands</a:t>
            </a:r>
            <a:r>
              <a:rPr lang="sv-SE" sz="1200" kern="0" baseline="0" dirty="0" smtClean="0"/>
              <a:t> s</a:t>
            </a:r>
            <a:r>
              <a:rPr lang="sv-SE" sz="1200" kern="0" dirty="0" smtClean="0"/>
              <a:t>amverkansrutin</a:t>
            </a:r>
            <a:r>
              <a:rPr lang="sv-SE" sz="1200" kern="0" baseline="0" dirty="0" smtClean="0"/>
              <a:t> för att möta upp nya lagen </a:t>
            </a:r>
            <a:r>
              <a:rPr lang="sv-SE" sz="1200" kern="0" baseline="0" dirty="0"/>
              <a:t>och </a:t>
            </a:r>
            <a:r>
              <a:rPr lang="sv-SE" sz="1200" kern="0" baseline="0" dirty="0" smtClean="0"/>
              <a:t>dess tillhörande processen </a:t>
            </a:r>
            <a:r>
              <a:rPr lang="sv-SE" sz="1200" kern="0" baseline="0" dirty="0"/>
              <a:t>har tagits fram med hjälp av arbetsgrupper </a:t>
            </a:r>
            <a:r>
              <a:rPr lang="sv-SE" sz="1200" kern="0" baseline="0" dirty="0" smtClean="0"/>
              <a:t>från respektive organisation och berörda professioner. Hänsyn har även tagits till det geografiska perspektivet i bemanning av arbetsgrupper. Det har också funnits referensgrupperingar till olika delar av processen och informationsmaterial. Samverkansrutinen har reviderats efter </a:t>
            </a:r>
            <a:r>
              <a:rPr lang="sv-SE" sz="1200" kern="0" baseline="0" dirty="0"/>
              <a:t>att den varit ute på remiss i respektive organisation.</a:t>
            </a:r>
          </a:p>
          <a:p>
            <a:endParaRPr lang="sv-SE" sz="1200" kern="0" baseline="0" dirty="0"/>
          </a:p>
          <a:p>
            <a:r>
              <a:rPr lang="sv-SE" sz="1200" kern="0" baseline="0" dirty="0" smtClean="0"/>
              <a:t>Utifrån </a:t>
            </a:r>
            <a:r>
              <a:rPr lang="sv-SE" sz="1200" kern="0" baseline="0" dirty="0"/>
              <a:t>denna processbild </a:t>
            </a:r>
            <a:r>
              <a:rPr lang="sv-SE" sz="1200" kern="0" baseline="0" dirty="0" smtClean="0"/>
              <a:t>går detta material </a:t>
            </a:r>
            <a:r>
              <a:rPr lang="sv-SE" sz="1200" kern="0" baseline="0" dirty="0"/>
              <a:t>igenom lagen, innehållet i samverkansrutinen och dess process </a:t>
            </a:r>
            <a:r>
              <a:rPr lang="sv-SE" sz="1200" kern="0" baseline="0" dirty="0" smtClean="0"/>
              <a:t>samt </a:t>
            </a:r>
            <a:r>
              <a:rPr lang="sv-SE" sz="1200" kern="0" baseline="0" dirty="0"/>
              <a:t>Prators förändrade delar.</a:t>
            </a:r>
          </a:p>
          <a:p>
            <a:endParaRPr lang="sv-SE" sz="1200" kern="0" baseline="0" dirty="0"/>
          </a:p>
          <a:p>
            <a:r>
              <a:rPr lang="sv-SE" sz="1200" u="sng" kern="0" baseline="0" dirty="0"/>
              <a:t>Målgrupp</a:t>
            </a:r>
            <a:r>
              <a:rPr lang="sv-SE" sz="1200" kern="0" baseline="0" dirty="0"/>
              <a:t> för denna samverkansrutin är de patienter som efter utskrivning från sluten hälso- och sjukvård behöver insatser från kommunens socialtjänst, kommunens hälso- och sjukvård eller landstingets öppenvård. Användare av rutin är enheter som använder Prator. Parallellt finns andra rutiner som berör målgruppen och ska tillämpas i samband med utskrivning från slutenvård, ex. gällande läkemedelshantering.</a:t>
            </a:r>
            <a:endParaRPr lang="sv-SE" sz="1200" kern="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0" dirty="0"/>
          </a:p>
          <a:p>
            <a:pPr marL="0" indent="0">
              <a:buNone/>
            </a:pPr>
            <a:endParaRPr lang="sv-SE" sz="1200" b="1"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a:t>
            </a:fld>
            <a:endParaRPr lang="sv-SE"/>
          </a:p>
        </p:txBody>
      </p:sp>
    </p:spTree>
    <p:extLst>
      <p:ext uri="{BB962C8B-B14F-4D97-AF65-F5344CB8AC3E}">
        <p14:creationId xmlns:p14="http://schemas.microsoft.com/office/powerpoint/2010/main" val="3755224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Nytt i Prator</a:t>
            </a:r>
          </a:p>
          <a:p>
            <a:r>
              <a:rPr lang="sv-SE" dirty="0"/>
              <a:t>Se bild.</a:t>
            </a:r>
          </a:p>
        </p:txBody>
      </p:sp>
      <p:sp>
        <p:nvSpPr>
          <p:cNvPr id="4" name="Platshållare för bildnummer 3"/>
          <p:cNvSpPr>
            <a:spLocks noGrp="1"/>
          </p:cNvSpPr>
          <p:nvPr>
            <p:ph type="sldNum" sz="quarter" idx="10"/>
          </p:nvPr>
        </p:nvSpPr>
        <p:spPr/>
        <p:txBody>
          <a:bodyPr/>
          <a:lstStyle/>
          <a:p>
            <a:fld id="{EFFD7A87-9A4A-A749-AF27-F8F3BE754FD1}" type="slidenum">
              <a:rPr lang="sv-SE" smtClean="0"/>
              <a:t>40</a:t>
            </a:fld>
            <a:endParaRPr lang="sv-SE"/>
          </a:p>
        </p:txBody>
      </p:sp>
    </p:spTree>
    <p:extLst>
      <p:ext uri="{BB962C8B-B14F-4D97-AF65-F5344CB8AC3E}">
        <p14:creationId xmlns:p14="http://schemas.microsoft.com/office/powerpoint/2010/main" val="3915418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Stöd i Prator</a:t>
            </a:r>
          </a:p>
          <a:p>
            <a:r>
              <a:rPr lang="sv-SE" sz="1200" dirty="0"/>
              <a:t>En utbildningsfilm som beskriver alla steg i SVU och SIP processen finns att och hittas under Hjälp och där manual väljs för åtkomst länk till utbildningsfilmen.</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41</a:t>
            </a:fld>
            <a:endParaRPr lang="sv-SE"/>
          </a:p>
        </p:txBody>
      </p:sp>
    </p:spTree>
    <p:extLst>
      <p:ext uri="{BB962C8B-B14F-4D97-AF65-F5344CB8AC3E}">
        <p14:creationId xmlns:p14="http://schemas.microsoft.com/office/powerpoint/2010/main" val="4057802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Beroende på patientens situation</a:t>
            </a:r>
            <a:r>
              <a:rPr lang="sv-SE" baseline="0" dirty="0" smtClean="0"/>
              <a:t> och för att använda resurser kostnadseffektivt, kan tillämpningen av samordnad individuell plan och dess faser skilja sig åt. För att underlätta tillämpningen finns fyra olika varianter av processen; blå, grön, gul och röd process. Nedan följer exempel på respektive process.</a:t>
            </a:r>
            <a:endParaRPr lang="sv-SE" dirty="0" smtClean="0"/>
          </a:p>
          <a:p>
            <a:endParaRPr lang="sv-SE" dirty="0" smtClean="0"/>
          </a:p>
          <a:p>
            <a:r>
              <a:rPr lang="sv-SE" b="1" dirty="0" smtClean="0"/>
              <a:t>Blå:</a:t>
            </a:r>
            <a:r>
              <a:rPr lang="sv-SE" b="0" baseline="0" dirty="0" smtClean="0"/>
              <a:t> Personen är b</a:t>
            </a:r>
            <a:r>
              <a:rPr lang="sv-SE" dirty="0" smtClean="0"/>
              <a:t>oende </a:t>
            </a:r>
            <a:r>
              <a:rPr lang="sv-SE" dirty="0"/>
              <a:t>på </a:t>
            </a:r>
            <a:r>
              <a:rPr lang="sv-SE" dirty="0" smtClean="0"/>
              <a:t>SÄBO</a:t>
            </a:r>
            <a:r>
              <a:rPr lang="sv-SE" baseline="0" dirty="0" smtClean="0"/>
              <a:t> och har </a:t>
            </a:r>
            <a:r>
              <a:rPr lang="sv-SE" baseline="0" dirty="0"/>
              <a:t>all hjälp som </a:t>
            </a:r>
            <a:r>
              <a:rPr lang="sv-SE" baseline="0" dirty="0" smtClean="0"/>
              <a:t>hon/han behöver. Personen kan åka tillbaka utan ytterligare åtgärder. PÅ </a:t>
            </a:r>
            <a:r>
              <a:rPr lang="sv-SE" baseline="0" dirty="0"/>
              <a:t>SÄBO finns särskild process för vårdplanering</a:t>
            </a:r>
            <a:r>
              <a:rPr lang="sv-SE" baseline="0" dirty="0" smtClean="0"/>
              <a:t>.</a:t>
            </a:r>
          </a:p>
          <a:p>
            <a:endParaRPr lang="sv-SE" baseline="0" dirty="0"/>
          </a:p>
          <a:p>
            <a:r>
              <a:rPr lang="sv-SE" b="1" baseline="0" dirty="0" smtClean="0"/>
              <a:t>Grön: </a:t>
            </a:r>
            <a:r>
              <a:rPr lang="sv-SE" b="0" baseline="0" dirty="0" smtClean="0"/>
              <a:t>Personen har o</a:t>
            </a:r>
            <a:r>
              <a:rPr lang="sv-SE" baseline="0" dirty="0" smtClean="0"/>
              <a:t>förändrade behov och har </a:t>
            </a:r>
            <a:r>
              <a:rPr lang="sv-SE" baseline="0" dirty="0"/>
              <a:t>all hjälp </a:t>
            </a:r>
            <a:r>
              <a:rPr lang="sv-SE" baseline="0" dirty="0" smtClean="0"/>
              <a:t>han/hon </a:t>
            </a:r>
            <a:r>
              <a:rPr lang="sv-SE" baseline="0" dirty="0"/>
              <a:t>behöver. SIP ska göras om det inte finns sedan </a:t>
            </a:r>
            <a:r>
              <a:rPr lang="sv-SE" baseline="0" dirty="0" smtClean="0"/>
              <a:t>tidigare.</a:t>
            </a:r>
          </a:p>
          <a:p>
            <a:endParaRPr lang="sv-SE" baseline="0" dirty="0"/>
          </a:p>
          <a:p>
            <a:r>
              <a:rPr lang="sv-SE" b="1" baseline="0" dirty="0" smtClean="0"/>
              <a:t>Gul:</a:t>
            </a:r>
            <a:r>
              <a:rPr lang="sv-SE" b="0" baseline="0" dirty="0" smtClean="0"/>
              <a:t> Personen har förändrade behov av insatser alternativt inga insatser sedan tidigare. SIP behöver genomföras efter utskrivning. </a:t>
            </a:r>
          </a:p>
          <a:p>
            <a:endParaRPr lang="sv-SE" b="0" baseline="0" dirty="0" smtClean="0"/>
          </a:p>
          <a:p>
            <a:r>
              <a:rPr lang="sv-SE" b="1" baseline="0" dirty="0" smtClean="0"/>
              <a:t>Röd:</a:t>
            </a:r>
            <a:r>
              <a:rPr lang="sv-SE" b="0" baseline="0" dirty="0" smtClean="0"/>
              <a:t> Personens behov efter utskrivning bedöms vara av komplicerad karaktär och SIP behöver genomföras. Detta sker under vårdtiden i den slutna vården.</a:t>
            </a:r>
            <a:endParaRPr lang="sv-SE" dirty="0"/>
          </a:p>
        </p:txBody>
      </p:sp>
      <p:sp>
        <p:nvSpPr>
          <p:cNvPr id="4" name="Platshållare för bildnummer 3"/>
          <p:cNvSpPr>
            <a:spLocks noGrp="1"/>
          </p:cNvSpPr>
          <p:nvPr>
            <p:ph type="sldNum" sz="quarter" idx="10"/>
          </p:nvPr>
        </p:nvSpPr>
        <p:spPr/>
        <p:txBody>
          <a:bodyPr/>
          <a:lstStyle/>
          <a:p>
            <a:fld id="{0E9B1B40-27A8-4BFE-9805-66F34B7FAC51}" type="slidenum">
              <a:rPr lang="sv-SE" smtClean="0"/>
              <a:t>42</a:t>
            </a:fld>
            <a:endParaRPr lang="sv-SE"/>
          </a:p>
        </p:txBody>
      </p:sp>
    </p:spTree>
    <p:extLst>
      <p:ext uri="{BB962C8B-B14F-4D97-AF65-F5344CB8AC3E}">
        <p14:creationId xmlns:p14="http://schemas.microsoft.com/office/powerpoint/2010/main" val="80519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underlätta arbetet</a:t>
            </a:r>
            <a:r>
              <a:rPr lang="sv-SE" baseline="0" dirty="0" smtClean="0"/>
              <a:t> inom den nya lagen och vårdplaneringsprocessen finns diverse stödmaterial.</a:t>
            </a:r>
          </a:p>
          <a:p>
            <a:endParaRPr lang="sv-SE" baseline="0" dirty="0" smtClean="0"/>
          </a:p>
          <a:p>
            <a:r>
              <a:rPr lang="sv-SE" baseline="0" dirty="0" smtClean="0"/>
              <a:t>För patienten finns dels en informationsfolder som beskriver processen i sin helhet samt en SIP-folder som fokuserar på SIP.</a:t>
            </a:r>
          </a:p>
          <a:p>
            <a:endParaRPr lang="sv-SE" baseline="0" dirty="0" smtClean="0"/>
          </a:p>
          <a:p>
            <a:r>
              <a:rPr lang="sv-SE" baseline="0" dirty="0" smtClean="0"/>
              <a:t>För personal finns olika typer av material enligt bilden.</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43</a:t>
            </a:fld>
            <a:endParaRPr lang="sv-SE"/>
          </a:p>
        </p:txBody>
      </p:sp>
    </p:spTree>
    <p:extLst>
      <p:ext uri="{BB962C8B-B14F-4D97-AF65-F5344CB8AC3E}">
        <p14:creationId xmlns:p14="http://schemas.microsoft.com/office/powerpoint/2010/main" val="2301834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två kommande bilderna sammanfattar den nya lagen</a:t>
            </a:r>
            <a:r>
              <a:rPr lang="sv-SE" baseline="0" dirty="0" smtClean="0"/>
              <a:t> om samverkan vid utskrivning från sluten hälso- och sjukvård.</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44</a:t>
            </a:fld>
            <a:endParaRPr lang="sv-SE"/>
          </a:p>
        </p:txBody>
      </p:sp>
    </p:spTree>
    <p:extLst>
      <p:ext uri="{BB962C8B-B14F-4D97-AF65-F5344CB8AC3E}">
        <p14:creationId xmlns:p14="http://schemas.microsoft.com/office/powerpoint/2010/main" val="1791329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EFFD7A87-9A4A-A749-AF27-F8F3BE754FD1}" type="slidenum">
              <a:rPr lang="sv-SE" smtClean="0"/>
              <a:t>45</a:t>
            </a:fld>
            <a:endParaRPr lang="sv-SE"/>
          </a:p>
        </p:txBody>
      </p:sp>
    </p:spTree>
    <p:extLst>
      <p:ext uri="{BB962C8B-B14F-4D97-AF65-F5344CB8AC3E}">
        <p14:creationId xmlns:p14="http://schemas.microsoft.com/office/powerpoint/2010/main" val="1345792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smtClean="0"/>
              <a:t>Lagen om samverkan vid utskrivning från sluten hälso- och sjukvård i en processbild.</a:t>
            </a:r>
            <a:endParaRPr lang="sv-SE" b="0" baseline="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46</a:t>
            </a:fld>
            <a:endParaRPr lang="sv-SE"/>
          </a:p>
        </p:txBody>
      </p:sp>
    </p:spTree>
    <p:extLst>
      <p:ext uri="{BB962C8B-B14F-4D97-AF65-F5344CB8AC3E}">
        <p14:creationId xmlns:p14="http://schemas.microsoft.com/office/powerpoint/2010/main" val="111785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Förutom det</a:t>
            </a:r>
            <a:r>
              <a:rPr lang="sv-SE" baseline="0" dirty="0" smtClean="0"/>
              <a:t> gemensamma förberedelsearbetet för att möta upp nya lagen om samverkan vid utskrivning från sluten hälso- och sjukvård har projektet identifierat punkter/behov av åtgärder för respektive organisation att se över.</a:t>
            </a:r>
          </a:p>
          <a:p>
            <a:endParaRPr lang="sv-SE" baseline="0" dirty="0" smtClean="0"/>
          </a:p>
          <a:p>
            <a:r>
              <a:rPr lang="sv-SE" baseline="0" dirty="0" smtClean="0"/>
              <a:t>Utöver de interna frågeställningarna har projektet lämnat över övriga frågor som hanteras länsövergripande; exempel på dessa berör hjälpmedel och digitala lösningar.</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47</a:t>
            </a:fld>
            <a:endParaRPr lang="sv-SE"/>
          </a:p>
        </p:txBody>
      </p:sp>
    </p:spTree>
    <p:extLst>
      <p:ext uri="{BB962C8B-B14F-4D97-AF65-F5344CB8AC3E}">
        <p14:creationId xmlns:p14="http://schemas.microsoft.com/office/powerpoint/2010/main" val="2664556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48</a:t>
            </a:fld>
            <a:endParaRPr lang="sv-SE"/>
          </a:p>
        </p:txBody>
      </p:sp>
    </p:spTree>
    <p:extLst>
      <p:ext uri="{BB962C8B-B14F-4D97-AF65-F5344CB8AC3E}">
        <p14:creationId xmlns:p14="http://schemas.microsoft.com/office/powerpoint/2010/main" val="1549754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49</a:t>
            </a:fld>
            <a:endParaRPr lang="sv-SE"/>
          </a:p>
        </p:txBody>
      </p:sp>
    </p:spTree>
    <p:extLst>
      <p:ext uri="{BB962C8B-B14F-4D97-AF65-F5344CB8AC3E}">
        <p14:creationId xmlns:p14="http://schemas.microsoft.com/office/powerpoint/2010/main" val="399738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Kompletteringar</a:t>
            </a:r>
            <a:r>
              <a:rPr lang="sv-SE" baseline="0" dirty="0" smtClean="0"/>
              <a:t> till användande i Prator finns vid behov blanketter att använda sig av;</a:t>
            </a:r>
          </a:p>
          <a:p>
            <a:r>
              <a:rPr lang="sv-SE" baseline="0" dirty="0" smtClean="0"/>
              <a:t> - Socialmedicinskt meddelande</a:t>
            </a:r>
          </a:p>
          <a:p>
            <a:r>
              <a:rPr lang="sv-SE" baseline="0" dirty="0" smtClean="0"/>
              <a:t> - Resultat av akut/jour/mottagningsbesök</a:t>
            </a:r>
          </a:p>
          <a:p>
            <a:r>
              <a:rPr lang="sv-SE" baseline="0" dirty="0" smtClean="0"/>
              <a:t> - Faxblanketter när Prator ligger nere</a:t>
            </a:r>
          </a:p>
        </p:txBody>
      </p:sp>
      <p:sp>
        <p:nvSpPr>
          <p:cNvPr id="4" name="Platshållare för bildnummer 3"/>
          <p:cNvSpPr>
            <a:spLocks noGrp="1"/>
          </p:cNvSpPr>
          <p:nvPr>
            <p:ph type="sldNum" sz="quarter" idx="10"/>
          </p:nvPr>
        </p:nvSpPr>
        <p:spPr/>
        <p:txBody>
          <a:bodyPr/>
          <a:lstStyle/>
          <a:p>
            <a:fld id="{EFFD7A87-9A4A-A749-AF27-F8F3BE754FD1}" type="slidenum">
              <a:rPr lang="sv-SE" smtClean="0"/>
              <a:t>5</a:t>
            </a:fld>
            <a:endParaRPr lang="sv-SE"/>
          </a:p>
        </p:txBody>
      </p:sp>
    </p:spTree>
    <p:extLst>
      <p:ext uri="{BB962C8B-B14F-4D97-AF65-F5344CB8AC3E}">
        <p14:creationId xmlns:p14="http://schemas.microsoft.com/office/powerpoint/2010/main" val="156617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Nytt gränssnitt </a:t>
            </a:r>
            <a:r>
              <a:rPr lang="sv-SE" b="1" dirty="0" smtClean="0"/>
              <a:t>översiktsbild:</a:t>
            </a:r>
            <a:endParaRPr lang="sv-SE" b="1" dirty="0"/>
          </a:p>
          <a:p>
            <a:r>
              <a:rPr lang="sv-SE" sz="1200" b="0" i="0" dirty="0"/>
              <a:t>Alla röda datum </a:t>
            </a:r>
            <a:r>
              <a:rPr lang="sv-SE" sz="1200" b="1" u="sng" dirty="0">
                <a:solidFill>
                  <a:srgbClr val="C00000"/>
                </a:solidFill>
              </a:rPr>
              <a:t>171108</a:t>
            </a:r>
            <a:r>
              <a:rPr lang="sv-SE" sz="1200" b="0" u="none" dirty="0">
                <a:solidFill>
                  <a:srgbClr val="FF0000"/>
                </a:solidFill>
              </a:rPr>
              <a:t> </a:t>
            </a:r>
            <a:r>
              <a:rPr lang="sv-SE" sz="1200" b="0" dirty="0"/>
              <a:t>eller </a:t>
            </a:r>
            <a:r>
              <a:rPr lang="sv-SE" sz="1200" b="0" dirty="0">
                <a:solidFill>
                  <a:srgbClr val="FF0000"/>
                </a:solidFill>
              </a:rPr>
              <a:t>171108</a:t>
            </a:r>
            <a:r>
              <a:rPr lang="sv-SE" sz="1200" b="0" dirty="0"/>
              <a:t> skall kvitteras / läsas</a:t>
            </a:r>
            <a:endParaRPr lang="sv-SE" b="0" dirty="0"/>
          </a:p>
          <a:p>
            <a:r>
              <a:rPr lang="sv-SE" b="0" dirty="0"/>
              <a:t>Kallelse</a:t>
            </a:r>
            <a:r>
              <a:rPr lang="sv-SE" b="0" baseline="0" dirty="0"/>
              <a:t> och vårdplan är ersatt av utskrivningsrapport.</a:t>
            </a:r>
          </a:p>
          <a:p>
            <a:r>
              <a:rPr lang="sv-SE" b="0" baseline="0" dirty="0"/>
              <a:t>I översiktsbilden för SVU-processen är synligt om det finns en upprättad SIP</a:t>
            </a:r>
          </a:p>
          <a:p>
            <a:r>
              <a:rPr lang="sv-SE" b="0" baseline="0" dirty="0"/>
              <a:t>I översiktsbilden för SIP-processen är synligt om det finns en pågående vårdperiod (SVU)</a:t>
            </a:r>
            <a:endParaRPr lang="sv-SE" b="0" dirty="0"/>
          </a:p>
          <a:p>
            <a:endParaRPr lang="sv-SE" b="1"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6</a:t>
            </a:fld>
            <a:endParaRPr lang="sv-SE"/>
          </a:p>
        </p:txBody>
      </p:sp>
    </p:spTree>
    <p:extLst>
      <p:ext uri="{BB962C8B-B14F-4D97-AF65-F5344CB8AC3E}">
        <p14:creationId xmlns:p14="http://schemas.microsoft.com/office/powerpoint/2010/main" val="60949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När</a:t>
            </a:r>
            <a:r>
              <a:rPr lang="sv-SE" b="1" baseline="0" dirty="0"/>
              <a:t> patienten eventuellt har behov av slutenvård:</a:t>
            </a:r>
          </a:p>
          <a:p>
            <a:r>
              <a:rPr lang="sv-SE" b="1" baseline="0" dirty="0"/>
              <a:t>Vårdrapport</a:t>
            </a:r>
            <a:r>
              <a:rPr lang="sv-SE" baseline="0" dirty="0"/>
              <a:t> upprättas och skickas av </a:t>
            </a:r>
            <a:r>
              <a:rPr lang="sv-SE" b="1" baseline="0" dirty="0"/>
              <a:t>kommunen</a:t>
            </a:r>
            <a:r>
              <a:rPr lang="sv-SE" baseline="0" dirty="0"/>
              <a:t> inför eventuell inskrivning i slutenvård och innehåller viktiga telefonnummer, kontaktorsak, aktuellt hälsotillstånd och övrig information som exempelvis kommunala insatser om uppgift finns tillgänglig. I de undantagsfall där kommunen inte har möjlighet att upprätta vårdrapport inför bedömning av inskrivning ska blanketten ”Socialmedicinskt meddelande” upprättas och följa med patienten till sjukhuset. Därefter ska sedan en vårdrapport upprättas och sändas in i efterhand.</a:t>
            </a:r>
          </a:p>
          <a:p>
            <a:endParaRPr lang="sv-SE" baseline="0" dirty="0"/>
          </a:p>
          <a:p>
            <a:r>
              <a:rPr lang="sv-SE" b="1" baseline="0" dirty="0"/>
              <a:t>Öppenvården</a:t>
            </a:r>
            <a:r>
              <a:rPr lang="sv-SE" baseline="0" dirty="0"/>
              <a:t>, akutmottagning, tar del av vårdrapporten via Prator.</a:t>
            </a:r>
          </a:p>
          <a:p>
            <a:r>
              <a:rPr lang="sv-SE" baseline="0" dirty="0"/>
              <a:t>Om patienten inte skrivs in genomförs en återkoppling från öppenvården genom att:</a:t>
            </a:r>
          </a:p>
          <a:p>
            <a:pPr marL="171450" indent="-171450">
              <a:buFontTx/>
              <a:buChar char="-"/>
            </a:pPr>
            <a:r>
              <a:rPr lang="sv-SE" baseline="0" dirty="0"/>
              <a:t>Besvara eventuell vårdrapport om behov av svar finns</a:t>
            </a:r>
          </a:p>
          <a:p>
            <a:pPr marL="171450" indent="-171450">
              <a:buFontTx/>
              <a:buChar char="-"/>
            </a:pPr>
            <a:r>
              <a:rPr lang="sv-SE" baseline="0" dirty="0"/>
              <a:t>Upprättar blankett ”akut/jour/mottagningsbesök” och ny läkemedelslista vid läkemedelsförändringar skickas med patienten hem.</a:t>
            </a:r>
          </a:p>
          <a:p>
            <a:pPr marL="171450" indent="-171450">
              <a:buFontTx/>
              <a:buChar char="-"/>
            </a:pPr>
            <a:r>
              <a:rPr lang="sv-SE" baseline="0" dirty="0"/>
              <a:t>Sedvanlig journalföring som blir tillgänglig i NPÖ.</a:t>
            </a:r>
          </a:p>
          <a:p>
            <a:pPr marL="171450" indent="-171450">
              <a:buFontTx/>
              <a:buChar char="-"/>
            </a:pPr>
            <a:r>
              <a:rPr lang="sv-SE" baseline="0" dirty="0"/>
              <a:t>Remiss till öppenvården enligt gällande rutin där behov av vidare uppföljning finns.</a:t>
            </a:r>
          </a:p>
          <a:p>
            <a:pPr marL="171450" indent="-171450">
              <a:buFontTx/>
              <a:buChar char="-"/>
            </a:pPr>
            <a:r>
              <a:rPr lang="sv-SE" baseline="0" dirty="0"/>
              <a:t>Muntlig rapportering till kommun eller öppenvård vid behov, exempelvis där patienten behöver mötas upp i hemmet.</a:t>
            </a:r>
          </a:p>
          <a:p>
            <a:endParaRPr lang="sv-SE"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7</a:t>
            </a:fld>
            <a:endParaRPr lang="sv-SE"/>
          </a:p>
        </p:txBody>
      </p:sp>
    </p:spTree>
    <p:extLst>
      <p:ext uri="{BB962C8B-B14F-4D97-AF65-F5344CB8AC3E}">
        <p14:creationId xmlns:p14="http://schemas.microsoft.com/office/powerpoint/2010/main" val="362903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vårdrapport skapas</a:t>
            </a:r>
            <a:r>
              <a:rPr lang="sv-SE" baseline="0" dirty="0"/>
              <a:t> av sjuksköterska i hemsjukvården och </a:t>
            </a:r>
            <a:r>
              <a:rPr lang="sv-SE" baseline="0" dirty="0" smtClean="0"/>
              <a:t>SÄBO;</a:t>
            </a:r>
          </a:p>
          <a:p>
            <a:r>
              <a:rPr lang="sv-SE" baseline="0" dirty="0" smtClean="0"/>
              <a:t> - Klicka </a:t>
            </a:r>
            <a:r>
              <a:rPr lang="sv-SE" baseline="0" dirty="0"/>
              <a:t>på </a:t>
            </a:r>
            <a:r>
              <a:rPr lang="sv-SE" baseline="0" dirty="0" smtClean="0"/>
              <a:t>skapa </a:t>
            </a:r>
            <a:r>
              <a:rPr lang="sv-SE" baseline="0" dirty="0" smtClean="0">
                <a:sym typeface="Wingdings" panose="05000000000000000000" pitchFamily="2" charset="2"/>
              </a:rPr>
              <a:t> F</a:t>
            </a:r>
            <a:r>
              <a:rPr lang="sv-SE" baseline="0" dirty="0" smtClean="0"/>
              <a:t>yll </a:t>
            </a:r>
            <a:r>
              <a:rPr lang="sv-SE" baseline="0" dirty="0"/>
              <a:t>i </a:t>
            </a:r>
            <a:r>
              <a:rPr lang="sv-SE" baseline="0" dirty="0" smtClean="0"/>
              <a:t>personnummer </a:t>
            </a:r>
            <a:r>
              <a:rPr lang="sv-SE" baseline="0" dirty="0" smtClean="0">
                <a:sym typeface="Wingdings" panose="05000000000000000000" pitchFamily="2" charset="2"/>
              </a:rPr>
              <a:t> V</a:t>
            </a:r>
            <a:r>
              <a:rPr lang="sv-SE" baseline="0" dirty="0" smtClean="0"/>
              <a:t>älj vårdrapport </a:t>
            </a:r>
            <a:r>
              <a:rPr lang="sv-SE" baseline="0" dirty="0" smtClean="0">
                <a:sym typeface="Wingdings" panose="05000000000000000000" pitchFamily="2" charset="2"/>
              </a:rPr>
              <a:t> K</a:t>
            </a:r>
            <a:r>
              <a:rPr lang="sv-SE" baseline="0" dirty="0" smtClean="0"/>
              <a:t>licka </a:t>
            </a:r>
            <a:r>
              <a:rPr lang="sv-SE" baseline="0" dirty="0"/>
              <a:t>på nästa</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8</a:t>
            </a:fld>
            <a:endParaRPr lang="sv-SE"/>
          </a:p>
        </p:txBody>
      </p:sp>
    </p:spTree>
    <p:extLst>
      <p:ext uri="{BB962C8B-B14F-4D97-AF65-F5344CB8AC3E}">
        <p14:creationId xmlns:p14="http://schemas.microsoft.com/office/powerpoint/2010/main" val="410053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uppgifter;</a:t>
            </a:r>
          </a:p>
          <a:p>
            <a:pPr marL="171450" indent="-171450">
              <a:buFont typeface="Arial" panose="020B0604020202020204" pitchFamily="34" charset="0"/>
              <a:buChar char="•"/>
            </a:pPr>
            <a:r>
              <a:rPr lang="sv-SE" baseline="0" dirty="0" smtClean="0"/>
              <a:t>Om </a:t>
            </a:r>
            <a:r>
              <a:rPr lang="sv-SE" baseline="0" dirty="0"/>
              <a:t>patient medger att information lämnas.</a:t>
            </a:r>
          </a:p>
          <a:p>
            <a:pPr marL="171450" indent="-171450">
              <a:buFont typeface="Arial" panose="020B0604020202020204" pitchFamily="34" charset="0"/>
              <a:buChar char="•"/>
            </a:pPr>
            <a:r>
              <a:rPr lang="sv-SE" baseline="0" dirty="0" smtClean="0"/>
              <a:t>Aktuellt </a:t>
            </a:r>
            <a:r>
              <a:rPr lang="sv-SE" baseline="0" dirty="0"/>
              <a:t>hälsotillstånd</a:t>
            </a:r>
          </a:p>
          <a:p>
            <a:pPr marL="171450" indent="-171450">
              <a:buFont typeface="Arial" panose="020B0604020202020204" pitchFamily="34" charset="0"/>
              <a:buChar char="•"/>
            </a:pPr>
            <a:r>
              <a:rPr lang="sv-SE" baseline="0" dirty="0" smtClean="0"/>
              <a:t>Närstående </a:t>
            </a:r>
            <a:r>
              <a:rPr lang="sv-SE" baseline="0" dirty="0"/>
              <a:t>informerade</a:t>
            </a:r>
          </a:p>
          <a:p>
            <a:pPr marL="171450" indent="-171450">
              <a:buFont typeface="Arial" panose="020B0604020202020204" pitchFamily="34" charset="0"/>
              <a:buChar char="•"/>
            </a:pPr>
            <a:r>
              <a:rPr lang="sv-SE" baseline="0" dirty="0" smtClean="0"/>
              <a:t>Överkänslighet</a:t>
            </a:r>
            <a:endParaRPr lang="sv-SE" baseline="0" dirty="0"/>
          </a:p>
          <a:p>
            <a:pPr marL="171450" indent="-171450">
              <a:buFont typeface="Arial" panose="020B0604020202020204" pitchFamily="34" charset="0"/>
              <a:buChar char="•"/>
            </a:pPr>
            <a:r>
              <a:rPr lang="sv-SE" baseline="0" dirty="0" smtClean="0"/>
              <a:t>Har </a:t>
            </a:r>
            <a:r>
              <a:rPr lang="sv-SE" baseline="0" dirty="0"/>
              <a:t>patient/vårdtagare hemsjukvård</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9</a:t>
            </a:fld>
            <a:endParaRPr lang="sv-SE"/>
          </a:p>
        </p:txBody>
      </p:sp>
    </p:spTree>
    <p:extLst>
      <p:ext uri="{BB962C8B-B14F-4D97-AF65-F5344CB8AC3E}">
        <p14:creationId xmlns:p14="http://schemas.microsoft.com/office/powerpoint/2010/main" val="414412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C311375-8ED5-44EF-84C7-FD57C327441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40598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0C354E7E-61A8-4EE5-ABB9-D4213B56F0A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86393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715F254F-E34F-41F4-9476-3F7D03ACA87D}"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49379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dirty="0">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7A58E450-D7CD-495F-A10F-CD2C42109B21}" type="slidenum">
              <a:rPr lang="sv-SE">
                <a:solidFill>
                  <a:srgbClr val="000000"/>
                </a:solidFill>
              </a:rPr>
              <a:pPr/>
              <a:t>‹#›</a:t>
            </a:fld>
            <a:endParaRPr lang="sv-SE">
              <a:solidFill>
                <a:srgbClr val="000000"/>
              </a:solidFill>
            </a:endParaRPr>
          </a:p>
        </p:txBody>
      </p:sp>
      <p:pic>
        <p:nvPicPr>
          <p:cNvPr id="10" name="Bild 2" descr="cid:image002.jpg@01CE47E9.0B21F55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6594" y="6084912"/>
            <a:ext cx="6589662" cy="152400"/>
          </a:xfrm>
          <a:prstGeom prst="rect">
            <a:avLst/>
          </a:prstGeom>
          <a:noFill/>
          <a:ln>
            <a:noFill/>
          </a:ln>
        </p:spPr>
      </p:pic>
      <p:pic>
        <p:nvPicPr>
          <p:cNvPr id="9" name="d0666440-67a6-4369-84bf-4e7fe315f06a" descr="cid:B577C23B-52D8-43C4-BB76-3C29FAE99034"/>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6093296"/>
            <a:ext cx="1619250" cy="409575"/>
          </a:xfrm>
          <a:prstGeom prst="rect">
            <a:avLst/>
          </a:prstGeom>
          <a:noFill/>
          <a:ln>
            <a:noFill/>
          </a:ln>
        </p:spPr>
      </p:pic>
      <p:pic>
        <p:nvPicPr>
          <p:cNvPr id="11" name="Bildobjekt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594" y="6021288"/>
            <a:ext cx="1736059" cy="402355"/>
          </a:xfrm>
          <a:prstGeom prst="rect">
            <a:avLst/>
          </a:prstGeom>
        </p:spPr>
      </p:pic>
    </p:spTree>
    <p:extLst>
      <p:ext uri="{BB962C8B-B14F-4D97-AF65-F5344CB8AC3E}">
        <p14:creationId xmlns:p14="http://schemas.microsoft.com/office/powerpoint/2010/main" val="114197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0B316B8-FEF8-4137-912E-26578785739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64508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CC81B36C-CB00-4994-A4D7-A131B2739FFB}"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83218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6550F21A-77A7-45B4-A32A-AF0A9C7936E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57114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1F434BCC-FB9E-421F-B7F4-F8D44F5188B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16423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4848E891-8E2C-450B-8850-0268895B844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1324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D210A4C5-CAFC-430C-A9D5-F1934A43250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64903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730497D6-2680-4806-A6F6-3B77B446FB4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41099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sv-SE">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sv-SE">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6567854B-FAA7-4E80-B473-C343DACF685D}" type="slidenum">
              <a:rPr lang="sv-SE">
                <a:solidFill>
                  <a:srgbClr val="000000"/>
                </a:solidFill>
              </a:rPr>
              <a:pPr fontAlgn="base">
                <a:spcBef>
                  <a:spcPct val="0"/>
                </a:spcBef>
                <a:spcAft>
                  <a:spcPct val="0"/>
                </a:spcAft>
              </a:pPr>
              <a:t>‹#›</a:t>
            </a:fld>
            <a:endParaRPr lang="sv-SE">
              <a:solidFill>
                <a:srgbClr val="000000"/>
              </a:solidFill>
            </a:endParaRPr>
          </a:p>
        </p:txBody>
      </p:sp>
    </p:spTree>
    <p:extLst>
      <p:ext uri="{BB962C8B-B14F-4D97-AF65-F5344CB8AC3E}">
        <p14:creationId xmlns:p14="http://schemas.microsoft.com/office/powerpoint/2010/main" val="35161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539580" tIns="45720" rIns="91440" bIns="177744" numCol="1" anchor="ctr" anchorCtr="0" compatLnSpc="1">
            <a:prstTxWarp prst="textNoShape">
              <a:avLst/>
            </a:prstTxWarp>
            <a:spAutoFit/>
          </a:bodyPr>
          <a:lstStyle/>
          <a:p>
            <a:pPr fontAlgn="base">
              <a:spcBef>
                <a:spcPct val="0"/>
              </a:spcBef>
              <a:spcAft>
                <a:spcPct val="0"/>
              </a:spcAft>
            </a:pPr>
            <a:endParaRPr lang="sv-SE" sz="2800">
              <a:solidFill>
                <a:srgbClr val="000000"/>
              </a:solidFill>
              <a:latin typeface="Arial Black" pitchFamily="34" charset="0"/>
            </a:endParaRPr>
          </a:p>
        </p:txBody>
      </p:sp>
      <p:sp>
        <p:nvSpPr>
          <p:cNvPr id="3" name="Rectangle 17"/>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sv-SE" sz="2800">
              <a:solidFill>
                <a:srgbClr val="000000"/>
              </a:solidFill>
              <a:latin typeface="Arial Black" pitchFamily="34" charset="0"/>
            </a:endParaRPr>
          </a:p>
        </p:txBody>
      </p:sp>
      <p:pic>
        <p:nvPicPr>
          <p:cNvPr id="8" name="Bildobjekt 7"/>
          <p:cNvPicPr>
            <a:picLocks noChangeAspect="1"/>
          </p:cNvPicPr>
          <p:nvPr/>
        </p:nvPicPr>
        <p:blipFill rotWithShape="1">
          <a:blip r:embed="rId3" cstate="print">
            <a:extLst>
              <a:ext uri="{28A0092B-C50C-407E-A947-70E740481C1C}">
                <a14:useLocalDpi xmlns:a14="http://schemas.microsoft.com/office/drawing/2010/main" val="0"/>
              </a:ext>
            </a:extLst>
          </a:blip>
          <a:srcRect b="35255"/>
          <a:stretch/>
        </p:blipFill>
        <p:spPr>
          <a:xfrm>
            <a:off x="179512" y="177180"/>
            <a:ext cx="8784976" cy="797768"/>
          </a:xfrm>
          <a:prstGeom prst="rect">
            <a:avLst/>
          </a:prstGeom>
        </p:spPr>
      </p:pic>
      <p:pic>
        <p:nvPicPr>
          <p:cNvPr id="7" name="Bild 2" descr="cid:image002.jpg@01CE47E9.0B21F550"/>
          <p:cNvPicPr/>
          <p:nvPr/>
        </p:nvPicPr>
        <p:blipFill>
          <a:blip r:embed="rId4">
            <a:extLst>
              <a:ext uri="{28A0092B-C50C-407E-A947-70E740481C1C}">
                <a14:useLocalDpi xmlns:a14="http://schemas.microsoft.com/office/drawing/2010/main" val="0"/>
              </a:ext>
            </a:extLst>
          </a:blip>
          <a:srcRect/>
          <a:stretch>
            <a:fillRect/>
          </a:stretch>
        </p:blipFill>
        <p:spPr bwMode="auto">
          <a:xfrm>
            <a:off x="2195736" y="6084912"/>
            <a:ext cx="4680520" cy="152400"/>
          </a:xfrm>
          <a:prstGeom prst="rect">
            <a:avLst/>
          </a:prstGeom>
          <a:noFill/>
          <a:ln>
            <a:noFill/>
          </a:ln>
        </p:spPr>
      </p:pic>
      <p:sp>
        <p:nvSpPr>
          <p:cNvPr id="10" name="Rubrik 1"/>
          <p:cNvSpPr txBox="1">
            <a:spLocks/>
          </p:cNvSpPr>
          <p:nvPr/>
        </p:nvSpPr>
        <p:spPr bwMode="auto">
          <a:xfrm>
            <a:off x="649796" y="1729259"/>
            <a:ext cx="7772400" cy="147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a:lstStyle>
          <a:p>
            <a:r>
              <a:rPr lang="sv-SE" sz="3600" dirty="0">
                <a:latin typeface="Arial" charset="0"/>
              </a:rPr>
              <a:t>Samverkan mellan landsting och kommuner vid in- och utskrivning av patienter i sluten hälso- och sjukvård</a:t>
            </a:r>
          </a:p>
        </p:txBody>
      </p:sp>
      <p:sp>
        <p:nvSpPr>
          <p:cNvPr id="9" name="Underrubrik 2"/>
          <p:cNvSpPr txBox="1">
            <a:spLocks/>
          </p:cNvSpPr>
          <p:nvPr/>
        </p:nvSpPr>
        <p:spPr bwMode="auto">
          <a:xfrm>
            <a:off x="323528" y="3717032"/>
            <a:ext cx="7704856"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sv-SE" sz="2200" b="1" dirty="0">
                <a:latin typeface="Arial" charset="0"/>
              </a:rPr>
              <a:t>	Trygg, säker och samordnad vård- och omsorgsprocess 2017</a:t>
            </a:r>
          </a:p>
          <a:p>
            <a:pPr marL="0" indent="0" algn="ctr">
              <a:buNone/>
            </a:pPr>
            <a:endParaRPr lang="sv-SE" sz="2200" b="1" dirty="0">
              <a:latin typeface="Arial" charset="0"/>
            </a:endParaRPr>
          </a:p>
        </p:txBody>
      </p:sp>
    </p:spTree>
    <p:extLst>
      <p:ext uri="{BB962C8B-B14F-4D97-AF65-F5344CB8AC3E}">
        <p14:creationId xmlns:p14="http://schemas.microsoft.com/office/powerpoint/2010/main" val="413346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6D58F2ED-FCBB-48E9-A091-70AFB09157D5}"/>
              </a:ext>
            </a:extLst>
          </p:cNvPr>
          <p:cNvPicPr>
            <a:picLocks noChangeAspect="1"/>
          </p:cNvPicPr>
          <p:nvPr/>
        </p:nvPicPr>
        <p:blipFill>
          <a:blip r:embed="rId3"/>
          <a:stretch>
            <a:fillRect/>
          </a:stretch>
        </p:blipFill>
        <p:spPr>
          <a:xfrm>
            <a:off x="562708" y="1243013"/>
            <a:ext cx="6603902" cy="2443162"/>
          </a:xfrm>
          <a:prstGeom prst="rect">
            <a:avLst/>
          </a:prstGeom>
        </p:spPr>
      </p:pic>
      <p:sp>
        <p:nvSpPr>
          <p:cNvPr id="2" name="Rubrik 1">
            <a:extLst>
              <a:ext uri="{FF2B5EF4-FFF2-40B4-BE49-F238E27FC236}">
                <a16:creationId xmlns:a16="http://schemas.microsoft.com/office/drawing/2014/main" xmlns="" id="{51451F98-70B1-467C-9CB5-BA2D05BDA88D}"/>
              </a:ext>
            </a:extLst>
          </p:cNvPr>
          <p:cNvSpPr>
            <a:spLocks noGrp="1"/>
          </p:cNvSpPr>
          <p:nvPr>
            <p:ph type="title"/>
          </p:nvPr>
        </p:nvSpPr>
        <p:spPr>
          <a:xfrm>
            <a:off x="580220" y="434208"/>
            <a:ext cx="7886700" cy="528638"/>
          </a:xfrm>
        </p:spPr>
        <p:txBody>
          <a:bodyPr>
            <a:normAutofit/>
          </a:bodyPr>
          <a:lstStyle/>
          <a:p>
            <a:pPr algn="ctr"/>
            <a:r>
              <a:rPr lang="sv-SE" sz="1800" b="1" dirty="0" err="1"/>
              <a:t>Vårdrapport</a:t>
            </a:r>
            <a:endParaRPr lang="sv-SE" sz="1800" b="1" dirty="0"/>
          </a:p>
        </p:txBody>
      </p:sp>
      <p:sp>
        <p:nvSpPr>
          <p:cNvPr id="3" name="Platshållare för innehåll 2">
            <a:extLst>
              <a:ext uri="{FF2B5EF4-FFF2-40B4-BE49-F238E27FC236}">
                <a16:creationId xmlns:a16="http://schemas.microsoft.com/office/drawing/2014/main" xmlns="" id="{C27BA590-6195-4AD7-A764-9DF8988E100E}"/>
              </a:ext>
            </a:extLst>
          </p:cNvPr>
          <p:cNvSpPr>
            <a:spLocks noGrp="1"/>
          </p:cNvSpPr>
          <p:nvPr>
            <p:ph idx="1"/>
          </p:nvPr>
        </p:nvSpPr>
        <p:spPr>
          <a:xfrm>
            <a:off x="657225" y="2643187"/>
            <a:ext cx="7886700" cy="2757488"/>
          </a:xfrm>
        </p:spPr>
        <p:txBody>
          <a:bodyPr/>
          <a:lstStyle/>
          <a:p>
            <a:endParaRPr lang="sv-SE" dirty="0"/>
          </a:p>
          <a:p>
            <a:endParaRPr lang="sv-SE" dirty="0"/>
          </a:p>
          <a:p>
            <a:endParaRPr lang="sv-SE" dirty="0"/>
          </a:p>
          <a:p>
            <a:endParaRPr lang="sv-SE" dirty="0"/>
          </a:p>
          <a:p>
            <a:endParaRPr lang="sv-SE" dirty="0"/>
          </a:p>
        </p:txBody>
      </p:sp>
      <p:pic>
        <p:nvPicPr>
          <p:cNvPr id="5" name="Bildobjekt 4">
            <a:extLst>
              <a:ext uri="{FF2B5EF4-FFF2-40B4-BE49-F238E27FC236}">
                <a16:creationId xmlns:a16="http://schemas.microsoft.com/office/drawing/2014/main" xmlns="" id="{2300C780-7C72-486B-9A95-C85E87A9D552}"/>
              </a:ext>
            </a:extLst>
          </p:cNvPr>
          <p:cNvPicPr/>
          <p:nvPr/>
        </p:nvPicPr>
        <p:blipFill rotWithShape="1">
          <a:blip r:embed="rId4"/>
          <a:srcRect l="21958" t="30161" r="21915" b="32138"/>
          <a:stretch/>
        </p:blipFill>
        <p:spPr bwMode="auto">
          <a:xfrm>
            <a:off x="562708" y="3686175"/>
            <a:ext cx="6603902" cy="2164556"/>
          </a:xfrm>
          <a:prstGeom prst="rect">
            <a:avLst/>
          </a:prstGeom>
          <a:ln>
            <a:noFill/>
          </a:ln>
          <a:extLst>
            <a:ext uri="{53640926-AAD7-44D8-BBD7-CCE9431645EC}">
              <a14:shadowObscured xmlns:a14="http://schemas.microsoft.com/office/drawing/2010/main"/>
            </a:ext>
          </a:extLst>
        </p:spPr>
      </p:pic>
      <p:sp>
        <p:nvSpPr>
          <p:cNvPr id="7" name="Pil: vänster 6">
            <a:extLst>
              <a:ext uri="{FF2B5EF4-FFF2-40B4-BE49-F238E27FC236}">
                <a16:creationId xmlns:a16="http://schemas.microsoft.com/office/drawing/2014/main" xmlns="" id="{FA76AFE2-3094-4A48-8823-496285800F84}"/>
              </a:ext>
            </a:extLst>
          </p:cNvPr>
          <p:cNvSpPr/>
          <p:nvPr/>
        </p:nvSpPr>
        <p:spPr>
          <a:xfrm>
            <a:off x="7166610" y="1557191"/>
            <a:ext cx="1785938" cy="1641324"/>
          </a:xfrm>
          <a:prstGeom prst="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Markera aktuella delar och fyll i kommentarer</a:t>
            </a:r>
          </a:p>
        </p:txBody>
      </p:sp>
      <p:sp>
        <p:nvSpPr>
          <p:cNvPr id="14" name="Pil: vänsterböjd 13">
            <a:extLst>
              <a:ext uri="{FF2B5EF4-FFF2-40B4-BE49-F238E27FC236}">
                <a16:creationId xmlns:a16="http://schemas.microsoft.com/office/drawing/2014/main" xmlns="" id="{61A855FF-9C8B-458F-AF24-4E2BC0477DAA}"/>
              </a:ext>
            </a:extLst>
          </p:cNvPr>
          <p:cNvSpPr/>
          <p:nvPr/>
        </p:nvSpPr>
        <p:spPr>
          <a:xfrm>
            <a:off x="7965831" y="3198515"/>
            <a:ext cx="672611" cy="1835082"/>
          </a:xfrm>
          <a:prstGeom prst="curvedLeftArrow">
            <a:avLst>
              <a:gd name="adj1" fmla="val 25000"/>
              <a:gd name="adj2" fmla="val 50000"/>
              <a:gd name="adj3" fmla="val 3301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chemeClr val="tx1"/>
              </a:solidFill>
            </a:endParaRPr>
          </a:p>
        </p:txBody>
      </p:sp>
    </p:spTree>
    <p:extLst>
      <p:ext uri="{BB962C8B-B14F-4D97-AF65-F5344CB8AC3E}">
        <p14:creationId xmlns:p14="http://schemas.microsoft.com/office/powerpoint/2010/main" val="326914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63081C6-C59A-4DDF-989A-3A3C8B75CB42}"/>
              </a:ext>
            </a:extLst>
          </p:cNvPr>
          <p:cNvSpPr>
            <a:spLocks noGrp="1"/>
          </p:cNvSpPr>
          <p:nvPr>
            <p:ph type="title"/>
          </p:nvPr>
        </p:nvSpPr>
        <p:spPr>
          <a:xfrm>
            <a:off x="628650" y="633911"/>
            <a:ext cx="7886700" cy="466823"/>
          </a:xfrm>
        </p:spPr>
        <p:txBody>
          <a:bodyPr>
            <a:noAutofit/>
          </a:bodyPr>
          <a:lstStyle/>
          <a:p>
            <a:pPr algn="ctr"/>
            <a:r>
              <a:rPr lang="sv-SE" sz="1800" b="1" dirty="0"/>
              <a:t>Akutmottagning läser och besvarar </a:t>
            </a:r>
            <a:r>
              <a:rPr lang="sv-SE" sz="1800" b="1" dirty="0" err="1"/>
              <a:t>vårdrapporten</a:t>
            </a:r>
            <a:r>
              <a:rPr lang="sv-SE" sz="1800" b="1" dirty="0"/>
              <a:t> och kommunen läser svar från akutmottagningen</a:t>
            </a:r>
          </a:p>
        </p:txBody>
      </p:sp>
      <p:pic>
        <p:nvPicPr>
          <p:cNvPr id="4" name="Platshållare för innehåll 3">
            <a:extLst>
              <a:ext uri="{FF2B5EF4-FFF2-40B4-BE49-F238E27FC236}">
                <a16:creationId xmlns:a16="http://schemas.microsoft.com/office/drawing/2014/main" xmlns="" id="{8518F6EC-0774-4B8C-BFE0-4F6DF02F8642}"/>
              </a:ext>
            </a:extLst>
          </p:cNvPr>
          <p:cNvPicPr>
            <a:picLocks noGrp="1" noChangeAspect="1"/>
          </p:cNvPicPr>
          <p:nvPr>
            <p:ph idx="1"/>
          </p:nvPr>
        </p:nvPicPr>
        <p:blipFill>
          <a:blip r:embed="rId3"/>
          <a:stretch>
            <a:fillRect/>
          </a:stretch>
        </p:blipFill>
        <p:spPr>
          <a:xfrm>
            <a:off x="735291" y="1644429"/>
            <a:ext cx="7614501" cy="1145066"/>
          </a:xfrm>
          <a:prstGeom prst="rect">
            <a:avLst/>
          </a:prstGeom>
        </p:spPr>
      </p:pic>
      <p:sp>
        <p:nvSpPr>
          <p:cNvPr id="5" name="Pil: höger 4">
            <a:extLst>
              <a:ext uri="{FF2B5EF4-FFF2-40B4-BE49-F238E27FC236}">
                <a16:creationId xmlns:a16="http://schemas.microsoft.com/office/drawing/2014/main" xmlns="" id="{3442877A-D85B-4D79-921F-12C2C9796705}"/>
              </a:ext>
            </a:extLst>
          </p:cNvPr>
          <p:cNvSpPr/>
          <p:nvPr/>
        </p:nvSpPr>
        <p:spPr>
          <a:xfrm>
            <a:off x="54316" y="1972874"/>
            <a:ext cx="1215435" cy="6106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personnummer</a:t>
            </a:r>
          </a:p>
        </p:txBody>
      </p:sp>
      <p:sp>
        <p:nvSpPr>
          <p:cNvPr id="6" name="Pil: vänster 5">
            <a:extLst>
              <a:ext uri="{FF2B5EF4-FFF2-40B4-BE49-F238E27FC236}">
                <a16:creationId xmlns:a16="http://schemas.microsoft.com/office/drawing/2014/main" xmlns="" id="{59007DF1-0332-4C92-8A76-D099523A338F}"/>
              </a:ext>
            </a:extLst>
          </p:cNvPr>
          <p:cNvSpPr/>
          <p:nvPr/>
        </p:nvSpPr>
        <p:spPr>
          <a:xfrm>
            <a:off x="8296961" y="1972876"/>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Klicka</a:t>
            </a:r>
          </a:p>
        </p:txBody>
      </p:sp>
      <p:sp>
        <p:nvSpPr>
          <p:cNvPr id="7" name="Pil: vänster 6">
            <a:extLst>
              <a:ext uri="{FF2B5EF4-FFF2-40B4-BE49-F238E27FC236}">
                <a16:creationId xmlns:a16="http://schemas.microsoft.com/office/drawing/2014/main" xmlns="" id="{4C1ABA64-79C8-4FFF-99FD-635598EAAF74}"/>
              </a:ext>
            </a:extLst>
          </p:cNvPr>
          <p:cNvSpPr/>
          <p:nvPr/>
        </p:nvSpPr>
        <p:spPr>
          <a:xfrm>
            <a:off x="4126726" y="2472533"/>
            <a:ext cx="1425272"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Öppna </a:t>
            </a:r>
            <a:r>
              <a:rPr lang="sv-SE" sz="900" dirty="0" err="1">
                <a:solidFill>
                  <a:schemeClr val="tx1"/>
                </a:solidFill>
              </a:rPr>
              <a:t>vårdrpporten</a:t>
            </a:r>
            <a:endParaRPr lang="sv-SE" sz="900" dirty="0">
              <a:solidFill>
                <a:schemeClr val="tx1"/>
              </a:solidFill>
            </a:endParaRPr>
          </a:p>
        </p:txBody>
      </p:sp>
      <p:pic>
        <p:nvPicPr>
          <p:cNvPr id="8" name="Bildobjekt 7">
            <a:extLst>
              <a:ext uri="{FF2B5EF4-FFF2-40B4-BE49-F238E27FC236}">
                <a16:creationId xmlns:a16="http://schemas.microsoft.com/office/drawing/2014/main" xmlns="" id="{4FE01A03-A09F-4FF8-A3FA-A11660EBB394}"/>
              </a:ext>
            </a:extLst>
          </p:cNvPr>
          <p:cNvPicPr>
            <a:picLocks noChangeAspect="1"/>
          </p:cNvPicPr>
          <p:nvPr/>
        </p:nvPicPr>
        <p:blipFill>
          <a:blip r:embed="rId4"/>
          <a:stretch>
            <a:fillRect/>
          </a:stretch>
        </p:blipFill>
        <p:spPr>
          <a:xfrm>
            <a:off x="794208" y="5079395"/>
            <a:ext cx="7555584" cy="769287"/>
          </a:xfrm>
          <a:prstGeom prst="rect">
            <a:avLst/>
          </a:prstGeom>
        </p:spPr>
      </p:pic>
      <p:pic>
        <p:nvPicPr>
          <p:cNvPr id="9" name="Bildobjekt 8">
            <a:extLst>
              <a:ext uri="{FF2B5EF4-FFF2-40B4-BE49-F238E27FC236}">
                <a16:creationId xmlns:a16="http://schemas.microsoft.com/office/drawing/2014/main" xmlns="" id="{858427C9-D0BA-413B-9E2F-F87F3C5D3E64}"/>
              </a:ext>
            </a:extLst>
          </p:cNvPr>
          <p:cNvPicPr>
            <a:picLocks noChangeAspect="1"/>
          </p:cNvPicPr>
          <p:nvPr/>
        </p:nvPicPr>
        <p:blipFill>
          <a:blip r:embed="rId5"/>
          <a:stretch>
            <a:fillRect/>
          </a:stretch>
        </p:blipFill>
        <p:spPr>
          <a:xfrm>
            <a:off x="794208" y="4011931"/>
            <a:ext cx="7555584" cy="978010"/>
          </a:xfrm>
          <a:prstGeom prst="rect">
            <a:avLst/>
          </a:prstGeom>
        </p:spPr>
      </p:pic>
      <p:sp>
        <p:nvSpPr>
          <p:cNvPr id="10" name="Pil: höger 9">
            <a:extLst>
              <a:ext uri="{FF2B5EF4-FFF2-40B4-BE49-F238E27FC236}">
                <a16:creationId xmlns:a16="http://schemas.microsoft.com/office/drawing/2014/main" xmlns="" id="{DC6E72FB-F80D-46CA-8893-4CAD195DBF77}"/>
              </a:ext>
            </a:extLst>
          </p:cNvPr>
          <p:cNvSpPr/>
          <p:nvPr/>
        </p:nvSpPr>
        <p:spPr>
          <a:xfrm>
            <a:off x="129961" y="4235710"/>
            <a:ext cx="1210660" cy="6334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personnummer</a:t>
            </a:r>
          </a:p>
        </p:txBody>
      </p:sp>
      <p:sp>
        <p:nvSpPr>
          <p:cNvPr id="11" name="Pil: vänster 10">
            <a:extLst>
              <a:ext uri="{FF2B5EF4-FFF2-40B4-BE49-F238E27FC236}">
                <a16:creationId xmlns:a16="http://schemas.microsoft.com/office/drawing/2014/main" xmlns="" id="{8DD33B43-670F-436B-B71A-FB20EE5D9099}"/>
              </a:ext>
            </a:extLst>
          </p:cNvPr>
          <p:cNvSpPr/>
          <p:nvPr/>
        </p:nvSpPr>
        <p:spPr>
          <a:xfrm>
            <a:off x="8322306" y="4235710"/>
            <a:ext cx="786638"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Klicka</a:t>
            </a:r>
          </a:p>
        </p:txBody>
      </p:sp>
      <p:sp>
        <p:nvSpPr>
          <p:cNvPr id="12" name="Pil: vänster 11">
            <a:extLst>
              <a:ext uri="{FF2B5EF4-FFF2-40B4-BE49-F238E27FC236}">
                <a16:creationId xmlns:a16="http://schemas.microsoft.com/office/drawing/2014/main" xmlns="" id="{C70426EF-315E-474D-B22F-E58630A9C543}"/>
              </a:ext>
            </a:extLst>
          </p:cNvPr>
          <p:cNvSpPr/>
          <p:nvPr/>
        </p:nvSpPr>
        <p:spPr>
          <a:xfrm>
            <a:off x="4542542" y="4626466"/>
            <a:ext cx="1183744" cy="52955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Öppna </a:t>
            </a:r>
            <a:r>
              <a:rPr lang="sv-SE" sz="900" dirty="0" err="1">
                <a:solidFill>
                  <a:schemeClr val="tx1"/>
                </a:solidFill>
              </a:rPr>
              <a:t>vårdrapport</a:t>
            </a:r>
            <a:endParaRPr lang="sv-SE" sz="900" dirty="0">
              <a:solidFill>
                <a:schemeClr val="tx1"/>
              </a:solidFill>
            </a:endParaRPr>
          </a:p>
        </p:txBody>
      </p:sp>
      <p:pic>
        <p:nvPicPr>
          <p:cNvPr id="3" name="Bildobjekt 2"/>
          <p:cNvPicPr>
            <a:picLocks noChangeAspect="1"/>
          </p:cNvPicPr>
          <p:nvPr/>
        </p:nvPicPr>
        <p:blipFill>
          <a:blip r:embed="rId6"/>
          <a:stretch>
            <a:fillRect/>
          </a:stretch>
        </p:blipFill>
        <p:spPr>
          <a:xfrm>
            <a:off x="794208" y="2974285"/>
            <a:ext cx="7502753" cy="689825"/>
          </a:xfrm>
          <a:prstGeom prst="rect">
            <a:avLst/>
          </a:prstGeom>
        </p:spPr>
      </p:pic>
      <p:sp>
        <p:nvSpPr>
          <p:cNvPr id="13" name="Vänster 12"/>
          <p:cNvSpPr/>
          <p:nvPr/>
        </p:nvSpPr>
        <p:spPr>
          <a:xfrm>
            <a:off x="8296961" y="3218975"/>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Besvara</a:t>
            </a:r>
          </a:p>
        </p:txBody>
      </p:sp>
      <p:sp>
        <p:nvSpPr>
          <p:cNvPr id="14" name="Vänster 13"/>
          <p:cNvSpPr/>
          <p:nvPr/>
        </p:nvSpPr>
        <p:spPr>
          <a:xfrm>
            <a:off x="8348722" y="515602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Läs svar</a:t>
            </a:r>
          </a:p>
        </p:txBody>
      </p:sp>
    </p:spTree>
    <p:extLst>
      <p:ext uri="{BB962C8B-B14F-4D97-AF65-F5344CB8AC3E}">
        <p14:creationId xmlns:p14="http://schemas.microsoft.com/office/powerpoint/2010/main" val="33731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30980" y="307582"/>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49862" y="251549"/>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a:off x="1959891" y="857250"/>
            <a:ext cx="0" cy="51435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35972" y="751064"/>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72467" y="3773189"/>
            <a:ext cx="1388832"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165953" y="4903845"/>
            <a:ext cx="1388832"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168852" y="6116063"/>
            <a:ext cx="1388832"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flipV="1">
            <a:off x="35221" y="1763635"/>
            <a:ext cx="8888729" cy="238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148660" y="4612597"/>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27656" y="5835998"/>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749065" y="5522512"/>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704590" y="899938"/>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35123" y="3970343"/>
            <a:ext cx="459461" cy="235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65796" y="5050764"/>
            <a:ext cx="556732"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650613" y="6151088"/>
            <a:ext cx="556732" cy="247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303553" y="867446"/>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531918" y="719853"/>
            <a:ext cx="871929" cy="230832"/>
          </a:xfrm>
          <a:prstGeom prst="rect">
            <a:avLst/>
          </a:prstGeom>
          <a:noFill/>
        </p:spPr>
        <p:txBody>
          <a:bodyPr wrap="square" rtlCol="0">
            <a:spAutoFit/>
          </a:bodyPr>
          <a:lstStyle/>
          <a:p>
            <a:r>
              <a:rPr lang="sv-SE" sz="900"/>
              <a:t>Kommun</a:t>
            </a:r>
            <a:endParaRPr lang="sv-SE" sz="900" dirty="0"/>
          </a:p>
        </p:txBody>
      </p:sp>
      <p:sp>
        <p:nvSpPr>
          <p:cNvPr id="34" name="textruta 33"/>
          <p:cNvSpPr txBox="1"/>
          <p:nvPr/>
        </p:nvSpPr>
        <p:spPr>
          <a:xfrm>
            <a:off x="3854917" y="719853"/>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703250" y="867446"/>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875748" y="878669"/>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521505" y="107429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480790" y="1202103"/>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a:t>
            </a:r>
            <a:r>
              <a:rPr lang="sv-SE" sz="900"/>
              <a:t>/ </a:t>
            </a:r>
            <a:r>
              <a:rPr lang="sv-SE" sz="900" dirty="0" err="1"/>
              <a:t>mottagn</a:t>
            </a:r>
            <a:r>
              <a:rPr lang="sv-SE" sz="900" dirty="0"/>
              <a:t>.-besök (Blankett)</a:t>
            </a:r>
          </a:p>
        </p:txBody>
      </p:sp>
      <p:sp>
        <p:nvSpPr>
          <p:cNvPr id="63" name="textruta 62"/>
          <p:cNvSpPr txBox="1"/>
          <p:nvPr/>
        </p:nvSpPr>
        <p:spPr>
          <a:xfrm>
            <a:off x="7138858" y="1200967"/>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598233" y="1006766"/>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7065455" y="967850"/>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860480" y="1085541"/>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250943" y="515474"/>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747894" y="4343599"/>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1868763" y="1787498"/>
            <a:ext cx="4463904" cy="323165"/>
          </a:xfrm>
          <a:prstGeom prst="rect">
            <a:avLst/>
          </a:prstGeom>
          <a:noFill/>
        </p:spPr>
        <p:txBody>
          <a:bodyPr wrap="square" rtlCol="0">
            <a:spAutoFit/>
          </a:bodyPr>
          <a:lstStyle/>
          <a:p>
            <a:r>
              <a:rPr lang="sv-SE" sz="1500" b="1" dirty="0"/>
              <a:t>Information vid inskrivning och egen planering</a:t>
            </a:r>
          </a:p>
        </p:txBody>
      </p:sp>
      <p:sp>
        <p:nvSpPr>
          <p:cNvPr id="79" name="textruta 78"/>
          <p:cNvSpPr txBox="1"/>
          <p:nvPr/>
        </p:nvSpPr>
        <p:spPr>
          <a:xfrm>
            <a:off x="156475" y="2401502"/>
            <a:ext cx="1374255" cy="553998"/>
          </a:xfrm>
          <a:prstGeom prst="rect">
            <a:avLst/>
          </a:prstGeom>
          <a:solidFill>
            <a:srgbClr val="FFFF00"/>
          </a:solidFill>
          <a:ln>
            <a:solidFill>
              <a:schemeClr val="tx1"/>
            </a:solidFill>
          </a:ln>
        </p:spPr>
        <p:txBody>
          <a:bodyPr wrap="square" rtlCol="0">
            <a:spAutoFit/>
          </a:bodyPr>
          <a:lstStyle/>
          <a:p>
            <a:pPr algn="ctr"/>
            <a:r>
              <a:rPr lang="sv-SE" sz="1500" b="1" dirty="0"/>
              <a:t>Skrivs in i </a:t>
            </a:r>
          </a:p>
          <a:p>
            <a:pPr algn="ctr"/>
            <a:r>
              <a:rPr lang="sv-SE" sz="1500" b="1" dirty="0"/>
              <a:t>slutenvård</a:t>
            </a:r>
          </a:p>
        </p:txBody>
      </p:sp>
      <p:cxnSp>
        <p:nvCxnSpPr>
          <p:cNvPr id="80" name="Rak 79"/>
          <p:cNvCxnSpPr/>
          <p:nvPr/>
        </p:nvCxnSpPr>
        <p:spPr>
          <a:xfrm>
            <a:off x="35221" y="341776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36748" y="3438817"/>
            <a:ext cx="5292724"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2060371" y="4600344"/>
            <a:ext cx="2747627"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1984292" y="5759826"/>
            <a:ext cx="4045717"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a:off x="6881290" y="1389585"/>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573852" y="2449629"/>
            <a:ext cx="1223588"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inskrivn</a:t>
            </a:r>
            <a:r>
              <a:rPr lang="sv-SE" sz="1050" b="1" dirty="0"/>
              <a:t>.-meddelande (Prator)</a:t>
            </a:r>
          </a:p>
        </p:txBody>
      </p:sp>
      <p:sp>
        <p:nvSpPr>
          <p:cNvPr id="84" name="textruta 83"/>
          <p:cNvSpPr txBox="1"/>
          <p:nvPr/>
        </p:nvSpPr>
        <p:spPr>
          <a:xfrm>
            <a:off x="3612445" y="2085549"/>
            <a:ext cx="1108215" cy="307777"/>
          </a:xfrm>
          <a:prstGeom prst="rect">
            <a:avLst/>
          </a:prstGeom>
          <a:noFill/>
        </p:spPr>
        <p:txBody>
          <a:bodyPr wrap="square" rtlCol="0">
            <a:spAutoFit/>
          </a:bodyPr>
          <a:lstStyle/>
          <a:p>
            <a:r>
              <a:rPr lang="sv-SE" sz="1400" b="1" dirty="0"/>
              <a:t>Slutenvård</a:t>
            </a:r>
          </a:p>
        </p:txBody>
      </p:sp>
      <p:sp>
        <p:nvSpPr>
          <p:cNvPr id="85" name="textruta 84"/>
          <p:cNvSpPr txBox="1"/>
          <p:nvPr/>
        </p:nvSpPr>
        <p:spPr>
          <a:xfrm>
            <a:off x="4860551" y="2023684"/>
            <a:ext cx="1943460" cy="523220"/>
          </a:xfrm>
          <a:prstGeom prst="rect">
            <a:avLst/>
          </a:prstGeom>
          <a:noFill/>
        </p:spPr>
        <p:txBody>
          <a:bodyPr wrap="square" rtlCol="0">
            <a:spAutoFit/>
          </a:bodyPr>
          <a:lstStyle/>
          <a:p>
            <a:r>
              <a:rPr lang="sv-SE" sz="1400" b="1" dirty="0"/>
              <a:t>Öppenvård, Kommun</a:t>
            </a:r>
          </a:p>
        </p:txBody>
      </p:sp>
      <p:sp>
        <p:nvSpPr>
          <p:cNvPr id="86" name="textruta 85"/>
          <p:cNvSpPr txBox="1"/>
          <p:nvPr/>
        </p:nvSpPr>
        <p:spPr>
          <a:xfrm>
            <a:off x="5014690" y="2501620"/>
            <a:ext cx="1116288"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inskrivn</a:t>
            </a:r>
            <a:r>
              <a:rPr lang="sv-SE" sz="1050" b="1" dirty="0"/>
              <a:t>.- meddelande (Prator)</a:t>
            </a:r>
          </a:p>
        </p:txBody>
      </p:sp>
      <p:cxnSp>
        <p:nvCxnSpPr>
          <p:cNvPr id="91" name="Rak pil 90"/>
          <p:cNvCxnSpPr/>
          <p:nvPr/>
        </p:nvCxnSpPr>
        <p:spPr>
          <a:xfrm>
            <a:off x="4821702" y="2800957"/>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0" name="Rak pil 99"/>
          <p:cNvCxnSpPr/>
          <p:nvPr/>
        </p:nvCxnSpPr>
        <p:spPr>
          <a:xfrm>
            <a:off x="6149547" y="2819114"/>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1" name="textruta 100"/>
          <p:cNvSpPr txBox="1"/>
          <p:nvPr/>
        </p:nvSpPr>
        <p:spPr>
          <a:xfrm>
            <a:off x="6317339" y="2479736"/>
            <a:ext cx="1127902"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Besvara </a:t>
            </a:r>
            <a:r>
              <a:rPr lang="sv-SE" sz="1050" b="1" dirty="0" err="1"/>
              <a:t>inskrivn</a:t>
            </a:r>
            <a:r>
              <a:rPr lang="sv-SE" sz="1050" b="1" dirty="0"/>
              <a:t>.-meddelande (Prator)</a:t>
            </a:r>
          </a:p>
        </p:txBody>
      </p:sp>
      <p:sp>
        <p:nvSpPr>
          <p:cNvPr id="102" name="textruta 101"/>
          <p:cNvSpPr txBox="1"/>
          <p:nvPr/>
        </p:nvSpPr>
        <p:spPr>
          <a:xfrm>
            <a:off x="6242039" y="2030712"/>
            <a:ext cx="1425043" cy="523220"/>
          </a:xfrm>
          <a:prstGeom prst="rect">
            <a:avLst/>
          </a:prstGeom>
          <a:noFill/>
        </p:spPr>
        <p:txBody>
          <a:bodyPr wrap="square" rtlCol="0">
            <a:spAutoFit/>
          </a:bodyPr>
          <a:lstStyle/>
          <a:p>
            <a:r>
              <a:rPr lang="sv-SE" sz="1400" b="1" dirty="0"/>
              <a:t>Öppenvård, Kommun</a:t>
            </a:r>
          </a:p>
        </p:txBody>
      </p:sp>
      <p:sp>
        <p:nvSpPr>
          <p:cNvPr id="103" name="textruta 102"/>
          <p:cNvSpPr txBox="1"/>
          <p:nvPr/>
        </p:nvSpPr>
        <p:spPr>
          <a:xfrm>
            <a:off x="7674401" y="2022883"/>
            <a:ext cx="1220295" cy="307777"/>
          </a:xfrm>
          <a:prstGeom prst="rect">
            <a:avLst/>
          </a:prstGeom>
          <a:noFill/>
        </p:spPr>
        <p:txBody>
          <a:bodyPr wrap="square" rtlCol="0">
            <a:spAutoFit/>
          </a:bodyPr>
          <a:lstStyle/>
          <a:p>
            <a:r>
              <a:rPr lang="sv-SE" sz="1400" b="1" dirty="0"/>
              <a:t>Slutenvård</a:t>
            </a:r>
          </a:p>
        </p:txBody>
      </p:sp>
      <p:sp>
        <p:nvSpPr>
          <p:cNvPr id="104" name="textruta 103"/>
          <p:cNvSpPr txBox="1"/>
          <p:nvPr/>
        </p:nvSpPr>
        <p:spPr>
          <a:xfrm>
            <a:off x="7655538" y="2481706"/>
            <a:ext cx="133532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svar på </a:t>
            </a:r>
            <a:r>
              <a:rPr lang="sv-SE" sz="1050" b="1" dirty="0" err="1"/>
              <a:t>inskrivn</a:t>
            </a:r>
            <a:r>
              <a:rPr lang="sv-SE" sz="1050" b="1" dirty="0"/>
              <a:t>.- meddelande (Prator)</a:t>
            </a:r>
          </a:p>
        </p:txBody>
      </p:sp>
      <p:cxnSp>
        <p:nvCxnSpPr>
          <p:cNvPr id="105" name="Rak pil 104"/>
          <p:cNvCxnSpPr/>
          <p:nvPr/>
        </p:nvCxnSpPr>
        <p:spPr>
          <a:xfrm>
            <a:off x="7481413" y="2800957"/>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7" name="Ned 106"/>
          <p:cNvSpPr/>
          <p:nvPr/>
        </p:nvSpPr>
        <p:spPr>
          <a:xfrm>
            <a:off x="834420" y="1302195"/>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800154" y="3003929"/>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129248" y="3880576"/>
            <a:ext cx="101667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40883" y="3681318"/>
            <a:ext cx="881178"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267203" y="3708758"/>
            <a:ext cx="132053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389787" y="3920592"/>
            <a:ext cx="101450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210859" y="412637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14233" y="421131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28654" y="4037728"/>
            <a:ext cx="128367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518621" y="3710751"/>
            <a:ext cx="1846599" cy="3693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240360" y="3671442"/>
            <a:ext cx="781718"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167889" y="3924483"/>
            <a:ext cx="127224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937990" y="421986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570873" y="3610275"/>
            <a:ext cx="1828199" cy="3693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746014" y="3964713"/>
            <a:ext cx="1094329"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förberedelsefas-</a:t>
            </a:r>
          </a:p>
          <a:p>
            <a:r>
              <a:rPr lang="sv-SE" sz="900" dirty="0"/>
              <a:t>fas för SIP (Prator) </a:t>
            </a:r>
          </a:p>
        </p:txBody>
      </p:sp>
      <p:cxnSp>
        <p:nvCxnSpPr>
          <p:cNvPr id="122" name="Rak pil 121"/>
          <p:cNvCxnSpPr/>
          <p:nvPr/>
        </p:nvCxnSpPr>
        <p:spPr>
          <a:xfrm>
            <a:off x="7495023" y="421862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36630" y="4998135"/>
            <a:ext cx="131956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301299" y="4797806"/>
            <a:ext cx="881178"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763332" y="4812232"/>
            <a:ext cx="132053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738949" y="4998135"/>
            <a:ext cx="129467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675771" y="620269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108685" y="623035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218981" y="4999839"/>
            <a:ext cx="113175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323715" y="4774991"/>
            <a:ext cx="881178"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361813" y="4684473"/>
            <a:ext cx="132053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568651" y="4909603"/>
            <a:ext cx="1128677"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350740" y="529313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111769" y="6602768"/>
            <a:ext cx="5634245"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303845" y="5942788"/>
            <a:ext cx="781718"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57149" y="6131598"/>
            <a:ext cx="141862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629344" y="5968426"/>
            <a:ext cx="2026191"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868759" y="6157131"/>
            <a:ext cx="121232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556193" y="531309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846432" y="4749254"/>
            <a:ext cx="12482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882609" y="4560253"/>
            <a:ext cx="881178"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464228" y="5957300"/>
            <a:ext cx="781718"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354864" y="6147098"/>
            <a:ext cx="111493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355987" y="5924767"/>
            <a:ext cx="2026191"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588343" y="6138705"/>
            <a:ext cx="10398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395133" y="564574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108685" y="564391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755232" y="5404255"/>
            <a:ext cx="140299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941589" y="5205343"/>
            <a:ext cx="881178"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451468" y="636582"/>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7078917" y="483960"/>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108250" y="268566"/>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531781" y="361777"/>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725567" y="788699"/>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203857" y="2531170"/>
            <a:ext cx="1161680"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vårdrapport (Prator)</a:t>
            </a:r>
          </a:p>
        </p:txBody>
      </p:sp>
      <p:cxnSp>
        <p:nvCxnSpPr>
          <p:cNvPr id="106" name="Rak pil 105"/>
          <p:cNvCxnSpPr/>
          <p:nvPr/>
        </p:nvCxnSpPr>
        <p:spPr>
          <a:xfrm>
            <a:off x="3363205" y="2819114"/>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3" name="Höger 122"/>
          <p:cNvSpPr/>
          <p:nvPr/>
        </p:nvSpPr>
        <p:spPr>
          <a:xfrm>
            <a:off x="1577668" y="2668673"/>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040470" y="2074422"/>
            <a:ext cx="1105456" cy="307777"/>
          </a:xfrm>
          <a:prstGeom prst="rect">
            <a:avLst/>
          </a:prstGeom>
          <a:noFill/>
        </p:spPr>
        <p:txBody>
          <a:bodyPr wrap="square" rtlCol="0">
            <a:spAutoFit/>
          </a:bodyPr>
          <a:lstStyle/>
          <a:p>
            <a:r>
              <a:rPr lang="sv-SE" sz="1400" b="1" dirty="0"/>
              <a:t>Slutenvård</a:t>
            </a:r>
          </a:p>
        </p:txBody>
      </p:sp>
      <p:sp>
        <p:nvSpPr>
          <p:cNvPr id="35" name="Rektangel med rundade hörn 34"/>
          <p:cNvSpPr/>
          <p:nvPr/>
        </p:nvSpPr>
        <p:spPr bwMode="auto">
          <a:xfrm>
            <a:off x="99365" y="1753112"/>
            <a:ext cx="8995351" cy="1669524"/>
          </a:xfrm>
          <a:prstGeom prst="roundRect">
            <a:avLst/>
          </a:prstGeom>
          <a:noFill/>
          <a:ln w="5715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219515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CD06E86-F9D3-4C69-B968-1D175A01FD23}"/>
              </a:ext>
            </a:extLst>
          </p:cNvPr>
          <p:cNvSpPr>
            <a:spLocks noGrp="1"/>
          </p:cNvSpPr>
          <p:nvPr>
            <p:ph type="title"/>
          </p:nvPr>
        </p:nvSpPr>
        <p:spPr>
          <a:xfrm>
            <a:off x="625079" y="562474"/>
            <a:ext cx="7886700" cy="372312"/>
          </a:xfrm>
        </p:spPr>
        <p:txBody>
          <a:bodyPr>
            <a:normAutofit/>
          </a:bodyPr>
          <a:lstStyle/>
          <a:p>
            <a:pPr algn="ctr"/>
            <a:r>
              <a:rPr lang="sv-SE" sz="1800" b="1" dirty="0"/>
              <a:t>Slutenvården – Somatik skapar inskrivningsmeddelande </a:t>
            </a:r>
          </a:p>
        </p:txBody>
      </p:sp>
      <p:pic>
        <p:nvPicPr>
          <p:cNvPr id="4" name="Platshållare för innehåll 3">
            <a:extLst>
              <a:ext uri="{FF2B5EF4-FFF2-40B4-BE49-F238E27FC236}">
                <a16:creationId xmlns:a16="http://schemas.microsoft.com/office/drawing/2014/main" xmlns="" id="{A81D28E6-4DB8-4129-90A3-0807DDE425AF}"/>
              </a:ext>
            </a:extLst>
          </p:cNvPr>
          <p:cNvPicPr>
            <a:picLocks noGrp="1" noChangeAspect="1"/>
          </p:cNvPicPr>
          <p:nvPr>
            <p:ph idx="1"/>
          </p:nvPr>
        </p:nvPicPr>
        <p:blipFill>
          <a:blip r:embed="rId3"/>
          <a:stretch>
            <a:fillRect/>
          </a:stretch>
        </p:blipFill>
        <p:spPr>
          <a:xfrm>
            <a:off x="628650" y="1503407"/>
            <a:ext cx="7700963" cy="1311591"/>
          </a:xfrm>
          <a:prstGeom prst="rect">
            <a:avLst/>
          </a:prstGeom>
        </p:spPr>
      </p:pic>
      <p:pic>
        <p:nvPicPr>
          <p:cNvPr id="5" name="Bildobjekt 4">
            <a:extLst>
              <a:ext uri="{FF2B5EF4-FFF2-40B4-BE49-F238E27FC236}">
                <a16:creationId xmlns:a16="http://schemas.microsoft.com/office/drawing/2014/main" xmlns="" id="{7D746AA8-96C4-41B3-9AF0-2F5403D640DF}"/>
              </a:ext>
            </a:extLst>
          </p:cNvPr>
          <p:cNvPicPr>
            <a:picLocks noChangeAspect="1"/>
          </p:cNvPicPr>
          <p:nvPr/>
        </p:nvPicPr>
        <p:blipFill>
          <a:blip r:embed="rId4"/>
          <a:stretch>
            <a:fillRect/>
          </a:stretch>
        </p:blipFill>
        <p:spPr>
          <a:xfrm>
            <a:off x="885826" y="2900362"/>
            <a:ext cx="7450931" cy="3100388"/>
          </a:xfrm>
          <a:prstGeom prst="rect">
            <a:avLst/>
          </a:prstGeom>
        </p:spPr>
      </p:pic>
      <p:sp>
        <p:nvSpPr>
          <p:cNvPr id="6" name="Pil: vänster 5">
            <a:extLst>
              <a:ext uri="{FF2B5EF4-FFF2-40B4-BE49-F238E27FC236}">
                <a16:creationId xmlns:a16="http://schemas.microsoft.com/office/drawing/2014/main" xmlns="" id="{FA80925E-620B-4B26-BC00-0BEE6F66AEF5}"/>
              </a:ext>
            </a:extLst>
          </p:cNvPr>
          <p:cNvSpPr/>
          <p:nvPr/>
        </p:nvSpPr>
        <p:spPr>
          <a:xfrm>
            <a:off x="3523869" y="2098533"/>
            <a:ext cx="733806" cy="31641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Pratbubbla: högerpil 6">
            <a:extLst>
              <a:ext uri="{FF2B5EF4-FFF2-40B4-BE49-F238E27FC236}">
                <a16:creationId xmlns:a16="http://schemas.microsoft.com/office/drawing/2014/main" xmlns="" id="{D9151428-E7DE-4271-ACD5-73480658FF6E}"/>
              </a:ext>
            </a:extLst>
          </p:cNvPr>
          <p:cNvSpPr/>
          <p:nvPr/>
        </p:nvSpPr>
        <p:spPr>
          <a:xfrm>
            <a:off x="121444" y="4464844"/>
            <a:ext cx="1007270" cy="907256"/>
          </a:xfrm>
          <a:prstGeom prst="rightArrowCallout">
            <a:avLst>
              <a:gd name="adj1" fmla="val 25000"/>
              <a:gd name="adj2" fmla="val 25000"/>
              <a:gd name="adj3" fmla="val 25000"/>
              <a:gd name="adj4" fmla="val 6623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 fält</a:t>
            </a:r>
          </a:p>
        </p:txBody>
      </p:sp>
      <p:sp>
        <p:nvSpPr>
          <p:cNvPr id="8" name="Pratbubbla: vänsterpil 7">
            <a:extLst>
              <a:ext uri="{FF2B5EF4-FFF2-40B4-BE49-F238E27FC236}">
                <a16:creationId xmlns:a16="http://schemas.microsoft.com/office/drawing/2014/main" xmlns="" id="{599FAD6F-2BBF-44AC-ADB8-F3B66D3DEA3F}"/>
              </a:ext>
            </a:extLst>
          </p:cNvPr>
          <p:cNvSpPr/>
          <p:nvPr/>
        </p:nvSpPr>
        <p:spPr>
          <a:xfrm>
            <a:off x="8011714" y="4464843"/>
            <a:ext cx="1132285" cy="135142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markerade fält</a:t>
            </a:r>
          </a:p>
        </p:txBody>
      </p:sp>
      <p:sp>
        <p:nvSpPr>
          <p:cNvPr id="3" name="Vänster 2"/>
          <p:cNvSpPr/>
          <p:nvPr/>
        </p:nvSpPr>
        <p:spPr>
          <a:xfrm>
            <a:off x="4599004" y="5516974"/>
            <a:ext cx="909100" cy="29928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Namn, titel</a:t>
            </a:r>
          </a:p>
        </p:txBody>
      </p:sp>
    </p:spTree>
    <p:extLst>
      <p:ext uri="{BB962C8B-B14F-4D97-AF65-F5344CB8AC3E}">
        <p14:creationId xmlns:p14="http://schemas.microsoft.com/office/powerpoint/2010/main" val="422095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728BA1B-CA1E-4AB5-8EBC-4FB01DB3B1BB}"/>
              </a:ext>
            </a:extLst>
          </p:cNvPr>
          <p:cNvSpPr>
            <a:spLocks noGrp="1"/>
          </p:cNvSpPr>
          <p:nvPr>
            <p:ph type="title"/>
          </p:nvPr>
        </p:nvSpPr>
        <p:spPr>
          <a:xfrm>
            <a:off x="627123" y="718976"/>
            <a:ext cx="7886700" cy="606669"/>
          </a:xfrm>
        </p:spPr>
        <p:txBody>
          <a:bodyPr>
            <a:normAutofit/>
          </a:bodyPr>
          <a:lstStyle/>
          <a:p>
            <a:pPr algn="ctr"/>
            <a:r>
              <a:rPr lang="sv-SE" sz="1800" b="1" dirty="0"/>
              <a:t>Slutenvården – Psykiatrin skapar inskrivningsmeddelande </a:t>
            </a:r>
          </a:p>
        </p:txBody>
      </p:sp>
      <p:pic>
        <p:nvPicPr>
          <p:cNvPr id="4" name="Platshållare för innehåll 3">
            <a:extLst>
              <a:ext uri="{FF2B5EF4-FFF2-40B4-BE49-F238E27FC236}">
                <a16:creationId xmlns:a16="http://schemas.microsoft.com/office/drawing/2014/main" xmlns="" id="{665EAC19-C27F-4576-8C09-CBDA996FE211}"/>
              </a:ext>
            </a:extLst>
          </p:cNvPr>
          <p:cNvPicPr>
            <a:picLocks noGrp="1" noChangeAspect="1"/>
          </p:cNvPicPr>
          <p:nvPr>
            <p:ph idx="1"/>
          </p:nvPr>
        </p:nvPicPr>
        <p:blipFill>
          <a:blip r:embed="rId3"/>
          <a:stretch>
            <a:fillRect/>
          </a:stretch>
        </p:blipFill>
        <p:spPr>
          <a:xfrm>
            <a:off x="968151" y="1757735"/>
            <a:ext cx="6857003" cy="4026343"/>
          </a:xfrm>
          <a:prstGeom prst="rect">
            <a:avLst/>
          </a:prstGeom>
        </p:spPr>
      </p:pic>
      <p:sp>
        <p:nvSpPr>
          <p:cNvPr id="5" name="Pil: vänster 4">
            <a:extLst>
              <a:ext uri="{FF2B5EF4-FFF2-40B4-BE49-F238E27FC236}">
                <a16:creationId xmlns:a16="http://schemas.microsoft.com/office/drawing/2014/main" xmlns="" id="{6560A2A9-BAA5-44AB-8EEC-6757A935C980}"/>
              </a:ext>
            </a:extLst>
          </p:cNvPr>
          <p:cNvSpPr/>
          <p:nvPr/>
        </p:nvSpPr>
        <p:spPr>
          <a:xfrm>
            <a:off x="6948264" y="2852936"/>
            <a:ext cx="1427459"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Välj mottagare</a:t>
            </a:r>
          </a:p>
        </p:txBody>
      </p:sp>
      <p:sp>
        <p:nvSpPr>
          <p:cNvPr id="6" name="Pratbubbla: högerpil 5">
            <a:extLst>
              <a:ext uri="{FF2B5EF4-FFF2-40B4-BE49-F238E27FC236}">
                <a16:creationId xmlns:a16="http://schemas.microsoft.com/office/drawing/2014/main" xmlns="" id="{D0A1EDE2-0825-4DEC-BA1D-E877B63B5D99}"/>
              </a:ext>
            </a:extLst>
          </p:cNvPr>
          <p:cNvSpPr/>
          <p:nvPr/>
        </p:nvSpPr>
        <p:spPr>
          <a:xfrm>
            <a:off x="107504" y="3626374"/>
            <a:ext cx="1138443" cy="1286759"/>
          </a:xfrm>
          <a:prstGeom prst="rightArrowCallout">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markerade fält</a:t>
            </a:r>
          </a:p>
        </p:txBody>
      </p:sp>
      <p:sp>
        <p:nvSpPr>
          <p:cNvPr id="7" name="Pratbubbla: vänsterpil 6">
            <a:extLst>
              <a:ext uri="{FF2B5EF4-FFF2-40B4-BE49-F238E27FC236}">
                <a16:creationId xmlns:a16="http://schemas.microsoft.com/office/drawing/2014/main" xmlns="" id="{B862F767-4144-4706-A2F0-5BC480F83234}"/>
              </a:ext>
            </a:extLst>
          </p:cNvPr>
          <p:cNvSpPr/>
          <p:nvPr/>
        </p:nvSpPr>
        <p:spPr>
          <a:xfrm>
            <a:off x="7485654" y="3922819"/>
            <a:ext cx="1200147" cy="1286759"/>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markerade fält</a:t>
            </a:r>
          </a:p>
        </p:txBody>
      </p:sp>
      <p:sp>
        <p:nvSpPr>
          <p:cNvPr id="3" name="Vänster 2"/>
          <p:cNvSpPr/>
          <p:nvPr/>
        </p:nvSpPr>
        <p:spPr>
          <a:xfrm>
            <a:off x="4379884" y="5027841"/>
            <a:ext cx="91219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Namn, titel</a:t>
            </a:r>
          </a:p>
        </p:txBody>
      </p:sp>
    </p:spTree>
    <p:extLst>
      <p:ext uri="{BB962C8B-B14F-4D97-AF65-F5344CB8AC3E}">
        <p14:creationId xmlns:p14="http://schemas.microsoft.com/office/powerpoint/2010/main" val="318722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F32DBB5-80D3-408D-979E-7876EE807768}"/>
              </a:ext>
            </a:extLst>
          </p:cNvPr>
          <p:cNvSpPr>
            <a:spLocks noGrp="1"/>
          </p:cNvSpPr>
          <p:nvPr>
            <p:ph type="title"/>
          </p:nvPr>
        </p:nvSpPr>
        <p:spPr/>
        <p:txBody>
          <a:bodyPr>
            <a:normAutofit/>
          </a:bodyPr>
          <a:lstStyle/>
          <a:p>
            <a:pPr algn="ctr"/>
            <a:r>
              <a:rPr lang="sv-SE" sz="1800" b="1" dirty="0"/>
              <a:t>Slutenvården kopplar och kvitterar </a:t>
            </a:r>
            <a:r>
              <a:rPr lang="sv-SE" sz="1800" b="1" dirty="0" err="1"/>
              <a:t>vårdrapporten</a:t>
            </a:r>
            <a:r>
              <a:rPr lang="sv-SE" sz="1800" b="1" dirty="0"/>
              <a:t> </a:t>
            </a:r>
          </a:p>
        </p:txBody>
      </p:sp>
      <p:pic>
        <p:nvPicPr>
          <p:cNvPr id="4" name="Platshållare för innehåll 3">
            <a:extLst>
              <a:ext uri="{FF2B5EF4-FFF2-40B4-BE49-F238E27FC236}">
                <a16:creationId xmlns:a16="http://schemas.microsoft.com/office/drawing/2014/main" xmlns="" id="{4328EF5E-0631-4490-BE52-9898DD8458CA}"/>
              </a:ext>
            </a:extLst>
          </p:cNvPr>
          <p:cNvPicPr>
            <a:picLocks noGrp="1" noChangeAspect="1"/>
          </p:cNvPicPr>
          <p:nvPr>
            <p:ph idx="1"/>
          </p:nvPr>
        </p:nvPicPr>
        <p:blipFill>
          <a:blip r:embed="rId3"/>
          <a:stretch>
            <a:fillRect/>
          </a:stretch>
        </p:blipFill>
        <p:spPr>
          <a:xfrm>
            <a:off x="874395" y="1894743"/>
            <a:ext cx="7158038" cy="2416146"/>
          </a:xfrm>
          <a:prstGeom prst="rect">
            <a:avLst/>
          </a:prstGeom>
        </p:spPr>
      </p:pic>
      <p:sp>
        <p:nvSpPr>
          <p:cNvPr id="5" name="Pil: uppåt 4">
            <a:extLst>
              <a:ext uri="{FF2B5EF4-FFF2-40B4-BE49-F238E27FC236}">
                <a16:creationId xmlns:a16="http://schemas.microsoft.com/office/drawing/2014/main" xmlns="" id="{A928C04D-9487-44E0-9898-94DE6FE2C98B}"/>
              </a:ext>
            </a:extLst>
          </p:cNvPr>
          <p:cNvSpPr/>
          <p:nvPr/>
        </p:nvSpPr>
        <p:spPr>
          <a:xfrm>
            <a:off x="4012374" y="4073496"/>
            <a:ext cx="363474" cy="7338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7471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2E517EE-0E80-4288-971B-E0AE72B785D4}"/>
              </a:ext>
            </a:extLst>
          </p:cNvPr>
          <p:cNvSpPr>
            <a:spLocks noGrp="1"/>
          </p:cNvSpPr>
          <p:nvPr>
            <p:ph type="title"/>
          </p:nvPr>
        </p:nvSpPr>
        <p:spPr/>
        <p:txBody>
          <a:bodyPr>
            <a:normAutofit/>
          </a:bodyPr>
          <a:lstStyle/>
          <a:p>
            <a:pPr algn="ctr"/>
            <a:r>
              <a:rPr lang="sv-SE" sz="1800" b="1" dirty="0"/>
              <a:t>Hälsocentral/Vårdcentral och psykiatrisk öppenvårdsmottagning och kommunen kvitterar inskrivningsmeddelande</a:t>
            </a:r>
          </a:p>
        </p:txBody>
      </p:sp>
      <p:pic>
        <p:nvPicPr>
          <p:cNvPr id="4" name="Platshållare för innehåll 3">
            <a:extLst>
              <a:ext uri="{FF2B5EF4-FFF2-40B4-BE49-F238E27FC236}">
                <a16:creationId xmlns:a16="http://schemas.microsoft.com/office/drawing/2014/main" xmlns="" id="{E59CBBA3-7BF1-4334-97BD-81C279BFD247}"/>
              </a:ext>
            </a:extLst>
          </p:cNvPr>
          <p:cNvPicPr>
            <a:picLocks noGrp="1" noChangeAspect="1"/>
          </p:cNvPicPr>
          <p:nvPr>
            <p:ph idx="1"/>
          </p:nvPr>
        </p:nvPicPr>
        <p:blipFill>
          <a:blip r:embed="rId3"/>
          <a:stretch>
            <a:fillRect/>
          </a:stretch>
        </p:blipFill>
        <p:spPr>
          <a:xfrm>
            <a:off x="1371600" y="2440954"/>
            <a:ext cx="6384303" cy="1881365"/>
          </a:xfrm>
          <a:prstGeom prst="rect">
            <a:avLst/>
          </a:prstGeom>
        </p:spPr>
      </p:pic>
      <p:sp>
        <p:nvSpPr>
          <p:cNvPr id="5" name="Pil: uppåt 4">
            <a:extLst>
              <a:ext uri="{FF2B5EF4-FFF2-40B4-BE49-F238E27FC236}">
                <a16:creationId xmlns:a16="http://schemas.microsoft.com/office/drawing/2014/main" xmlns="" id="{ECB51DE3-5AB7-4DAB-A635-90DC310930EC}"/>
              </a:ext>
            </a:extLst>
          </p:cNvPr>
          <p:cNvSpPr/>
          <p:nvPr/>
        </p:nvSpPr>
        <p:spPr>
          <a:xfrm>
            <a:off x="4440026" y="4095357"/>
            <a:ext cx="363474" cy="7338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44663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C898196-2C87-4C2D-A1C0-8BF67964725D}"/>
              </a:ext>
            </a:extLst>
          </p:cNvPr>
          <p:cNvSpPr>
            <a:spLocks noGrp="1"/>
          </p:cNvSpPr>
          <p:nvPr>
            <p:ph type="title"/>
          </p:nvPr>
        </p:nvSpPr>
        <p:spPr/>
        <p:txBody>
          <a:bodyPr>
            <a:normAutofit/>
          </a:bodyPr>
          <a:lstStyle/>
          <a:p>
            <a:pPr algn="ctr"/>
            <a:r>
              <a:rPr lang="sv-SE" sz="1800" b="1" dirty="0"/>
              <a:t>Svar och kvittering av inskrivningsmeddelande Hälsocentral/Vårdcentral och psykiatrisk öppenvårdsmottagning sjuksköterska</a:t>
            </a:r>
          </a:p>
        </p:txBody>
      </p:sp>
      <p:pic>
        <p:nvPicPr>
          <p:cNvPr id="4" name="Platshållare för innehåll 3">
            <a:extLst>
              <a:ext uri="{FF2B5EF4-FFF2-40B4-BE49-F238E27FC236}">
                <a16:creationId xmlns:a16="http://schemas.microsoft.com/office/drawing/2014/main" xmlns="" id="{7870DFF7-839E-49E2-A255-2CFF3DD8692E}"/>
              </a:ext>
            </a:extLst>
          </p:cNvPr>
          <p:cNvPicPr>
            <a:picLocks noGrp="1" noChangeAspect="1"/>
          </p:cNvPicPr>
          <p:nvPr>
            <p:ph idx="1"/>
          </p:nvPr>
        </p:nvPicPr>
        <p:blipFill rotWithShape="1">
          <a:blip r:embed="rId3"/>
          <a:srcRect t="6156"/>
          <a:stretch/>
        </p:blipFill>
        <p:spPr>
          <a:xfrm>
            <a:off x="628651" y="2299189"/>
            <a:ext cx="7886699" cy="2651651"/>
          </a:xfrm>
          <a:prstGeom prst="rect">
            <a:avLst/>
          </a:prstGeom>
        </p:spPr>
      </p:pic>
      <p:sp>
        <p:nvSpPr>
          <p:cNvPr id="5" name="Pil: höger 4">
            <a:extLst>
              <a:ext uri="{FF2B5EF4-FFF2-40B4-BE49-F238E27FC236}">
                <a16:creationId xmlns:a16="http://schemas.microsoft.com/office/drawing/2014/main" xmlns="" id="{9DFB6EFD-BBF3-4F9E-92BF-3B5DB032784A}"/>
              </a:ext>
            </a:extLst>
          </p:cNvPr>
          <p:cNvSpPr/>
          <p:nvPr/>
        </p:nvSpPr>
        <p:spPr>
          <a:xfrm>
            <a:off x="261747" y="3185399"/>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 name="Pil: vänster 5">
            <a:extLst>
              <a:ext uri="{FF2B5EF4-FFF2-40B4-BE49-F238E27FC236}">
                <a16:creationId xmlns:a16="http://schemas.microsoft.com/office/drawing/2014/main" xmlns="" id="{09D95ED5-DA95-4DEA-8EF6-A5F4E73F2779}"/>
              </a:ext>
            </a:extLst>
          </p:cNvPr>
          <p:cNvSpPr/>
          <p:nvPr/>
        </p:nvSpPr>
        <p:spPr>
          <a:xfrm>
            <a:off x="8331225" y="3185399"/>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Pil: höger 6">
            <a:extLst>
              <a:ext uri="{FF2B5EF4-FFF2-40B4-BE49-F238E27FC236}">
                <a16:creationId xmlns:a16="http://schemas.microsoft.com/office/drawing/2014/main" xmlns="" id="{FE5810AA-AB00-43B7-870A-BC4D1D2A99E7}"/>
              </a:ext>
            </a:extLst>
          </p:cNvPr>
          <p:cNvSpPr/>
          <p:nvPr/>
        </p:nvSpPr>
        <p:spPr>
          <a:xfrm>
            <a:off x="261747" y="4031726"/>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26686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0E3747F-E35F-499F-8CA0-2CB1D4DDA6BE}"/>
              </a:ext>
            </a:extLst>
          </p:cNvPr>
          <p:cNvSpPr>
            <a:spLocks noGrp="1"/>
          </p:cNvSpPr>
          <p:nvPr>
            <p:ph type="title"/>
          </p:nvPr>
        </p:nvSpPr>
        <p:spPr>
          <a:xfrm>
            <a:off x="651510" y="711200"/>
            <a:ext cx="7886700" cy="610502"/>
          </a:xfrm>
        </p:spPr>
        <p:txBody>
          <a:bodyPr>
            <a:noAutofit/>
          </a:bodyPr>
          <a:lstStyle/>
          <a:p>
            <a:pPr algn="ctr"/>
            <a:r>
              <a:rPr lang="sv-SE" sz="1800" b="1" dirty="0"/>
              <a:t>Svar och kvittering av inskrivningsmeddelande sjuksköterska hemsjukvård och SÄBO</a:t>
            </a:r>
          </a:p>
        </p:txBody>
      </p:sp>
      <p:pic>
        <p:nvPicPr>
          <p:cNvPr id="4" name="Platshållare för innehåll 3">
            <a:extLst>
              <a:ext uri="{FF2B5EF4-FFF2-40B4-BE49-F238E27FC236}">
                <a16:creationId xmlns:a16="http://schemas.microsoft.com/office/drawing/2014/main" xmlns="" id="{8362093D-D9F7-47FF-906F-5C351859486E}"/>
              </a:ext>
            </a:extLst>
          </p:cNvPr>
          <p:cNvPicPr>
            <a:picLocks noGrp="1" noChangeAspect="1"/>
          </p:cNvPicPr>
          <p:nvPr>
            <p:ph idx="1"/>
          </p:nvPr>
        </p:nvPicPr>
        <p:blipFill rotWithShape="1">
          <a:blip r:embed="rId3"/>
          <a:srcRect t="3536"/>
          <a:stretch/>
        </p:blipFill>
        <p:spPr>
          <a:xfrm>
            <a:off x="1345883" y="1824404"/>
            <a:ext cx="6497954" cy="3499119"/>
          </a:xfrm>
          <a:prstGeom prst="rect">
            <a:avLst/>
          </a:prstGeom>
        </p:spPr>
      </p:pic>
      <p:sp>
        <p:nvSpPr>
          <p:cNvPr id="5" name="Pratbubbla: högerpil 4">
            <a:extLst>
              <a:ext uri="{FF2B5EF4-FFF2-40B4-BE49-F238E27FC236}">
                <a16:creationId xmlns:a16="http://schemas.microsoft.com/office/drawing/2014/main" xmlns="" id="{4B76055B-6522-4CEC-BCB5-459C386E0AB5}"/>
              </a:ext>
            </a:extLst>
          </p:cNvPr>
          <p:cNvSpPr/>
          <p:nvPr/>
        </p:nvSpPr>
        <p:spPr>
          <a:xfrm>
            <a:off x="107504" y="2829809"/>
            <a:ext cx="1238379" cy="2410906"/>
          </a:xfrm>
          <a:prstGeom prst="righ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a:t>
            </a:r>
          </a:p>
        </p:txBody>
      </p:sp>
    </p:spTree>
    <p:extLst>
      <p:ext uri="{BB962C8B-B14F-4D97-AF65-F5344CB8AC3E}">
        <p14:creationId xmlns:p14="http://schemas.microsoft.com/office/powerpoint/2010/main" val="18023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79B7F31-2996-4388-921D-FF457E1729D0}"/>
              </a:ext>
            </a:extLst>
          </p:cNvPr>
          <p:cNvSpPr>
            <a:spLocks noGrp="1"/>
          </p:cNvSpPr>
          <p:nvPr>
            <p:ph type="title"/>
          </p:nvPr>
        </p:nvSpPr>
        <p:spPr>
          <a:xfrm>
            <a:off x="539552" y="430182"/>
            <a:ext cx="7886700" cy="703385"/>
          </a:xfrm>
        </p:spPr>
        <p:txBody>
          <a:bodyPr>
            <a:normAutofit/>
          </a:bodyPr>
          <a:lstStyle/>
          <a:p>
            <a:pPr algn="ctr"/>
            <a:r>
              <a:rPr lang="sv-SE" sz="1800" b="1" dirty="0"/>
              <a:t>Svar och kvittering av inskrivningsmeddelande sjuksköterska hemsjukvård och SÄBO</a:t>
            </a:r>
          </a:p>
        </p:txBody>
      </p:sp>
      <p:pic>
        <p:nvPicPr>
          <p:cNvPr id="4" name="Platshållare för innehåll 3">
            <a:extLst>
              <a:ext uri="{FF2B5EF4-FFF2-40B4-BE49-F238E27FC236}">
                <a16:creationId xmlns:a16="http://schemas.microsoft.com/office/drawing/2014/main" xmlns="" id="{609165EB-0C11-46FC-AB57-513E9C1DD102}"/>
              </a:ext>
            </a:extLst>
          </p:cNvPr>
          <p:cNvPicPr>
            <a:picLocks noGrp="1" noChangeAspect="1"/>
          </p:cNvPicPr>
          <p:nvPr>
            <p:ph idx="1"/>
          </p:nvPr>
        </p:nvPicPr>
        <p:blipFill>
          <a:blip r:embed="rId3"/>
          <a:stretch>
            <a:fillRect/>
          </a:stretch>
        </p:blipFill>
        <p:spPr>
          <a:xfrm>
            <a:off x="334108" y="1534259"/>
            <a:ext cx="9311054" cy="3905306"/>
          </a:xfrm>
          <a:prstGeom prst="rect">
            <a:avLst/>
          </a:prstGeom>
        </p:spPr>
      </p:pic>
      <p:sp>
        <p:nvSpPr>
          <p:cNvPr id="5" name="Pratbubbla: vänsterpil 4">
            <a:extLst>
              <a:ext uri="{FF2B5EF4-FFF2-40B4-BE49-F238E27FC236}">
                <a16:creationId xmlns:a16="http://schemas.microsoft.com/office/drawing/2014/main" xmlns="" id="{47C48AC5-B6B0-4DCE-AF01-9041DD7460B4}"/>
              </a:ext>
            </a:extLst>
          </p:cNvPr>
          <p:cNvSpPr/>
          <p:nvPr/>
        </p:nvSpPr>
        <p:spPr>
          <a:xfrm>
            <a:off x="7262447" y="1666143"/>
            <a:ext cx="1570106" cy="339365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Fyll i aktuella fält och skriv i kommentarer</a:t>
            </a:r>
          </a:p>
        </p:txBody>
      </p:sp>
    </p:spTree>
    <p:extLst>
      <p:ext uri="{BB962C8B-B14F-4D97-AF65-F5344CB8AC3E}">
        <p14:creationId xmlns:p14="http://schemas.microsoft.com/office/powerpoint/2010/main" val="14997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13792"/>
            <a:ext cx="7772400" cy="1143000"/>
          </a:xfrm>
        </p:spPr>
        <p:txBody>
          <a:bodyPr/>
          <a:lstStyle/>
          <a:p>
            <a:r>
              <a:rPr lang="sv-SE" sz="3200" b="1" dirty="0"/>
              <a:t>Projektet Trygg, säker och samordnad vård- och omsorgsprocess</a:t>
            </a:r>
          </a:p>
        </p:txBody>
      </p:sp>
      <p:sp>
        <p:nvSpPr>
          <p:cNvPr id="3" name="Platshållare för innehåll 2"/>
          <p:cNvSpPr>
            <a:spLocks noGrp="1"/>
          </p:cNvSpPr>
          <p:nvPr>
            <p:ph idx="1"/>
          </p:nvPr>
        </p:nvSpPr>
        <p:spPr>
          <a:xfrm>
            <a:off x="323528" y="1556792"/>
            <a:ext cx="8496944" cy="4351338"/>
          </a:xfrm>
        </p:spPr>
        <p:txBody>
          <a:bodyPr/>
          <a:lstStyle/>
          <a:p>
            <a:pPr marL="0" indent="0">
              <a:buNone/>
              <a:defRPr/>
            </a:pPr>
            <a:endParaRPr lang="sv-SE" sz="2200" dirty="0">
              <a:solidFill>
                <a:srgbClr val="FF0000"/>
              </a:solidFill>
            </a:endParaRPr>
          </a:p>
          <a:p>
            <a:pPr>
              <a:buFont typeface="Arial"/>
              <a:buChar char="•"/>
              <a:defRPr/>
            </a:pPr>
            <a:r>
              <a:rPr lang="sv-SE" sz="2200" dirty="0"/>
              <a:t>Projektets övergripande mål är att utveckla samordning och samverkan inom vård- och omsorgsprocessen för patienter/brukare där sjukvårdshuvudmännen har ett gemensamt vårdansvar.</a:t>
            </a:r>
          </a:p>
          <a:p>
            <a:pPr>
              <a:buFont typeface="Arial"/>
              <a:buChar char="•"/>
              <a:defRPr/>
            </a:pPr>
            <a:endParaRPr lang="sv-SE" sz="2200" dirty="0"/>
          </a:p>
          <a:p>
            <a:pPr>
              <a:buFont typeface="Arial"/>
              <a:buChar char="•"/>
              <a:defRPr/>
            </a:pPr>
            <a:r>
              <a:rPr lang="sv-SE" sz="2200" dirty="0"/>
              <a:t>Projektets primära fokusområde under 2017 är att möta upp för Lagen om samverkan vid utskrivning (2017:612) som träder i kraft 1 januari 2018.</a:t>
            </a:r>
          </a:p>
          <a:p>
            <a:pPr marL="0" indent="0">
              <a:buNone/>
              <a:defRPr/>
            </a:pPr>
            <a:endParaRPr lang="sv-SE" sz="1600" dirty="0"/>
          </a:p>
          <a:p>
            <a:pPr marL="0" indent="0">
              <a:buNone/>
              <a:defRPr/>
            </a:pPr>
            <a:r>
              <a:rPr lang="sv-SE" sz="2000" dirty="0"/>
              <a:t>  </a:t>
            </a:r>
          </a:p>
          <a:p>
            <a:endParaRPr lang="sv-SE" dirty="0"/>
          </a:p>
        </p:txBody>
      </p:sp>
    </p:spTree>
    <p:extLst>
      <p:ext uri="{BB962C8B-B14F-4D97-AF65-F5344CB8AC3E}">
        <p14:creationId xmlns:p14="http://schemas.microsoft.com/office/powerpoint/2010/main" val="53685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A73004E-C0B9-49A1-87A0-0246AB2A439A}"/>
              </a:ext>
            </a:extLst>
          </p:cNvPr>
          <p:cNvSpPr>
            <a:spLocks noGrp="1"/>
          </p:cNvSpPr>
          <p:nvPr>
            <p:ph type="title"/>
          </p:nvPr>
        </p:nvSpPr>
        <p:spPr>
          <a:xfrm>
            <a:off x="683568" y="623058"/>
            <a:ext cx="7886700" cy="751398"/>
          </a:xfrm>
        </p:spPr>
        <p:txBody>
          <a:bodyPr>
            <a:normAutofit/>
          </a:bodyPr>
          <a:lstStyle/>
          <a:p>
            <a:pPr algn="ctr"/>
            <a:r>
              <a:rPr lang="sv-SE" sz="1800" b="1" dirty="0"/>
              <a:t>Svar och kvittering av inskrivningsmeddelande arbetsterapeut i hemsjukvård och SÄBO</a:t>
            </a:r>
          </a:p>
        </p:txBody>
      </p:sp>
      <p:pic>
        <p:nvPicPr>
          <p:cNvPr id="4" name="Platshållare för innehåll 3">
            <a:extLst>
              <a:ext uri="{FF2B5EF4-FFF2-40B4-BE49-F238E27FC236}">
                <a16:creationId xmlns:a16="http://schemas.microsoft.com/office/drawing/2014/main" xmlns="" id="{E6A19F43-80C8-45A4-8E4B-A622ED7B24DA}"/>
              </a:ext>
            </a:extLst>
          </p:cNvPr>
          <p:cNvPicPr>
            <a:picLocks noGrp="1" noChangeAspect="1"/>
          </p:cNvPicPr>
          <p:nvPr>
            <p:ph idx="1"/>
          </p:nvPr>
        </p:nvPicPr>
        <p:blipFill rotWithShape="1">
          <a:blip r:embed="rId3"/>
          <a:srcRect t="1773"/>
          <a:stretch/>
        </p:blipFill>
        <p:spPr>
          <a:xfrm>
            <a:off x="1260158" y="1859573"/>
            <a:ext cx="6000750" cy="3798277"/>
          </a:xfrm>
          <a:prstGeom prst="rect">
            <a:avLst/>
          </a:prstGeom>
        </p:spPr>
      </p:pic>
      <p:sp>
        <p:nvSpPr>
          <p:cNvPr id="5" name="Pratbubbla: vänsterpil 4">
            <a:extLst>
              <a:ext uri="{FF2B5EF4-FFF2-40B4-BE49-F238E27FC236}">
                <a16:creationId xmlns:a16="http://schemas.microsoft.com/office/drawing/2014/main" xmlns="" id="{B6BFE90F-16D1-4B70-83AF-3FFC7464AB80}"/>
              </a:ext>
            </a:extLst>
          </p:cNvPr>
          <p:cNvSpPr/>
          <p:nvPr/>
        </p:nvSpPr>
        <p:spPr>
          <a:xfrm>
            <a:off x="7164288" y="2780928"/>
            <a:ext cx="1883093" cy="254523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 och skriv i kommentarer </a:t>
            </a:r>
          </a:p>
        </p:txBody>
      </p:sp>
    </p:spTree>
    <p:extLst>
      <p:ext uri="{BB962C8B-B14F-4D97-AF65-F5344CB8AC3E}">
        <p14:creationId xmlns:p14="http://schemas.microsoft.com/office/powerpoint/2010/main" val="140845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8083C37-4314-49D7-B4F0-B9EAFBB4BE2E}"/>
              </a:ext>
            </a:extLst>
          </p:cNvPr>
          <p:cNvSpPr>
            <a:spLocks noGrp="1"/>
          </p:cNvSpPr>
          <p:nvPr>
            <p:ph type="title"/>
          </p:nvPr>
        </p:nvSpPr>
        <p:spPr/>
        <p:txBody>
          <a:bodyPr>
            <a:normAutofit/>
          </a:bodyPr>
          <a:lstStyle/>
          <a:p>
            <a:pPr algn="ctr"/>
            <a:r>
              <a:rPr lang="sv-SE" sz="1800" b="1" dirty="0"/>
              <a:t>Svar och kvittering av inskrivningsmeddelande fysioterapeut i hemsjukvård och SÄBO</a:t>
            </a:r>
          </a:p>
        </p:txBody>
      </p:sp>
      <p:pic>
        <p:nvPicPr>
          <p:cNvPr id="4" name="Platshållare för innehåll 3">
            <a:extLst>
              <a:ext uri="{FF2B5EF4-FFF2-40B4-BE49-F238E27FC236}">
                <a16:creationId xmlns:a16="http://schemas.microsoft.com/office/drawing/2014/main" xmlns="" id="{4BB61FBF-BCFF-4032-A0A1-F9A1E38A8929}"/>
              </a:ext>
            </a:extLst>
          </p:cNvPr>
          <p:cNvPicPr>
            <a:picLocks noGrp="1" noChangeAspect="1"/>
          </p:cNvPicPr>
          <p:nvPr>
            <p:ph idx="1"/>
          </p:nvPr>
        </p:nvPicPr>
        <p:blipFill rotWithShape="1">
          <a:blip r:embed="rId3"/>
          <a:srcRect t="6423"/>
          <a:stretch/>
        </p:blipFill>
        <p:spPr>
          <a:xfrm>
            <a:off x="1265549" y="2211266"/>
            <a:ext cx="6179270" cy="2447124"/>
          </a:xfrm>
          <a:prstGeom prst="rect">
            <a:avLst/>
          </a:prstGeom>
        </p:spPr>
      </p:pic>
      <p:sp>
        <p:nvSpPr>
          <p:cNvPr id="5" name="Pratbubbla: vänsterpil 4">
            <a:extLst>
              <a:ext uri="{FF2B5EF4-FFF2-40B4-BE49-F238E27FC236}">
                <a16:creationId xmlns:a16="http://schemas.microsoft.com/office/drawing/2014/main" xmlns="" id="{5C18F530-48C0-4559-9969-83EB0DEEE79F}"/>
              </a:ext>
            </a:extLst>
          </p:cNvPr>
          <p:cNvSpPr/>
          <p:nvPr/>
        </p:nvSpPr>
        <p:spPr>
          <a:xfrm>
            <a:off x="7692272" y="3140894"/>
            <a:ext cx="1200207" cy="151749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 </a:t>
            </a:r>
          </a:p>
        </p:txBody>
      </p:sp>
    </p:spTree>
    <p:extLst>
      <p:ext uri="{BB962C8B-B14F-4D97-AF65-F5344CB8AC3E}">
        <p14:creationId xmlns:p14="http://schemas.microsoft.com/office/powerpoint/2010/main" val="227995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AA5413E-186D-42DB-9ABC-D375191CAB09}"/>
              </a:ext>
            </a:extLst>
          </p:cNvPr>
          <p:cNvSpPr>
            <a:spLocks noGrp="1"/>
          </p:cNvSpPr>
          <p:nvPr>
            <p:ph type="title"/>
          </p:nvPr>
        </p:nvSpPr>
        <p:spPr>
          <a:xfrm>
            <a:off x="683568" y="476672"/>
            <a:ext cx="7772400" cy="1143000"/>
          </a:xfrm>
        </p:spPr>
        <p:txBody>
          <a:bodyPr>
            <a:normAutofit/>
          </a:bodyPr>
          <a:lstStyle/>
          <a:p>
            <a:pPr algn="ctr"/>
            <a:r>
              <a:rPr lang="sv-SE" sz="1800" b="1" dirty="0"/>
              <a:t>Svar och kvittering av inskrivningsmeddelande biståndshandläggare</a:t>
            </a:r>
          </a:p>
        </p:txBody>
      </p:sp>
      <p:pic>
        <p:nvPicPr>
          <p:cNvPr id="4" name="Platshållare för innehåll 3">
            <a:extLst>
              <a:ext uri="{FF2B5EF4-FFF2-40B4-BE49-F238E27FC236}">
                <a16:creationId xmlns:a16="http://schemas.microsoft.com/office/drawing/2014/main" xmlns="" id="{D221FA88-DF97-48C4-99BA-C476F2BFF94B}"/>
              </a:ext>
            </a:extLst>
          </p:cNvPr>
          <p:cNvPicPr>
            <a:picLocks noGrp="1" noChangeAspect="1"/>
          </p:cNvPicPr>
          <p:nvPr>
            <p:ph idx="1"/>
          </p:nvPr>
        </p:nvPicPr>
        <p:blipFill rotWithShape="1">
          <a:blip r:embed="rId3"/>
          <a:srcRect t="3837"/>
          <a:stretch/>
        </p:blipFill>
        <p:spPr>
          <a:xfrm>
            <a:off x="1134208" y="1912327"/>
            <a:ext cx="6254050" cy="3814580"/>
          </a:xfrm>
          <a:prstGeom prst="rect">
            <a:avLst/>
          </a:prstGeom>
        </p:spPr>
      </p:pic>
      <p:sp>
        <p:nvSpPr>
          <p:cNvPr id="5" name="Pratbubbla: vänsterpil 4">
            <a:extLst>
              <a:ext uri="{FF2B5EF4-FFF2-40B4-BE49-F238E27FC236}">
                <a16:creationId xmlns:a16="http://schemas.microsoft.com/office/drawing/2014/main" xmlns="" id="{9D99D384-D65C-42EB-8039-1B8FB259CFE8}"/>
              </a:ext>
            </a:extLst>
          </p:cNvPr>
          <p:cNvSpPr/>
          <p:nvPr/>
        </p:nvSpPr>
        <p:spPr>
          <a:xfrm>
            <a:off x="7437749" y="3190383"/>
            <a:ext cx="1343320" cy="209982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a:solidFill>
                  <a:schemeClr val="tx1"/>
                </a:solidFill>
              </a:rPr>
              <a:t>Fyll i aktuella fält </a:t>
            </a:r>
            <a:endParaRPr lang="sv-SE" sz="1350" dirty="0">
              <a:solidFill>
                <a:schemeClr val="tx1"/>
              </a:solidFill>
            </a:endParaRPr>
          </a:p>
        </p:txBody>
      </p:sp>
    </p:spTree>
    <p:extLst>
      <p:ext uri="{BB962C8B-B14F-4D97-AF65-F5344CB8AC3E}">
        <p14:creationId xmlns:p14="http://schemas.microsoft.com/office/powerpoint/2010/main" val="115347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1800" b="1" dirty="0"/>
              <a:t>Extra meddelande om ändrat preliminärt utskrivningsdatum</a:t>
            </a:r>
          </a:p>
        </p:txBody>
      </p:sp>
      <p:pic>
        <p:nvPicPr>
          <p:cNvPr id="5" name="Platshållare för innehåll 4"/>
          <p:cNvPicPr>
            <a:picLocks noGrp="1"/>
          </p:cNvPicPr>
          <p:nvPr>
            <p:ph idx="1"/>
          </p:nvPr>
        </p:nvPicPr>
        <p:blipFill rotWithShape="1">
          <a:blip r:embed="rId3"/>
          <a:srcRect l="15853" t="17993" r="20737" b="47390"/>
          <a:stretch/>
        </p:blipFill>
        <p:spPr bwMode="auto">
          <a:xfrm>
            <a:off x="766925" y="1972421"/>
            <a:ext cx="7610151" cy="3184100"/>
          </a:xfrm>
          <a:prstGeom prst="rect">
            <a:avLst/>
          </a:prstGeom>
          <a:ln>
            <a:noFill/>
          </a:ln>
          <a:extLst>
            <a:ext uri="{53640926-AAD7-44D8-BBD7-CCE9431645EC}">
              <a14:shadowObscured xmlns:a14="http://schemas.microsoft.com/office/drawing/2010/main"/>
            </a:ext>
          </a:extLst>
        </p:spPr>
      </p:pic>
      <p:sp>
        <p:nvSpPr>
          <p:cNvPr id="6" name="Vänster 5"/>
          <p:cNvSpPr/>
          <p:nvPr/>
        </p:nvSpPr>
        <p:spPr>
          <a:xfrm>
            <a:off x="5474473" y="2966593"/>
            <a:ext cx="1956021" cy="592113"/>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Ändrat preliminärt utskrivningsdatum</a:t>
            </a:r>
          </a:p>
        </p:txBody>
      </p:sp>
    </p:spTree>
    <p:extLst>
      <p:ext uri="{BB962C8B-B14F-4D97-AF65-F5344CB8AC3E}">
        <p14:creationId xmlns:p14="http://schemas.microsoft.com/office/powerpoint/2010/main" val="29816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30980" y="313730"/>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65166" y="225324"/>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a:off x="1959891" y="857250"/>
            <a:ext cx="16004" cy="57699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67939" y="700877"/>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208203" y="3228118"/>
            <a:ext cx="1374255" cy="553998"/>
          </a:xfrm>
          <a:prstGeom prst="rect">
            <a:avLst/>
          </a:prstGeom>
          <a:solidFill>
            <a:srgbClr val="FFFF00"/>
          </a:solidFill>
          <a:ln>
            <a:solidFill>
              <a:schemeClr val="tx1"/>
            </a:solidFill>
          </a:ln>
        </p:spPr>
        <p:txBody>
          <a:bodyPr wrap="square" rtlCol="0">
            <a:spAutoFit/>
          </a:bodyPr>
          <a:lstStyle/>
          <a:p>
            <a:pPr algn="ctr"/>
            <a:r>
              <a:rPr lang="sv-SE" sz="1500" b="1" dirty="0"/>
              <a:t>Får vård i </a:t>
            </a:r>
          </a:p>
          <a:p>
            <a:pPr algn="ctr"/>
            <a:r>
              <a:rPr lang="sv-SE" sz="1500" b="1" dirty="0"/>
              <a:t>slutenvård</a:t>
            </a:r>
          </a:p>
        </p:txBody>
      </p:sp>
      <p:sp>
        <p:nvSpPr>
          <p:cNvPr id="12" name="textruta 11"/>
          <p:cNvSpPr txBox="1"/>
          <p:nvPr/>
        </p:nvSpPr>
        <p:spPr>
          <a:xfrm>
            <a:off x="128612" y="4918664"/>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196458" y="6103615"/>
            <a:ext cx="1374255"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a:off x="-88314" y="1614641"/>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0" y="4306726"/>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67671" y="570733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730031" y="5493156"/>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633383" y="926610"/>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74211" y="335524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74211" y="506545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637929" y="6248339"/>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245017" y="954532"/>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205280" y="784625"/>
            <a:ext cx="871929" cy="230832"/>
          </a:xfrm>
          <a:prstGeom prst="rect">
            <a:avLst/>
          </a:prstGeom>
          <a:noFill/>
        </p:spPr>
        <p:txBody>
          <a:bodyPr wrap="square" rtlCol="0">
            <a:spAutoFit/>
          </a:bodyPr>
          <a:lstStyle/>
          <a:p>
            <a:r>
              <a:rPr lang="sv-SE" sz="900" dirty="0"/>
              <a:t>Kommun</a:t>
            </a:r>
          </a:p>
        </p:txBody>
      </p:sp>
      <p:sp>
        <p:nvSpPr>
          <p:cNvPr id="34" name="textruta 33"/>
          <p:cNvSpPr txBox="1"/>
          <p:nvPr/>
        </p:nvSpPr>
        <p:spPr>
          <a:xfrm>
            <a:off x="3705565" y="797075"/>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712914" y="967777"/>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885319" y="1161646"/>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485212" y="112674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462003" y="1071637"/>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 </a:t>
            </a:r>
            <a:r>
              <a:rPr lang="sv-SE" sz="900" dirty="0" err="1"/>
              <a:t>mottagn</a:t>
            </a:r>
            <a:r>
              <a:rPr lang="sv-SE" sz="900" dirty="0"/>
              <a:t>.-besök (Blankett)</a:t>
            </a:r>
          </a:p>
        </p:txBody>
      </p:sp>
      <p:sp>
        <p:nvSpPr>
          <p:cNvPr id="63" name="textruta 62"/>
          <p:cNvSpPr txBox="1"/>
          <p:nvPr/>
        </p:nvSpPr>
        <p:spPr>
          <a:xfrm>
            <a:off x="7105880" y="1085794"/>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437348" y="854085"/>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7001802" y="929725"/>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933609" y="1393204"/>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142974" y="579798"/>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747893" y="4396947"/>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2023791" y="1598713"/>
            <a:ext cx="3942356"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128612" y="1858866"/>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125178" y="2636073"/>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26526" y="2667540"/>
            <a:ext cx="6648368" cy="323165"/>
          </a:xfrm>
          <a:prstGeom prst="rect">
            <a:avLst/>
          </a:prstGeom>
          <a:noFill/>
        </p:spPr>
        <p:txBody>
          <a:bodyPr wrap="square" rtlCol="0">
            <a:spAutoFit/>
          </a:bodyPr>
          <a:lstStyle/>
          <a:p>
            <a:r>
              <a:rPr lang="sv-SE" sz="1500" b="1" dirty="0"/>
              <a:t>Information under vårdtiden, egen planering och gemensam planering</a:t>
            </a:r>
          </a:p>
        </p:txBody>
      </p:sp>
      <p:sp>
        <p:nvSpPr>
          <p:cNvPr id="82" name="textruta 81"/>
          <p:cNvSpPr txBox="1"/>
          <p:nvPr/>
        </p:nvSpPr>
        <p:spPr>
          <a:xfrm>
            <a:off x="1975895" y="4522546"/>
            <a:ext cx="2718788"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2099256" y="5683469"/>
            <a:ext cx="4003253"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a:off x="6812137" y="1249735"/>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600985" y="1964297"/>
            <a:ext cx="122358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645033" y="1778968"/>
            <a:ext cx="871929"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4956631" y="1780433"/>
            <a:ext cx="1306670"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5089706" y="1989742"/>
            <a:ext cx="1116288"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860137" y="221821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202371" y="2212605"/>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395359" y="1940969"/>
            <a:ext cx="1127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363569" y="1636632"/>
            <a:ext cx="1228339" cy="3693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654400" y="1640051"/>
            <a:ext cx="988922"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683502" y="1840241"/>
            <a:ext cx="133532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svar på </a:t>
            </a:r>
            <a:r>
              <a:rPr lang="sv-SE" sz="900" dirty="0" err="1"/>
              <a:t>inskrivn</a:t>
            </a:r>
            <a:r>
              <a:rPr lang="sv-SE" sz="900" dirty="0"/>
              <a:t>.- meddelande (Prator)</a:t>
            </a:r>
          </a:p>
        </p:txBody>
      </p:sp>
      <p:cxnSp>
        <p:nvCxnSpPr>
          <p:cNvPr id="105" name="Rak pil 104"/>
          <p:cNvCxnSpPr/>
          <p:nvPr/>
        </p:nvCxnSpPr>
        <p:spPr>
          <a:xfrm>
            <a:off x="7506790" y="214972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792336" y="1301951"/>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792336" y="2509385"/>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278791" y="3342576"/>
            <a:ext cx="1006007"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utskrivn</a:t>
            </a:r>
            <a:r>
              <a:rPr lang="sv-SE" sz="1050" b="1" dirty="0"/>
              <a:t>.-rapport (Prator</a:t>
            </a:r>
            <a:r>
              <a:rPr lang="sv-SE" sz="900" b="1" dirty="0"/>
              <a:t>)</a:t>
            </a:r>
          </a:p>
        </p:txBody>
      </p:sp>
      <p:sp>
        <p:nvSpPr>
          <p:cNvPr id="110" name="textruta 109"/>
          <p:cNvSpPr txBox="1"/>
          <p:nvPr/>
        </p:nvSpPr>
        <p:spPr>
          <a:xfrm>
            <a:off x="2170745" y="2984778"/>
            <a:ext cx="1134475" cy="307777"/>
          </a:xfrm>
          <a:prstGeom prst="rect">
            <a:avLst/>
          </a:prstGeom>
          <a:noFill/>
        </p:spPr>
        <p:txBody>
          <a:bodyPr wrap="square" rtlCol="0">
            <a:spAutoFit/>
          </a:bodyPr>
          <a:lstStyle/>
          <a:p>
            <a:r>
              <a:rPr lang="sv-SE" sz="1400" b="1" dirty="0"/>
              <a:t>Slutenvård</a:t>
            </a:r>
          </a:p>
        </p:txBody>
      </p:sp>
      <p:sp>
        <p:nvSpPr>
          <p:cNvPr id="111" name="textruta 110"/>
          <p:cNvSpPr txBox="1"/>
          <p:nvPr/>
        </p:nvSpPr>
        <p:spPr>
          <a:xfrm>
            <a:off x="3403876" y="3039772"/>
            <a:ext cx="1306670" cy="523220"/>
          </a:xfrm>
          <a:prstGeom prst="rect">
            <a:avLst/>
          </a:prstGeom>
          <a:noFill/>
        </p:spPr>
        <p:txBody>
          <a:bodyPr wrap="square" rtlCol="0">
            <a:spAutoFit/>
          </a:bodyPr>
          <a:lstStyle/>
          <a:p>
            <a:r>
              <a:rPr lang="sv-SE" sz="1400" b="1" dirty="0"/>
              <a:t>Öppenvård, Kommun</a:t>
            </a:r>
          </a:p>
        </p:txBody>
      </p:sp>
      <p:sp>
        <p:nvSpPr>
          <p:cNvPr id="112" name="textruta 111"/>
          <p:cNvSpPr txBox="1"/>
          <p:nvPr/>
        </p:nvSpPr>
        <p:spPr>
          <a:xfrm>
            <a:off x="3531122" y="3521396"/>
            <a:ext cx="1003861"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utskrivn</a:t>
            </a:r>
            <a:r>
              <a:rPr lang="sv-SE" sz="1050" b="1" dirty="0"/>
              <a:t>.-rapport (Prator</a:t>
            </a:r>
            <a:r>
              <a:rPr lang="sv-SE" sz="900" dirty="0"/>
              <a:t>)</a:t>
            </a:r>
          </a:p>
        </p:txBody>
      </p:sp>
      <p:cxnSp>
        <p:nvCxnSpPr>
          <p:cNvPr id="113" name="Rak pil 112"/>
          <p:cNvCxnSpPr/>
          <p:nvPr/>
        </p:nvCxnSpPr>
        <p:spPr>
          <a:xfrm>
            <a:off x="3335289" y="3742209"/>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4" name="Rak pil 113"/>
          <p:cNvCxnSpPr/>
          <p:nvPr/>
        </p:nvCxnSpPr>
        <p:spPr>
          <a:xfrm>
            <a:off x="4490122" y="3818051"/>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5" name="textruta 114"/>
          <p:cNvSpPr txBox="1"/>
          <p:nvPr/>
        </p:nvSpPr>
        <p:spPr>
          <a:xfrm>
            <a:off x="4669254" y="3576108"/>
            <a:ext cx="1270205"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egen planering (verksamhetssystem</a:t>
            </a:r>
            <a:r>
              <a:rPr lang="sv-SE" sz="900" dirty="0"/>
              <a:t>)</a:t>
            </a:r>
          </a:p>
        </p:txBody>
      </p:sp>
      <p:sp>
        <p:nvSpPr>
          <p:cNvPr id="116" name="textruta 115"/>
          <p:cNvSpPr txBox="1"/>
          <p:nvPr/>
        </p:nvSpPr>
        <p:spPr>
          <a:xfrm>
            <a:off x="4544853" y="2874584"/>
            <a:ext cx="1885904" cy="738664"/>
          </a:xfrm>
          <a:prstGeom prst="rect">
            <a:avLst/>
          </a:prstGeom>
          <a:noFill/>
        </p:spPr>
        <p:txBody>
          <a:bodyPr wrap="square" rtlCol="0">
            <a:spAutoFit/>
          </a:bodyPr>
          <a:lstStyle/>
          <a:p>
            <a:r>
              <a:rPr lang="sv-SE" sz="1400" b="1" dirty="0"/>
              <a:t>Slutenvård, Öppenvård, Kommun</a:t>
            </a:r>
          </a:p>
        </p:txBody>
      </p:sp>
      <p:sp>
        <p:nvSpPr>
          <p:cNvPr id="117" name="textruta 116"/>
          <p:cNvSpPr txBox="1"/>
          <p:nvPr/>
        </p:nvSpPr>
        <p:spPr>
          <a:xfrm>
            <a:off x="6200955" y="3103843"/>
            <a:ext cx="1130705" cy="307777"/>
          </a:xfrm>
          <a:prstGeom prst="rect">
            <a:avLst/>
          </a:prstGeom>
          <a:noFill/>
        </p:spPr>
        <p:txBody>
          <a:bodyPr wrap="square" rtlCol="0">
            <a:spAutoFit/>
          </a:bodyPr>
          <a:lstStyle/>
          <a:p>
            <a:r>
              <a:rPr lang="sv-SE" sz="1400" b="1" dirty="0"/>
              <a:t>Öppenvård</a:t>
            </a:r>
          </a:p>
        </p:txBody>
      </p:sp>
      <p:sp>
        <p:nvSpPr>
          <p:cNvPr id="118" name="textruta 117"/>
          <p:cNvSpPr txBox="1"/>
          <p:nvPr/>
        </p:nvSpPr>
        <p:spPr>
          <a:xfrm>
            <a:off x="6194616" y="3448925"/>
            <a:ext cx="125889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Samordna förberedelse- fas för SIP (Prator) </a:t>
            </a:r>
          </a:p>
        </p:txBody>
      </p:sp>
      <p:cxnSp>
        <p:nvCxnSpPr>
          <p:cNvPr id="119" name="Rak pil 118"/>
          <p:cNvCxnSpPr/>
          <p:nvPr/>
        </p:nvCxnSpPr>
        <p:spPr>
          <a:xfrm>
            <a:off x="5953839" y="3807815"/>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0" name="textruta 119"/>
          <p:cNvSpPr txBox="1"/>
          <p:nvPr/>
        </p:nvSpPr>
        <p:spPr>
          <a:xfrm>
            <a:off x="7589222" y="2941523"/>
            <a:ext cx="1809010" cy="738664"/>
          </a:xfrm>
          <a:prstGeom prst="rect">
            <a:avLst/>
          </a:prstGeom>
          <a:noFill/>
        </p:spPr>
        <p:txBody>
          <a:bodyPr wrap="square" rtlCol="0">
            <a:spAutoFit/>
          </a:bodyPr>
          <a:lstStyle/>
          <a:p>
            <a:r>
              <a:rPr lang="sv-SE" sz="1400" b="1" dirty="0"/>
              <a:t>Slutenvård, Öppenvård, Kommun</a:t>
            </a:r>
          </a:p>
        </p:txBody>
      </p:sp>
      <p:sp>
        <p:nvSpPr>
          <p:cNvPr id="121" name="textruta 120"/>
          <p:cNvSpPr txBox="1"/>
          <p:nvPr/>
        </p:nvSpPr>
        <p:spPr>
          <a:xfrm>
            <a:off x="7749211" y="3591695"/>
            <a:ext cx="1082843"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Delta i förberedelse-</a:t>
            </a:r>
          </a:p>
          <a:p>
            <a:r>
              <a:rPr lang="sv-SE" sz="1050" b="1" dirty="0"/>
              <a:t>fas för SIP (Prator) </a:t>
            </a:r>
          </a:p>
        </p:txBody>
      </p:sp>
      <p:cxnSp>
        <p:nvCxnSpPr>
          <p:cNvPr id="122" name="Rak pil 121"/>
          <p:cNvCxnSpPr/>
          <p:nvPr/>
        </p:nvCxnSpPr>
        <p:spPr>
          <a:xfrm>
            <a:off x="7557906" y="3890728"/>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4" name="textruta 123"/>
          <p:cNvSpPr txBox="1"/>
          <p:nvPr/>
        </p:nvSpPr>
        <p:spPr>
          <a:xfrm>
            <a:off x="2344586" y="5063108"/>
            <a:ext cx="13057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309890" y="4864984"/>
            <a:ext cx="871929"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791549" y="4878097"/>
            <a:ext cx="130667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871613" y="5078182"/>
            <a:ext cx="12810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658487" y="534520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194487" y="534520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350710" y="5104945"/>
            <a:ext cx="11198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298693" y="4891534"/>
            <a:ext cx="871929"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493561" y="4825069"/>
            <a:ext cx="130667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608484" y="5054321"/>
            <a:ext cx="1116830"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433824" y="534975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229771" y="6627168"/>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290316" y="5905982"/>
            <a:ext cx="773513"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83450" y="6097591"/>
            <a:ext cx="140373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595585" y="5916388"/>
            <a:ext cx="2004924"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909085" y="6108464"/>
            <a:ext cx="11996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657826" y="639825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855247" y="4542630"/>
            <a:ext cx="123518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883882" y="4357640"/>
            <a:ext cx="871929"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503656" y="5921607"/>
            <a:ext cx="773513"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330588" y="6120685"/>
            <a:ext cx="110323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509412" y="5873249"/>
            <a:ext cx="2004924"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654603" y="6119337"/>
            <a:ext cx="102889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460517" y="645457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108685" y="636237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800231" y="5187571"/>
            <a:ext cx="138827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814408" y="5000789"/>
            <a:ext cx="871929"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513909" y="442866"/>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7076371" y="393931"/>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031670" y="192979"/>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609966" y="241116"/>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766308" y="548489"/>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205280" y="2017023"/>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402597" y="221821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636137" y="202853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176882" y="1846460"/>
            <a:ext cx="871929" cy="230832"/>
          </a:xfrm>
          <a:prstGeom prst="rect">
            <a:avLst/>
          </a:prstGeom>
          <a:noFill/>
        </p:spPr>
        <p:txBody>
          <a:bodyPr wrap="square" rtlCol="0">
            <a:spAutoFit/>
          </a:bodyPr>
          <a:lstStyle/>
          <a:p>
            <a:r>
              <a:rPr lang="sv-SE" sz="900" dirty="0"/>
              <a:t>Slutenvård</a:t>
            </a:r>
          </a:p>
        </p:txBody>
      </p:sp>
      <p:sp>
        <p:nvSpPr>
          <p:cNvPr id="8" name="Rektangel med rundade hörn 7"/>
          <p:cNvSpPr/>
          <p:nvPr/>
        </p:nvSpPr>
        <p:spPr bwMode="auto">
          <a:xfrm>
            <a:off x="116451" y="2667540"/>
            <a:ext cx="8939236" cy="1674844"/>
          </a:xfrm>
          <a:prstGeom prst="roundRect">
            <a:avLst/>
          </a:prstGeom>
          <a:noFill/>
          <a:ln w="5715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277701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23A920-FDE3-4880-86E7-42E5807FA791}"/>
              </a:ext>
            </a:extLst>
          </p:cNvPr>
          <p:cNvSpPr>
            <a:spLocks noGrp="1"/>
          </p:cNvSpPr>
          <p:nvPr>
            <p:ph type="title"/>
          </p:nvPr>
        </p:nvSpPr>
        <p:spPr/>
        <p:txBody>
          <a:bodyPr>
            <a:normAutofit/>
          </a:bodyPr>
          <a:lstStyle/>
          <a:p>
            <a:pPr algn="ctr"/>
            <a:r>
              <a:rPr lang="sv-SE" sz="1800" b="1" dirty="0"/>
              <a:t>Skapa Utskrivningsrapport från slutenvården</a:t>
            </a:r>
          </a:p>
        </p:txBody>
      </p:sp>
      <p:pic>
        <p:nvPicPr>
          <p:cNvPr id="4" name="Platshållare för innehåll 3">
            <a:extLst>
              <a:ext uri="{FF2B5EF4-FFF2-40B4-BE49-F238E27FC236}">
                <a16:creationId xmlns:a16="http://schemas.microsoft.com/office/drawing/2014/main" xmlns="" id="{D8B3E090-B4F6-4DAD-B381-E1A92FF37615}"/>
              </a:ext>
            </a:extLst>
          </p:cNvPr>
          <p:cNvPicPr>
            <a:picLocks noGrp="1"/>
          </p:cNvPicPr>
          <p:nvPr>
            <p:ph idx="1"/>
          </p:nvPr>
        </p:nvPicPr>
        <p:blipFill rotWithShape="1">
          <a:blip r:embed="rId3"/>
          <a:srcRect l="23672" t="17899" r="23950" b="45347"/>
          <a:stretch/>
        </p:blipFill>
        <p:spPr bwMode="auto">
          <a:xfrm>
            <a:off x="1015697" y="3952295"/>
            <a:ext cx="6098733" cy="1443960"/>
          </a:xfrm>
          <a:prstGeom prst="rect">
            <a:avLst/>
          </a:prstGeom>
          <a:ln>
            <a:noFill/>
          </a:ln>
          <a:extLst>
            <a:ext uri="{53640926-AAD7-44D8-BBD7-CCE9431645EC}">
              <a14:shadowObscured xmlns:a14="http://schemas.microsoft.com/office/drawing/2010/main"/>
            </a:ext>
          </a:extLst>
        </p:spPr>
      </p:pic>
      <p:sp>
        <p:nvSpPr>
          <p:cNvPr id="5" name="Pratbubbla: vänsterpil 4">
            <a:extLst>
              <a:ext uri="{FF2B5EF4-FFF2-40B4-BE49-F238E27FC236}">
                <a16:creationId xmlns:a16="http://schemas.microsoft.com/office/drawing/2014/main" xmlns="" id="{77547AD2-9AA0-4D1C-A1EE-181CB3856247}"/>
              </a:ext>
            </a:extLst>
          </p:cNvPr>
          <p:cNvSpPr/>
          <p:nvPr/>
        </p:nvSpPr>
        <p:spPr>
          <a:xfrm>
            <a:off x="7114430" y="2420888"/>
            <a:ext cx="1778050" cy="1531407"/>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Senast uppdatering av utskrivnings-</a:t>
            </a:r>
          </a:p>
          <a:p>
            <a:pPr algn="ctr"/>
            <a:r>
              <a:rPr lang="sv-SE" sz="1350" dirty="0">
                <a:solidFill>
                  <a:schemeClr val="tx1"/>
                </a:solidFill>
              </a:rPr>
              <a:t>rapport blir datum rött</a:t>
            </a:r>
          </a:p>
        </p:txBody>
      </p:sp>
      <p:pic>
        <p:nvPicPr>
          <p:cNvPr id="6" name="Bildobjekt 5">
            <a:extLst>
              <a:ext uri="{FF2B5EF4-FFF2-40B4-BE49-F238E27FC236}">
                <a16:creationId xmlns:a16="http://schemas.microsoft.com/office/drawing/2014/main" xmlns="" id="{D2C3614B-C888-477E-B207-9592BF22D606}"/>
              </a:ext>
            </a:extLst>
          </p:cNvPr>
          <p:cNvPicPr>
            <a:picLocks noChangeAspect="1"/>
          </p:cNvPicPr>
          <p:nvPr/>
        </p:nvPicPr>
        <p:blipFill>
          <a:blip r:embed="rId4"/>
          <a:stretch>
            <a:fillRect/>
          </a:stretch>
        </p:blipFill>
        <p:spPr>
          <a:xfrm>
            <a:off x="1159498" y="1981397"/>
            <a:ext cx="5868185" cy="921326"/>
          </a:xfrm>
          <a:prstGeom prst="rect">
            <a:avLst/>
          </a:prstGeom>
        </p:spPr>
      </p:pic>
      <p:sp>
        <p:nvSpPr>
          <p:cNvPr id="8" name="Pil: nedåt 7">
            <a:extLst>
              <a:ext uri="{FF2B5EF4-FFF2-40B4-BE49-F238E27FC236}">
                <a16:creationId xmlns:a16="http://schemas.microsoft.com/office/drawing/2014/main" xmlns="" id="{789A6428-ECE5-47DF-ACFA-CBAA1AA33D14}"/>
              </a:ext>
            </a:extLst>
          </p:cNvPr>
          <p:cNvSpPr/>
          <p:nvPr/>
        </p:nvSpPr>
        <p:spPr>
          <a:xfrm>
            <a:off x="4788673" y="1981397"/>
            <a:ext cx="363474" cy="55159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3" name="Bildobjekt 2"/>
          <p:cNvPicPr>
            <a:picLocks noChangeAspect="1"/>
          </p:cNvPicPr>
          <p:nvPr/>
        </p:nvPicPr>
        <p:blipFill>
          <a:blip r:embed="rId5"/>
          <a:stretch>
            <a:fillRect/>
          </a:stretch>
        </p:blipFill>
        <p:spPr>
          <a:xfrm>
            <a:off x="1210586" y="2999195"/>
            <a:ext cx="5772647" cy="859610"/>
          </a:xfrm>
          <a:prstGeom prst="rect">
            <a:avLst/>
          </a:prstGeom>
        </p:spPr>
      </p:pic>
      <p:sp>
        <p:nvSpPr>
          <p:cNvPr id="7" name="Bildtext vänster 6"/>
          <p:cNvSpPr/>
          <p:nvPr/>
        </p:nvSpPr>
        <p:spPr>
          <a:xfrm>
            <a:off x="7114431" y="4149488"/>
            <a:ext cx="1778049" cy="1511759"/>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Uppdatering sker när enheten läst utskrivnings-</a:t>
            </a:r>
          </a:p>
          <a:p>
            <a:pPr algn="ctr"/>
            <a:r>
              <a:rPr lang="sv-SE" sz="1350" dirty="0">
                <a:solidFill>
                  <a:schemeClr val="tx1"/>
                </a:solidFill>
              </a:rPr>
              <a:t>rapporten</a:t>
            </a:r>
          </a:p>
        </p:txBody>
      </p:sp>
    </p:spTree>
    <p:extLst>
      <p:ext uri="{BB962C8B-B14F-4D97-AF65-F5344CB8AC3E}">
        <p14:creationId xmlns:p14="http://schemas.microsoft.com/office/powerpoint/2010/main" val="129070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055D5FD-A209-4ACB-8143-5357834F4369}"/>
              </a:ext>
            </a:extLst>
          </p:cNvPr>
          <p:cNvSpPr>
            <a:spLocks noGrp="1"/>
          </p:cNvSpPr>
          <p:nvPr>
            <p:ph type="title"/>
          </p:nvPr>
        </p:nvSpPr>
        <p:spPr/>
        <p:txBody>
          <a:bodyPr>
            <a:normAutofit/>
          </a:bodyPr>
          <a:lstStyle/>
          <a:p>
            <a:pPr algn="ctr"/>
            <a:r>
              <a:rPr lang="sv-SE" sz="1800" b="1" dirty="0"/>
              <a:t>Slutenvårdens sjuksköterskas del i utskrivningsrapporten</a:t>
            </a:r>
          </a:p>
        </p:txBody>
      </p:sp>
      <p:pic>
        <p:nvPicPr>
          <p:cNvPr id="4" name="Platshållare för innehåll 3">
            <a:extLst>
              <a:ext uri="{FF2B5EF4-FFF2-40B4-BE49-F238E27FC236}">
                <a16:creationId xmlns:a16="http://schemas.microsoft.com/office/drawing/2014/main" xmlns="" id="{88300C67-1A63-4EB9-8BFC-72BEF5110210}"/>
              </a:ext>
            </a:extLst>
          </p:cNvPr>
          <p:cNvPicPr>
            <a:picLocks noGrp="1" noChangeAspect="1"/>
          </p:cNvPicPr>
          <p:nvPr>
            <p:ph idx="1"/>
          </p:nvPr>
        </p:nvPicPr>
        <p:blipFill>
          <a:blip r:embed="rId3"/>
          <a:stretch>
            <a:fillRect/>
          </a:stretch>
        </p:blipFill>
        <p:spPr>
          <a:xfrm>
            <a:off x="1135212" y="1752600"/>
            <a:ext cx="6029077" cy="3095513"/>
          </a:xfrm>
          <a:prstGeom prst="rect">
            <a:avLst/>
          </a:prstGeom>
        </p:spPr>
      </p:pic>
      <p:sp>
        <p:nvSpPr>
          <p:cNvPr id="5" name="Pratbubbla: vänsterpil 4">
            <a:extLst>
              <a:ext uri="{FF2B5EF4-FFF2-40B4-BE49-F238E27FC236}">
                <a16:creationId xmlns:a16="http://schemas.microsoft.com/office/drawing/2014/main" xmlns="" id="{EBDAB5F9-A63D-49D9-B4A1-977F27E339D5}"/>
              </a:ext>
            </a:extLst>
          </p:cNvPr>
          <p:cNvSpPr/>
          <p:nvPr/>
        </p:nvSpPr>
        <p:spPr>
          <a:xfrm>
            <a:off x="7164289" y="1980266"/>
            <a:ext cx="1897766" cy="264018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 och skriv i kommentarer</a:t>
            </a:r>
          </a:p>
        </p:txBody>
      </p:sp>
      <p:pic>
        <p:nvPicPr>
          <p:cNvPr id="3" name="Bildobjekt 2"/>
          <p:cNvPicPr>
            <a:picLocks noChangeAspect="1"/>
          </p:cNvPicPr>
          <p:nvPr/>
        </p:nvPicPr>
        <p:blipFill>
          <a:blip r:embed="rId4"/>
          <a:stretch>
            <a:fillRect/>
          </a:stretch>
        </p:blipFill>
        <p:spPr>
          <a:xfrm>
            <a:off x="1135212" y="4848112"/>
            <a:ext cx="6104938" cy="523875"/>
          </a:xfrm>
          <a:prstGeom prst="rect">
            <a:avLst/>
          </a:prstGeom>
        </p:spPr>
      </p:pic>
      <p:sp>
        <p:nvSpPr>
          <p:cNvPr id="6" name="Ellips 5"/>
          <p:cNvSpPr/>
          <p:nvPr/>
        </p:nvSpPr>
        <p:spPr bwMode="auto">
          <a:xfrm>
            <a:off x="5580113" y="5110049"/>
            <a:ext cx="1512168" cy="261938"/>
          </a:xfrm>
          <a:prstGeom prst="ellips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17458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1BD1484-E19E-4FD9-80C3-A89B9AEFC428}"/>
              </a:ext>
            </a:extLst>
          </p:cNvPr>
          <p:cNvSpPr>
            <a:spLocks noGrp="1"/>
          </p:cNvSpPr>
          <p:nvPr>
            <p:ph type="title"/>
          </p:nvPr>
        </p:nvSpPr>
        <p:spPr/>
        <p:txBody>
          <a:bodyPr>
            <a:normAutofit/>
          </a:bodyPr>
          <a:lstStyle/>
          <a:p>
            <a:pPr algn="ctr"/>
            <a:r>
              <a:rPr lang="sv-SE" sz="1800" b="1" dirty="0"/>
              <a:t>Slutenvårdens läkares del i utskrivningsrapporten</a:t>
            </a:r>
          </a:p>
        </p:txBody>
      </p:sp>
      <p:pic>
        <p:nvPicPr>
          <p:cNvPr id="4" name="Platshållare för innehåll 3">
            <a:extLst>
              <a:ext uri="{FF2B5EF4-FFF2-40B4-BE49-F238E27FC236}">
                <a16:creationId xmlns:a16="http://schemas.microsoft.com/office/drawing/2014/main" xmlns="" id="{6A275248-F725-4F22-A732-453BBFD2BB1C}"/>
              </a:ext>
            </a:extLst>
          </p:cNvPr>
          <p:cNvPicPr>
            <a:picLocks noGrp="1"/>
          </p:cNvPicPr>
          <p:nvPr>
            <p:ph idx="1"/>
          </p:nvPr>
        </p:nvPicPr>
        <p:blipFill rotWithShape="1">
          <a:blip r:embed="rId3"/>
          <a:srcRect l="15639" t="9768" r="16024" b="67268"/>
          <a:stretch/>
        </p:blipFill>
        <p:spPr bwMode="auto">
          <a:xfrm>
            <a:off x="628650" y="1861206"/>
            <a:ext cx="7886700" cy="1256203"/>
          </a:xfrm>
          <a:prstGeom prst="rect">
            <a:avLst/>
          </a:prstGeom>
          <a:ln>
            <a:noFill/>
          </a:ln>
          <a:extLst>
            <a:ext uri="{53640926-AAD7-44D8-BBD7-CCE9431645EC}">
              <a14:shadowObscured xmlns:a14="http://schemas.microsoft.com/office/drawing/2010/main"/>
            </a:ext>
          </a:extLst>
        </p:spPr>
      </p:pic>
      <p:pic>
        <p:nvPicPr>
          <p:cNvPr id="5" name="Bildobjekt 4">
            <a:extLst>
              <a:ext uri="{FF2B5EF4-FFF2-40B4-BE49-F238E27FC236}">
                <a16:creationId xmlns:a16="http://schemas.microsoft.com/office/drawing/2014/main" xmlns="" id="{8251D6E8-385F-46C6-8D51-FD0C7FCA370F}"/>
              </a:ext>
            </a:extLst>
          </p:cNvPr>
          <p:cNvPicPr>
            <a:picLocks noChangeAspect="1"/>
          </p:cNvPicPr>
          <p:nvPr/>
        </p:nvPicPr>
        <p:blipFill>
          <a:blip r:embed="rId4"/>
          <a:stretch>
            <a:fillRect/>
          </a:stretch>
        </p:blipFill>
        <p:spPr>
          <a:xfrm>
            <a:off x="687302" y="3169171"/>
            <a:ext cx="7088091" cy="2651288"/>
          </a:xfrm>
          <a:prstGeom prst="rect">
            <a:avLst/>
          </a:prstGeom>
        </p:spPr>
      </p:pic>
      <p:sp>
        <p:nvSpPr>
          <p:cNvPr id="6" name="Pil: nedåt 5">
            <a:extLst>
              <a:ext uri="{FF2B5EF4-FFF2-40B4-BE49-F238E27FC236}">
                <a16:creationId xmlns:a16="http://schemas.microsoft.com/office/drawing/2014/main" xmlns="" id="{280317D6-D09D-4E8E-A331-338A6FA5670D}"/>
              </a:ext>
            </a:extLst>
          </p:cNvPr>
          <p:cNvSpPr/>
          <p:nvPr/>
        </p:nvSpPr>
        <p:spPr>
          <a:xfrm>
            <a:off x="5563926" y="1961369"/>
            <a:ext cx="363474" cy="73380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7" name="Pratbubbla: vänsterpil 6">
            <a:extLst>
              <a:ext uri="{FF2B5EF4-FFF2-40B4-BE49-F238E27FC236}">
                <a16:creationId xmlns:a16="http://schemas.microsoft.com/office/drawing/2014/main" xmlns="" id="{D6EFFED4-C940-46CD-B9EB-A0F69E299D8F}"/>
              </a:ext>
            </a:extLst>
          </p:cNvPr>
          <p:cNvSpPr/>
          <p:nvPr/>
        </p:nvSpPr>
        <p:spPr>
          <a:xfrm>
            <a:off x="7716741" y="3523421"/>
            <a:ext cx="1198659" cy="2297041"/>
          </a:xfrm>
          <a:prstGeom prst="leftArrowCallout">
            <a:avLst>
              <a:gd name="adj1" fmla="val 50000"/>
              <a:gd name="adj2" fmla="val 25000"/>
              <a:gd name="adj3" fmla="val 25000"/>
              <a:gd name="adj4" fmla="val 6497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a:t>
            </a:r>
          </a:p>
          <a:p>
            <a:pPr algn="ctr"/>
            <a:endParaRPr lang="sv-SE" sz="1350" dirty="0"/>
          </a:p>
        </p:txBody>
      </p:sp>
      <p:sp>
        <p:nvSpPr>
          <p:cNvPr id="3" name="Ellips 2"/>
          <p:cNvSpPr/>
          <p:nvPr/>
        </p:nvSpPr>
        <p:spPr bwMode="auto">
          <a:xfrm>
            <a:off x="5808085" y="5589240"/>
            <a:ext cx="1644235" cy="231219"/>
          </a:xfrm>
          <a:prstGeom prst="ellips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97797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B8E4A73-BA8F-4184-ABFD-65FFF7AC7220}"/>
              </a:ext>
            </a:extLst>
          </p:cNvPr>
          <p:cNvSpPr>
            <a:spLocks noGrp="1"/>
          </p:cNvSpPr>
          <p:nvPr>
            <p:ph type="title"/>
          </p:nvPr>
        </p:nvSpPr>
        <p:spPr/>
        <p:txBody>
          <a:bodyPr>
            <a:normAutofit/>
          </a:bodyPr>
          <a:lstStyle/>
          <a:p>
            <a:pPr algn="ctr"/>
            <a:r>
              <a:rPr lang="sv-SE" sz="1800" b="1" dirty="0"/>
              <a:t>Slutenvårdens arbetsterapeuts och fysioterapeuts del i utskrivningsrapporten</a:t>
            </a:r>
          </a:p>
        </p:txBody>
      </p:sp>
      <p:pic>
        <p:nvPicPr>
          <p:cNvPr id="4" name="Platshållare för innehåll 3">
            <a:extLst>
              <a:ext uri="{FF2B5EF4-FFF2-40B4-BE49-F238E27FC236}">
                <a16:creationId xmlns:a16="http://schemas.microsoft.com/office/drawing/2014/main" xmlns="" id="{75B6BCA1-D9E0-4D5B-A21E-2ECBD430A512}"/>
              </a:ext>
            </a:extLst>
          </p:cNvPr>
          <p:cNvPicPr>
            <a:picLocks noGrp="1"/>
          </p:cNvPicPr>
          <p:nvPr>
            <p:ph idx="1"/>
          </p:nvPr>
        </p:nvPicPr>
        <p:blipFill rotWithShape="1">
          <a:blip r:embed="rId3"/>
          <a:srcRect l="20780" t="49012" r="20951" b="34194"/>
          <a:stretch/>
        </p:blipFill>
        <p:spPr bwMode="auto">
          <a:xfrm>
            <a:off x="1075423" y="3826694"/>
            <a:ext cx="6533975" cy="1180707"/>
          </a:xfrm>
          <a:prstGeom prst="rect">
            <a:avLst/>
          </a:prstGeom>
          <a:ln>
            <a:noFill/>
          </a:ln>
          <a:extLst>
            <a:ext uri="{53640926-AAD7-44D8-BBD7-CCE9431645EC}">
              <a14:shadowObscured xmlns:a14="http://schemas.microsoft.com/office/drawing/2010/main"/>
            </a:ext>
          </a:extLst>
        </p:spPr>
      </p:pic>
      <p:pic>
        <p:nvPicPr>
          <p:cNvPr id="5" name="Bildobjekt 4">
            <a:extLst>
              <a:ext uri="{FF2B5EF4-FFF2-40B4-BE49-F238E27FC236}">
                <a16:creationId xmlns:a16="http://schemas.microsoft.com/office/drawing/2014/main" xmlns="" id="{1B5C1B8D-BC85-4C2C-89CC-A3379E7874AF}"/>
              </a:ext>
            </a:extLst>
          </p:cNvPr>
          <p:cNvPicPr>
            <a:picLocks noChangeAspect="1"/>
          </p:cNvPicPr>
          <p:nvPr/>
        </p:nvPicPr>
        <p:blipFill>
          <a:blip r:embed="rId4"/>
          <a:stretch>
            <a:fillRect/>
          </a:stretch>
        </p:blipFill>
        <p:spPr>
          <a:xfrm>
            <a:off x="1075423" y="2730828"/>
            <a:ext cx="6533975" cy="938223"/>
          </a:xfrm>
          <a:prstGeom prst="rect">
            <a:avLst/>
          </a:prstGeom>
        </p:spPr>
      </p:pic>
      <p:sp>
        <p:nvSpPr>
          <p:cNvPr id="6" name="Pratbubbla: vänsterpil 5">
            <a:extLst>
              <a:ext uri="{FF2B5EF4-FFF2-40B4-BE49-F238E27FC236}">
                <a16:creationId xmlns:a16="http://schemas.microsoft.com/office/drawing/2014/main" xmlns="" id="{1934EF90-3890-4006-855D-998C0EBB9034}"/>
              </a:ext>
            </a:extLst>
          </p:cNvPr>
          <p:cNvSpPr/>
          <p:nvPr/>
        </p:nvSpPr>
        <p:spPr>
          <a:xfrm>
            <a:off x="7609398" y="2831161"/>
            <a:ext cx="1355090" cy="113306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ex ADL-status</a:t>
            </a:r>
          </a:p>
        </p:txBody>
      </p:sp>
      <p:sp>
        <p:nvSpPr>
          <p:cNvPr id="7" name="Pratbubbla: vänsterpil 6">
            <a:extLst>
              <a:ext uri="{FF2B5EF4-FFF2-40B4-BE49-F238E27FC236}">
                <a16:creationId xmlns:a16="http://schemas.microsoft.com/office/drawing/2014/main" xmlns="" id="{46768286-9BF9-4D9C-974B-23F7D59DB4BD}"/>
              </a:ext>
            </a:extLst>
          </p:cNvPr>
          <p:cNvSpPr/>
          <p:nvPr/>
        </p:nvSpPr>
        <p:spPr>
          <a:xfrm>
            <a:off x="7788303" y="4074147"/>
            <a:ext cx="1176185" cy="86212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aktuellt status</a:t>
            </a:r>
          </a:p>
        </p:txBody>
      </p:sp>
      <p:sp>
        <p:nvSpPr>
          <p:cNvPr id="3" name="Ellips 2"/>
          <p:cNvSpPr/>
          <p:nvPr/>
        </p:nvSpPr>
        <p:spPr bwMode="auto">
          <a:xfrm>
            <a:off x="5929460" y="4797152"/>
            <a:ext cx="1522860" cy="227335"/>
          </a:xfrm>
          <a:prstGeom prst="ellips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28177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6BA8570-CDF9-4508-B47E-7F728D9740C9}"/>
              </a:ext>
            </a:extLst>
          </p:cNvPr>
          <p:cNvSpPr>
            <a:spLocks noGrp="1"/>
          </p:cNvSpPr>
          <p:nvPr>
            <p:ph type="title"/>
          </p:nvPr>
        </p:nvSpPr>
        <p:spPr>
          <a:xfrm>
            <a:off x="628651" y="572946"/>
            <a:ext cx="7886700" cy="650019"/>
          </a:xfrm>
        </p:spPr>
        <p:txBody>
          <a:bodyPr>
            <a:normAutofit/>
          </a:bodyPr>
          <a:lstStyle/>
          <a:p>
            <a:pPr algn="ctr"/>
            <a:r>
              <a:rPr lang="sv-SE" sz="1800" b="1" dirty="0"/>
              <a:t>Extra meddelande – Begäran om komplettering</a:t>
            </a:r>
          </a:p>
        </p:txBody>
      </p:sp>
      <p:pic>
        <p:nvPicPr>
          <p:cNvPr id="4" name="Platshållare för innehåll 3">
            <a:extLst>
              <a:ext uri="{FF2B5EF4-FFF2-40B4-BE49-F238E27FC236}">
                <a16:creationId xmlns:a16="http://schemas.microsoft.com/office/drawing/2014/main" xmlns="" id="{0FC35EF1-0D14-4D88-AC4F-7F46C8977B2F}"/>
              </a:ext>
            </a:extLst>
          </p:cNvPr>
          <p:cNvPicPr>
            <a:picLocks noGrp="1" noChangeAspect="1"/>
          </p:cNvPicPr>
          <p:nvPr>
            <p:ph idx="1"/>
          </p:nvPr>
        </p:nvPicPr>
        <p:blipFill rotWithShape="1">
          <a:blip r:embed="rId3"/>
          <a:srcRect t="21276" b="4647"/>
          <a:stretch/>
        </p:blipFill>
        <p:spPr>
          <a:xfrm>
            <a:off x="628651" y="1767885"/>
            <a:ext cx="6396327" cy="1849711"/>
          </a:xfrm>
          <a:prstGeom prst="rect">
            <a:avLst/>
          </a:prstGeom>
        </p:spPr>
      </p:pic>
      <p:sp>
        <p:nvSpPr>
          <p:cNvPr id="6" name="Pratbubbla: vänsterpil 5">
            <a:extLst>
              <a:ext uri="{FF2B5EF4-FFF2-40B4-BE49-F238E27FC236}">
                <a16:creationId xmlns:a16="http://schemas.microsoft.com/office/drawing/2014/main" xmlns="" id="{C891F7A6-547C-4E96-931E-895C2222ACD7}"/>
              </a:ext>
            </a:extLst>
          </p:cNvPr>
          <p:cNvSpPr/>
          <p:nvPr/>
        </p:nvSpPr>
        <p:spPr>
          <a:xfrm>
            <a:off x="4176744" y="2420888"/>
            <a:ext cx="1879629" cy="1196707"/>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Välj mottagare av extra meddelandet </a:t>
            </a:r>
          </a:p>
        </p:txBody>
      </p:sp>
      <p:pic>
        <p:nvPicPr>
          <p:cNvPr id="7" name="Bildobjekt 6">
            <a:extLst>
              <a:ext uri="{FF2B5EF4-FFF2-40B4-BE49-F238E27FC236}">
                <a16:creationId xmlns:a16="http://schemas.microsoft.com/office/drawing/2014/main" xmlns="" id="{4AFC5BA4-4C86-4EBF-936A-F31F6EE49B25}"/>
              </a:ext>
            </a:extLst>
          </p:cNvPr>
          <p:cNvPicPr>
            <a:picLocks noChangeAspect="1"/>
          </p:cNvPicPr>
          <p:nvPr/>
        </p:nvPicPr>
        <p:blipFill>
          <a:blip r:embed="rId4"/>
          <a:stretch>
            <a:fillRect/>
          </a:stretch>
        </p:blipFill>
        <p:spPr>
          <a:xfrm>
            <a:off x="1131570" y="3855796"/>
            <a:ext cx="6772275" cy="736358"/>
          </a:xfrm>
          <a:prstGeom prst="rect">
            <a:avLst/>
          </a:prstGeom>
        </p:spPr>
      </p:pic>
      <p:pic>
        <p:nvPicPr>
          <p:cNvPr id="8" name="Bildobjekt 7">
            <a:extLst>
              <a:ext uri="{FF2B5EF4-FFF2-40B4-BE49-F238E27FC236}">
                <a16:creationId xmlns:a16="http://schemas.microsoft.com/office/drawing/2014/main" xmlns="" id="{437D01C4-0E7D-49D3-B672-4BD786D11627}"/>
              </a:ext>
            </a:extLst>
          </p:cNvPr>
          <p:cNvPicPr>
            <a:picLocks noChangeAspect="1"/>
          </p:cNvPicPr>
          <p:nvPr/>
        </p:nvPicPr>
        <p:blipFill>
          <a:blip r:embed="rId5"/>
          <a:stretch>
            <a:fillRect/>
          </a:stretch>
        </p:blipFill>
        <p:spPr>
          <a:xfrm>
            <a:off x="1328738" y="4697719"/>
            <a:ext cx="6480809" cy="1183016"/>
          </a:xfrm>
          <a:prstGeom prst="rect">
            <a:avLst/>
          </a:prstGeom>
        </p:spPr>
      </p:pic>
      <p:sp>
        <p:nvSpPr>
          <p:cNvPr id="9" name="Pil: vänster 8">
            <a:extLst>
              <a:ext uri="{FF2B5EF4-FFF2-40B4-BE49-F238E27FC236}">
                <a16:creationId xmlns:a16="http://schemas.microsoft.com/office/drawing/2014/main" xmlns="" id="{B78D849B-BAEF-4F29-AAA4-0024DC959071}"/>
              </a:ext>
            </a:extLst>
          </p:cNvPr>
          <p:cNvSpPr/>
          <p:nvPr/>
        </p:nvSpPr>
        <p:spPr>
          <a:xfrm>
            <a:off x="6056374" y="4381024"/>
            <a:ext cx="733806" cy="21113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Pil: vänster 9">
            <a:extLst>
              <a:ext uri="{FF2B5EF4-FFF2-40B4-BE49-F238E27FC236}">
                <a16:creationId xmlns:a16="http://schemas.microsoft.com/office/drawing/2014/main" xmlns="" id="{A1C51952-D78E-443D-90A6-654A5C6A9D4A}"/>
              </a:ext>
            </a:extLst>
          </p:cNvPr>
          <p:cNvSpPr/>
          <p:nvPr/>
        </p:nvSpPr>
        <p:spPr>
          <a:xfrm>
            <a:off x="5124638" y="5213961"/>
            <a:ext cx="733806" cy="26832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 name="Bildtext vänster 2"/>
          <p:cNvSpPr/>
          <p:nvPr/>
        </p:nvSpPr>
        <p:spPr>
          <a:xfrm>
            <a:off x="6916082" y="1461166"/>
            <a:ext cx="1472342" cy="197827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Familjeläkare på HC/VC eller</a:t>
            </a:r>
          </a:p>
          <a:p>
            <a:pPr algn="ctr"/>
            <a:r>
              <a:rPr lang="sv-SE" sz="900" dirty="0">
                <a:solidFill>
                  <a:schemeClr val="tx1"/>
                </a:solidFill>
              </a:rPr>
              <a:t>läkare i öppenvård psykiatri mottagning begär komplettering och väljer mottagande enhet</a:t>
            </a:r>
            <a:r>
              <a:rPr lang="sv-SE" sz="1350" dirty="0">
                <a:solidFill>
                  <a:schemeClr val="tx1"/>
                </a:solidFill>
              </a:rPr>
              <a:t> </a:t>
            </a:r>
            <a:r>
              <a:rPr lang="sv-SE" sz="900" dirty="0">
                <a:solidFill>
                  <a:schemeClr val="tx1"/>
                </a:solidFill>
              </a:rPr>
              <a:t>läkare slutenvården</a:t>
            </a:r>
          </a:p>
        </p:txBody>
      </p:sp>
    </p:spTree>
    <p:extLst>
      <p:ext uri="{BB962C8B-B14F-4D97-AF65-F5344CB8AC3E}">
        <p14:creationId xmlns:p14="http://schemas.microsoft.com/office/powerpoint/2010/main" val="193623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9362" y="125760"/>
            <a:ext cx="7772400" cy="1143000"/>
          </a:xfrm>
        </p:spPr>
        <p:txBody>
          <a:bodyPr/>
          <a:lstStyle/>
          <a:p>
            <a:r>
              <a:rPr lang="sv-SE" sz="3200" b="1" dirty="0"/>
              <a:t>Vi kommer idag att beröra</a:t>
            </a:r>
          </a:p>
        </p:txBody>
      </p:sp>
      <p:sp>
        <p:nvSpPr>
          <p:cNvPr id="3" name="Platshållare för innehåll 2"/>
          <p:cNvSpPr>
            <a:spLocks noGrp="1"/>
          </p:cNvSpPr>
          <p:nvPr>
            <p:ph idx="1"/>
          </p:nvPr>
        </p:nvSpPr>
        <p:spPr>
          <a:xfrm>
            <a:off x="685800" y="1268760"/>
            <a:ext cx="7772400" cy="4114800"/>
          </a:xfrm>
        </p:spPr>
        <p:txBody>
          <a:bodyPr/>
          <a:lstStyle/>
          <a:p>
            <a:r>
              <a:rPr lang="sv-SE" sz="2200" dirty="0"/>
              <a:t>Lagen om samverkan vid utskrivning från sluten hälso- och sjukvård (2017:612</a:t>
            </a:r>
            <a:r>
              <a:rPr lang="sv-SE" sz="2200" dirty="0" smtClean="0"/>
              <a:t>)</a:t>
            </a:r>
            <a:endParaRPr lang="sv-SE" sz="2200" dirty="0"/>
          </a:p>
          <a:p>
            <a:r>
              <a:rPr lang="sv-SE" sz="2200" dirty="0"/>
              <a:t>Överenskommelse Samverkan vid utskrivning från sluten hälso- och </a:t>
            </a:r>
            <a:r>
              <a:rPr lang="sv-SE" sz="2200" dirty="0" smtClean="0"/>
              <a:t>sjukvård</a:t>
            </a:r>
            <a:endParaRPr lang="sv-SE" sz="2200" dirty="0"/>
          </a:p>
          <a:p>
            <a:r>
              <a:rPr lang="sv-SE" sz="2200" dirty="0"/>
              <a:t>Samverkansrutin mellan landsting och kommuner vid in- och utskrivning av patienter i sluten hälso- och </a:t>
            </a:r>
            <a:r>
              <a:rPr lang="sv-SE" sz="2200" dirty="0" smtClean="0"/>
              <a:t>sjukvård</a:t>
            </a:r>
            <a:endParaRPr lang="sv-SE" sz="2200" dirty="0"/>
          </a:p>
          <a:p>
            <a:r>
              <a:rPr lang="sv-SE" sz="2200" dirty="0"/>
              <a:t>Prator</a:t>
            </a:r>
          </a:p>
          <a:p>
            <a:r>
              <a:rPr lang="sv-SE" sz="2400" dirty="0" smtClean="0">
                <a:hlinkClick r:id="rId3"/>
              </a:rPr>
              <a:t>https</a:t>
            </a:r>
            <a:r>
              <a:rPr lang="sv-SE" sz="2400" dirty="0">
                <a:hlinkClick r:id="rId3"/>
              </a:rPr>
              <a:t>://www.lvn.se/For-vardgivare/trygg-saker-och-samordnad-vard--och-omsorgsprocess/</a:t>
            </a:r>
            <a:endParaRPr lang="sv-SE" sz="2200" dirty="0">
              <a:solidFill>
                <a:srgbClr val="FF0000"/>
              </a:solidFill>
            </a:endParaRPr>
          </a:p>
        </p:txBody>
      </p:sp>
    </p:spTree>
    <p:extLst>
      <p:ext uri="{BB962C8B-B14F-4D97-AF65-F5344CB8AC3E}">
        <p14:creationId xmlns:p14="http://schemas.microsoft.com/office/powerpoint/2010/main" val="266667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07467" y="37982"/>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02665" y="73897"/>
            <a:ext cx="5618336" cy="323165"/>
          </a:xfrm>
          <a:prstGeom prst="rect">
            <a:avLst/>
          </a:prstGeom>
          <a:noFill/>
        </p:spPr>
        <p:txBody>
          <a:bodyPr wrap="square" rtlCol="0">
            <a:spAutoFit/>
          </a:bodyPr>
          <a:lstStyle/>
          <a:p>
            <a:r>
              <a:rPr lang="sv-SE" sz="1500" b="1" dirty="0"/>
              <a:t>Vårdgivare</a:t>
            </a:r>
          </a:p>
        </p:txBody>
      </p:sp>
      <p:cxnSp>
        <p:nvCxnSpPr>
          <p:cNvPr id="7" name="Rak 6"/>
          <p:cNvCxnSpPr>
            <a:stCxn id="5" idx="1"/>
          </p:cNvCxnSpPr>
          <p:nvPr/>
        </p:nvCxnSpPr>
        <p:spPr>
          <a:xfrm flipH="1">
            <a:off x="1975895" y="235480"/>
            <a:ext cx="26770" cy="65143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16045" y="442044"/>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137719" y="3113739"/>
            <a:ext cx="1374255"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211383" y="4453411"/>
            <a:ext cx="1374255" cy="784830"/>
          </a:xfrm>
          <a:prstGeom prst="rect">
            <a:avLst/>
          </a:prstGeom>
          <a:solidFill>
            <a:srgbClr val="FFFF00"/>
          </a:solidFill>
          <a:ln>
            <a:solidFill>
              <a:schemeClr val="tx1"/>
            </a:solidFill>
          </a:ln>
        </p:spPr>
        <p:txBody>
          <a:bodyPr wrap="square" rtlCol="0">
            <a:spAutoFit/>
          </a:bodyPr>
          <a:lstStyle/>
          <a:p>
            <a:pPr algn="ctr"/>
            <a:r>
              <a:rPr lang="sv-SE" sz="1500" b="1" dirty="0"/>
              <a:t>Skrivs ut från slutenvård</a:t>
            </a:r>
          </a:p>
        </p:txBody>
      </p:sp>
      <p:sp>
        <p:nvSpPr>
          <p:cNvPr id="13" name="textruta 12"/>
          <p:cNvSpPr txBox="1"/>
          <p:nvPr/>
        </p:nvSpPr>
        <p:spPr>
          <a:xfrm>
            <a:off x="251673" y="6155143"/>
            <a:ext cx="1374255"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a:off x="-133310" y="148147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31369" y="3865419"/>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14616" y="5668922"/>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813996" y="5621387"/>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649056" y="605308"/>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566832" y="345663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55257" y="488982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700451" y="6403658"/>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272457" y="942697"/>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304349" y="604008"/>
            <a:ext cx="871929" cy="230832"/>
          </a:xfrm>
          <a:prstGeom prst="rect">
            <a:avLst/>
          </a:prstGeom>
          <a:noFill/>
        </p:spPr>
        <p:txBody>
          <a:bodyPr wrap="square" rtlCol="0">
            <a:spAutoFit/>
          </a:bodyPr>
          <a:lstStyle/>
          <a:p>
            <a:r>
              <a:rPr lang="sv-SE" sz="900" dirty="0"/>
              <a:t>Kommun</a:t>
            </a:r>
          </a:p>
        </p:txBody>
      </p:sp>
      <p:sp>
        <p:nvSpPr>
          <p:cNvPr id="34" name="textruta 33"/>
          <p:cNvSpPr txBox="1"/>
          <p:nvPr/>
        </p:nvSpPr>
        <p:spPr>
          <a:xfrm>
            <a:off x="3637894" y="667087"/>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683628" y="867673"/>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779971" y="1007604"/>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464838" y="112158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301450" y="944249"/>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 </a:t>
            </a:r>
            <a:r>
              <a:rPr lang="sv-SE" sz="900" dirty="0" err="1"/>
              <a:t>mottagn</a:t>
            </a:r>
            <a:r>
              <a:rPr lang="sv-SE" sz="900" dirty="0"/>
              <a:t>.-besök (Blankett)</a:t>
            </a:r>
          </a:p>
        </p:txBody>
      </p:sp>
      <p:sp>
        <p:nvSpPr>
          <p:cNvPr id="63" name="textruta 62"/>
          <p:cNvSpPr txBox="1"/>
          <p:nvPr/>
        </p:nvSpPr>
        <p:spPr>
          <a:xfrm>
            <a:off x="6965958" y="930240"/>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331582" y="722451"/>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6965958" y="722451"/>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757695" y="1240470"/>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002665" y="349339"/>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803172" y="3970359"/>
            <a:ext cx="104741"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1989280" y="1534371"/>
            <a:ext cx="3942356"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116045" y="1745885"/>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174528" y="2686902"/>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29898" y="2719221"/>
            <a:ext cx="5237171"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1946245" y="3933055"/>
            <a:ext cx="2718788" cy="323165"/>
          </a:xfrm>
          <a:prstGeom prst="rect">
            <a:avLst/>
          </a:prstGeom>
          <a:noFill/>
        </p:spPr>
        <p:txBody>
          <a:bodyPr wrap="square" rtlCol="0">
            <a:spAutoFit/>
          </a:bodyPr>
          <a:lstStyle/>
          <a:p>
            <a:r>
              <a:rPr lang="sv-SE" sz="1500" b="1" dirty="0"/>
              <a:t>Information vid utskrivning</a:t>
            </a:r>
          </a:p>
        </p:txBody>
      </p:sp>
      <p:sp>
        <p:nvSpPr>
          <p:cNvPr id="83" name="textruta 82"/>
          <p:cNvSpPr txBox="1"/>
          <p:nvPr/>
        </p:nvSpPr>
        <p:spPr>
          <a:xfrm>
            <a:off x="2081636" y="5632177"/>
            <a:ext cx="4003253"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a:off x="6697996" y="1184155"/>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573045" y="1979252"/>
            <a:ext cx="122358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635865" y="1766715"/>
            <a:ext cx="871929"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4862457" y="1728917"/>
            <a:ext cx="1306670"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4972742" y="1979252"/>
            <a:ext cx="1116288"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790997" y="218610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072183" y="219804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277012" y="1980956"/>
            <a:ext cx="1127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237951" y="1653611"/>
            <a:ext cx="1228339" cy="3693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573997" y="1716302"/>
            <a:ext cx="988922"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615211" y="1982926"/>
            <a:ext cx="133532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t>
            </a:r>
            <a:r>
              <a:rPr lang="sv-SE" sz="900"/>
              <a:t>av svar på </a:t>
            </a:r>
            <a:r>
              <a:rPr lang="sv-SE" sz="900" dirty="0" err="1"/>
              <a:t>inskrivn</a:t>
            </a:r>
            <a:r>
              <a:rPr lang="sv-SE" sz="900" dirty="0"/>
              <a:t>.- meddelande (Prator)</a:t>
            </a:r>
          </a:p>
        </p:txBody>
      </p:sp>
      <p:cxnSp>
        <p:nvCxnSpPr>
          <p:cNvPr id="105" name="Rak pil 104"/>
          <p:cNvCxnSpPr/>
          <p:nvPr/>
        </p:nvCxnSpPr>
        <p:spPr>
          <a:xfrm>
            <a:off x="7402840" y="218780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695865" y="1020035"/>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709788" y="2321355"/>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131237" y="3304446"/>
            <a:ext cx="1006007"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31237" y="3066842"/>
            <a:ext cx="871929"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314082" y="3053783"/>
            <a:ext cx="130667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370052" y="3291539"/>
            <a:ext cx="1003861"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107017" y="357782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10251" y="363064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29391" y="3332192"/>
            <a:ext cx="127020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540631" y="3016635"/>
            <a:ext cx="1827217" cy="3693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246009" y="3069934"/>
            <a:ext cx="773513"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087761" y="3333798"/>
            <a:ext cx="125889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921970" y="357782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253509" y="3035502"/>
            <a:ext cx="1809010" cy="3693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601414" y="3322137"/>
            <a:ext cx="114871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a:t>
            </a:r>
          </a:p>
          <a:p>
            <a:r>
              <a:rPr lang="sv-SE" sz="900" dirty="0"/>
              <a:t>fas för SIP (Prator) </a:t>
            </a:r>
          </a:p>
        </p:txBody>
      </p:sp>
      <p:cxnSp>
        <p:nvCxnSpPr>
          <p:cNvPr id="122" name="Rak pil 121"/>
          <p:cNvCxnSpPr/>
          <p:nvPr/>
        </p:nvCxnSpPr>
        <p:spPr>
          <a:xfrm>
            <a:off x="7368504" y="354421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17671" y="4635191"/>
            <a:ext cx="1305713"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meddelande om </a:t>
            </a:r>
            <a:r>
              <a:rPr lang="sv-SE" sz="1050" b="1" dirty="0" err="1"/>
              <a:t>utskrivn.klar</a:t>
            </a:r>
            <a:r>
              <a:rPr lang="sv-SE" sz="1050" b="1" dirty="0"/>
              <a:t>  (Prator)</a:t>
            </a:r>
          </a:p>
        </p:txBody>
      </p:sp>
      <p:sp>
        <p:nvSpPr>
          <p:cNvPr id="125" name="textruta 124"/>
          <p:cNvSpPr txBox="1"/>
          <p:nvPr/>
        </p:nvSpPr>
        <p:spPr>
          <a:xfrm>
            <a:off x="2118913" y="4219686"/>
            <a:ext cx="1145712" cy="307777"/>
          </a:xfrm>
          <a:prstGeom prst="rect">
            <a:avLst/>
          </a:prstGeom>
          <a:noFill/>
        </p:spPr>
        <p:txBody>
          <a:bodyPr wrap="square" rtlCol="0">
            <a:spAutoFit/>
          </a:bodyPr>
          <a:lstStyle/>
          <a:p>
            <a:r>
              <a:rPr lang="sv-SE" sz="1400" b="1" dirty="0"/>
              <a:t>Slutenvård</a:t>
            </a:r>
          </a:p>
        </p:txBody>
      </p:sp>
      <p:sp>
        <p:nvSpPr>
          <p:cNvPr id="126" name="textruta 125"/>
          <p:cNvSpPr txBox="1"/>
          <p:nvPr/>
        </p:nvSpPr>
        <p:spPr>
          <a:xfrm>
            <a:off x="3807276" y="4193394"/>
            <a:ext cx="1306670" cy="523220"/>
          </a:xfrm>
          <a:prstGeom prst="rect">
            <a:avLst/>
          </a:prstGeom>
          <a:noFill/>
        </p:spPr>
        <p:txBody>
          <a:bodyPr wrap="square" rtlCol="0">
            <a:spAutoFit/>
          </a:bodyPr>
          <a:lstStyle/>
          <a:p>
            <a:r>
              <a:rPr lang="sv-SE" sz="1400" b="1" dirty="0"/>
              <a:t>Öppenvård, Kommun</a:t>
            </a:r>
          </a:p>
        </p:txBody>
      </p:sp>
      <p:sp>
        <p:nvSpPr>
          <p:cNvPr id="127" name="textruta 126"/>
          <p:cNvSpPr txBox="1"/>
          <p:nvPr/>
        </p:nvSpPr>
        <p:spPr>
          <a:xfrm>
            <a:off x="3807276" y="4713809"/>
            <a:ext cx="1281084"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meddelande om </a:t>
            </a:r>
            <a:r>
              <a:rPr lang="sv-SE" sz="1050" b="1" dirty="0" err="1"/>
              <a:t>utskrivn.klar</a:t>
            </a:r>
            <a:r>
              <a:rPr lang="sv-SE" sz="1050" b="1" dirty="0"/>
              <a:t> (Prator)</a:t>
            </a:r>
          </a:p>
        </p:txBody>
      </p:sp>
      <p:cxnSp>
        <p:nvCxnSpPr>
          <p:cNvPr id="128" name="Rak pil 127"/>
          <p:cNvCxnSpPr/>
          <p:nvPr/>
        </p:nvCxnSpPr>
        <p:spPr>
          <a:xfrm>
            <a:off x="3575836" y="4983080"/>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9" name="Rak pil 128"/>
          <p:cNvCxnSpPr/>
          <p:nvPr/>
        </p:nvCxnSpPr>
        <p:spPr>
          <a:xfrm>
            <a:off x="5089140" y="5111712"/>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8" name="textruta 137"/>
          <p:cNvSpPr txBox="1"/>
          <p:nvPr/>
        </p:nvSpPr>
        <p:spPr>
          <a:xfrm>
            <a:off x="5269694" y="4535904"/>
            <a:ext cx="111988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utskrivn</a:t>
            </a:r>
            <a:r>
              <a:rPr lang="sv-SE" sz="1050" b="1" dirty="0"/>
              <a:t>.-meddelande (Prator)</a:t>
            </a:r>
          </a:p>
        </p:txBody>
      </p:sp>
      <p:sp>
        <p:nvSpPr>
          <p:cNvPr id="139" name="textruta 138"/>
          <p:cNvSpPr txBox="1"/>
          <p:nvPr/>
        </p:nvSpPr>
        <p:spPr>
          <a:xfrm>
            <a:off x="5178312" y="4197615"/>
            <a:ext cx="1109405" cy="307777"/>
          </a:xfrm>
          <a:prstGeom prst="rect">
            <a:avLst/>
          </a:prstGeom>
          <a:noFill/>
        </p:spPr>
        <p:txBody>
          <a:bodyPr wrap="square" rtlCol="0">
            <a:spAutoFit/>
          </a:bodyPr>
          <a:lstStyle/>
          <a:p>
            <a:r>
              <a:rPr lang="sv-SE" sz="1400" b="1" dirty="0"/>
              <a:t>Slutenvård</a:t>
            </a:r>
          </a:p>
        </p:txBody>
      </p:sp>
      <p:sp>
        <p:nvSpPr>
          <p:cNvPr id="140" name="textruta 139"/>
          <p:cNvSpPr txBox="1"/>
          <p:nvPr/>
        </p:nvSpPr>
        <p:spPr>
          <a:xfrm>
            <a:off x="6467495" y="3948056"/>
            <a:ext cx="1306670" cy="523220"/>
          </a:xfrm>
          <a:prstGeom prst="rect">
            <a:avLst/>
          </a:prstGeom>
          <a:noFill/>
        </p:spPr>
        <p:txBody>
          <a:bodyPr wrap="square" rtlCol="0">
            <a:spAutoFit/>
          </a:bodyPr>
          <a:lstStyle/>
          <a:p>
            <a:r>
              <a:rPr lang="sv-SE" sz="1400" b="1" dirty="0"/>
              <a:t>Öppenvård, Kommun</a:t>
            </a:r>
          </a:p>
        </p:txBody>
      </p:sp>
      <p:sp>
        <p:nvSpPr>
          <p:cNvPr id="141" name="textruta 140"/>
          <p:cNvSpPr txBox="1"/>
          <p:nvPr/>
        </p:nvSpPr>
        <p:spPr>
          <a:xfrm>
            <a:off x="6581792" y="4523018"/>
            <a:ext cx="111683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utskrivn</a:t>
            </a:r>
            <a:r>
              <a:rPr lang="sv-SE" sz="1050" b="1" dirty="0"/>
              <a:t>.-meddelande (Prator)</a:t>
            </a:r>
          </a:p>
        </p:txBody>
      </p:sp>
      <p:cxnSp>
        <p:nvCxnSpPr>
          <p:cNvPr id="142" name="Rak pil 141"/>
          <p:cNvCxnSpPr/>
          <p:nvPr/>
        </p:nvCxnSpPr>
        <p:spPr>
          <a:xfrm>
            <a:off x="6397398" y="4889824"/>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extruta 1"/>
          <p:cNvSpPr txBox="1"/>
          <p:nvPr/>
        </p:nvSpPr>
        <p:spPr>
          <a:xfrm>
            <a:off x="2231806" y="6634460"/>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352189" y="5854718"/>
            <a:ext cx="773513"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88616" y="6094714"/>
            <a:ext cx="140373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654496" y="5840456"/>
            <a:ext cx="2004924"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895715" y="6053471"/>
            <a:ext cx="11996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703250" y="6445265"/>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823896" y="4172597"/>
            <a:ext cx="1235182"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Registrera faktiskt </a:t>
            </a:r>
            <a:r>
              <a:rPr lang="sv-SE" sz="1050" b="1" dirty="0" err="1"/>
              <a:t>utskrivn.datum</a:t>
            </a:r>
            <a:r>
              <a:rPr lang="sv-SE" sz="1050" b="1" dirty="0"/>
              <a:t> (Prator)</a:t>
            </a:r>
          </a:p>
        </p:txBody>
      </p:sp>
      <p:sp>
        <p:nvSpPr>
          <p:cNvPr id="151" name="textruta 150"/>
          <p:cNvSpPr txBox="1"/>
          <p:nvPr/>
        </p:nvSpPr>
        <p:spPr>
          <a:xfrm>
            <a:off x="7769785" y="3895992"/>
            <a:ext cx="1141849" cy="307777"/>
          </a:xfrm>
          <a:prstGeom prst="rect">
            <a:avLst/>
          </a:prstGeom>
          <a:noFill/>
        </p:spPr>
        <p:txBody>
          <a:bodyPr wrap="square" rtlCol="0">
            <a:spAutoFit/>
          </a:bodyPr>
          <a:lstStyle/>
          <a:p>
            <a:r>
              <a:rPr lang="sv-SE" sz="1400" b="1" dirty="0"/>
              <a:t>Slutenvård</a:t>
            </a:r>
          </a:p>
        </p:txBody>
      </p:sp>
      <p:sp>
        <p:nvSpPr>
          <p:cNvPr id="153" name="textruta 152"/>
          <p:cNvSpPr txBox="1"/>
          <p:nvPr/>
        </p:nvSpPr>
        <p:spPr>
          <a:xfrm>
            <a:off x="5413081" y="5894570"/>
            <a:ext cx="773513"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267090" y="6096117"/>
            <a:ext cx="110323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493892" y="5904332"/>
            <a:ext cx="2004924"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629556" y="6153008"/>
            <a:ext cx="102889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406067" y="638087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089140" y="638087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742849" y="5127920"/>
            <a:ext cx="138827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Informera patient om </a:t>
            </a:r>
          </a:p>
          <a:p>
            <a:r>
              <a:rPr lang="sv-SE" sz="1050" b="1" dirty="0"/>
              <a:t>vård &amp; framtida planering</a:t>
            </a:r>
          </a:p>
        </p:txBody>
      </p:sp>
      <p:sp>
        <p:nvSpPr>
          <p:cNvPr id="96" name="textruta 95"/>
          <p:cNvSpPr txBox="1"/>
          <p:nvPr/>
        </p:nvSpPr>
        <p:spPr>
          <a:xfrm>
            <a:off x="7848822" y="4895487"/>
            <a:ext cx="1120650" cy="307777"/>
          </a:xfrm>
          <a:prstGeom prst="rect">
            <a:avLst/>
          </a:prstGeom>
          <a:noFill/>
        </p:spPr>
        <p:txBody>
          <a:bodyPr wrap="square" rtlCol="0">
            <a:spAutoFit/>
          </a:bodyPr>
          <a:lstStyle/>
          <a:p>
            <a:r>
              <a:rPr lang="sv-SE" sz="1400" b="1" dirty="0"/>
              <a:t>Slutenvård</a:t>
            </a:r>
          </a:p>
        </p:txBody>
      </p:sp>
      <p:sp>
        <p:nvSpPr>
          <p:cNvPr id="92" name="textruta 91"/>
          <p:cNvSpPr txBox="1"/>
          <p:nvPr/>
        </p:nvSpPr>
        <p:spPr>
          <a:xfrm>
            <a:off x="5301450" y="276315"/>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6957761" y="214620"/>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039261" y="19941"/>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385240" y="76418"/>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607433" y="397062"/>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190564" y="1979252"/>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359683" y="218780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582002" y="199127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255805" y="1768969"/>
            <a:ext cx="871929" cy="230832"/>
          </a:xfrm>
          <a:prstGeom prst="rect">
            <a:avLst/>
          </a:prstGeom>
          <a:noFill/>
        </p:spPr>
        <p:txBody>
          <a:bodyPr wrap="square" rtlCol="0">
            <a:spAutoFit/>
          </a:bodyPr>
          <a:lstStyle/>
          <a:p>
            <a:r>
              <a:rPr lang="sv-SE" sz="900" dirty="0"/>
              <a:t>Slutenvård</a:t>
            </a:r>
          </a:p>
        </p:txBody>
      </p:sp>
      <p:sp>
        <p:nvSpPr>
          <p:cNvPr id="8" name="Rektangel med rundade hörn 7"/>
          <p:cNvSpPr/>
          <p:nvPr/>
        </p:nvSpPr>
        <p:spPr bwMode="auto">
          <a:xfrm>
            <a:off x="116045" y="3927331"/>
            <a:ext cx="9027956" cy="1881209"/>
          </a:xfrm>
          <a:prstGeom prst="roundRect">
            <a:avLst/>
          </a:prstGeom>
          <a:noFill/>
          <a:ln w="5715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95926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7C82C95-E584-4803-8933-C3DA86045B59}"/>
              </a:ext>
            </a:extLst>
          </p:cNvPr>
          <p:cNvSpPr>
            <a:spLocks noGrp="1"/>
          </p:cNvSpPr>
          <p:nvPr>
            <p:ph type="title"/>
          </p:nvPr>
        </p:nvSpPr>
        <p:spPr>
          <a:xfrm>
            <a:off x="556932" y="720985"/>
            <a:ext cx="7886700" cy="626642"/>
          </a:xfrm>
        </p:spPr>
        <p:txBody>
          <a:bodyPr>
            <a:normAutofit/>
          </a:bodyPr>
          <a:lstStyle/>
          <a:p>
            <a:pPr algn="ctr"/>
            <a:r>
              <a:rPr lang="sv-SE" sz="1800" b="1" dirty="0"/>
              <a:t>Utskrivningsklar från slutenvården</a:t>
            </a:r>
          </a:p>
        </p:txBody>
      </p:sp>
      <p:pic>
        <p:nvPicPr>
          <p:cNvPr id="4" name="Platshållare för innehåll 3">
            <a:extLst>
              <a:ext uri="{FF2B5EF4-FFF2-40B4-BE49-F238E27FC236}">
                <a16:creationId xmlns:a16="http://schemas.microsoft.com/office/drawing/2014/main" xmlns="" id="{D93D8886-ACD7-4280-A680-33869FE2BE59}"/>
              </a:ext>
            </a:extLst>
          </p:cNvPr>
          <p:cNvPicPr>
            <a:picLocks noGrp="1" noChangeAspect="1"/>
          </p:cNvPicPr>
          <p:nvPr>
            <p:ph idx="1"/>
          </p:nvPr>
        </p:nvPicPr>
        <p:blipFill rotWithShape="1">
          <a:blip r:embed="rId3"/>
          <a:srcRect t="25139"/>
          <a:stretch/>
        </p:blipFill>
        <p:spPr>
          <a:xfrm>
            <a:off x="1217295" y="1826936"/>
            <a:ext cx="6343650" cy="1069506"/>
          </a:xfrm>
          <a:prstGeom prst="rect">
            <a:avLst/>
          </a:prstGeom>
        </p:spPr>
      </p:pic>
      <p:sp>
        <p:nvSpPr>
          <p:cNvPr id="7" name="Pil: vänster 6">
            <a:extLst>
              <a:ext uri="{FF2B5EF4-FFF2-40B4-BE49-F238E27FC236}">
                <a16:creationId xmlns:a16="http://schemas.microsoft.com/office/drawing/2014/main" xmlns="" id="{337BFC78-6484-4D29-9722-B8AEAA4B47B2}"/>
              </a:ext>
            </a:extLst>
          </p:cNvPr>
          <p:cNvSpPr/>
          <p:nvPr/>
        </p:nvSpPr>
        <p:spPr>
          <a:xfrm>
            <a:off x="6318092" y="256161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3" name="Bildobjekt 2"/>
          <p:cNvPicPr>
            <a:picLocks noChangeAspect="1"/>
          </p:cNvPicPr>
          <p:nvPr/>
        </p:nvPicPr>
        <p:blipFill>
          <a:blip r:embed="rId4"/>
          <a:stretch>
            <a:fillRect/>
          </a:stretch>
        </p:blipFill>
        <p:spPr>
          <a:xfrm>
            <a:off x="1217295" y="2953735"/>
            <a:ext cx="6343650" cy="1171502"/>
          </a:xfrm>
          <a:prstGeom prst="rect">
            <a:avLst/>
          </a:prstGeom>
        </p:spPr>
      </p:pic>
      <p:pic>
        <p:nvPicPr>
          <p:cNvPr id="10" name="Bildobjekt 9"/>
          <p:cNvPicPr/>
          <p:nvPr/>
        </p:nvPicPr>
        <p:blipFill rotWithShape="1">
          <a:blip r:embed="rId5"/>
          <a:srcRect l="24421" t="18513" r="25450" b="51431"/>
          <a:stretch/>
        </p:blipFill>
        <p:spPr bwMode="auto">
          <a:xfrm>
            <a:off x="1288111" y="4256432"/>
            <a:ext cx="6272834" cy="1160537"/>
          </a:xfrm>
          <a:prstGeom prst="rect">
            <a:avLst/>
          </a:prstGeom>
          <a:ln>
            <a:noFill/>
          </a:ln>
          <a:extLst>
            <a:ext uri="{53640926-AAD7-44D8-BBD7-CCE9431645EC}">
              <a14:shadowObscured xmlns:a14="http://schemas.microsoft.com/office/drawing/2010/main"/>
            </a:ext>
          </a:extLst>
        </p:spPr>
      </p:pic>
      <p:sp>
        <p:nvSpPr>
          <p:cNvPr id="6" name="Höger 5"/>
          <p:cNvSpPr/>
          <p:nvPr/>
        </p:nvSpPr>
        <p:spPr>
          <a:xfrm>
            <a:off x="554304" y="3566470"/>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Somatik</a:t>
            </a:r>
          </a:p>
        </p:txBody>
      </p:sp>
      <p:sp>
        <p:nvSpPr>
          <p:cNvPr id="8" name="Höger 7"/>
          <p:cNvSpPr/>
          <p:nvPr/>
        </p:nvSpPr>
        <p:spPr>
          <a:xfrm>
            <a:off x="554304" y="4888562"/>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Psykiatri</a:t>
            </a:r>
          </a:p>
        </p:txBody>
      </p:sp>
      <p:sp>
        <p:nvSpPr>
          <p:cNvPr id="5" name="Vänster 4"/>
          <p:cNvSpPr/>
          <p:nvPr/>
        </p:nvSpPr>
        <p:spPr bwMode="auto">
          <a:xfrm>
            <a:off x="6967185" y="4365916"/>
            <a:ext cx="1187519" cy="522646"/>
          </a:xfrm>
          <a:prstGeom prst="leftArrow">
            <a:avLst/>
          </a:prstGeom>
          <a:solidFill>
            <a:srgbClr val="00B0F0"/>
          </a:solidFill>
          <a:ln>
            <a:solidFill>
              <a:schemeClr val="bg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900" i="0" u="none" strike="noStrike" cap="none" normalizeH="0" baseline="0" dirty="0">
                <a:ln>
                  <a:noFill/>
                </a:ln>
                <a:solidFill>
                  <a:schemeClr val="tx1"/>
                </a:solidFill>
                <a:effectLst/>
              </a:rPr>
              <a:t>Välj mottagare</a:t>
            </a:r>
          </a:p>
        </p:txBody>
      </p:sp>
    </p:spTree>
    <p:extLst>
      <p:ext uri="{BB962C8B-B14F-4D97-AF65-F5344CB8AC3E}">
        <p14:creationId xmlns:p14="http://schemas.microsoft.com/office/powerpoint/2010/main" val="208112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F1DA62F-F9D3-4D7E-99A1-CE22E824430F}"/>
              </a:ext>
            </a:extLst>
          </p:cNvPr>
          <p:cNvSpPr>
            <a:spLocks noGrp="1"/>
          </p:cNvSpPr>
          <p:nvPr>
            <p:ph type="title"/>
          </p:nvPr>
        </p:nvSpPr>
        <p:spPr/>
        <p:txBody>
          <a:bodyPr>
            <a:normAutofit/>
          </a:bodyPr>
          <a:lstStyle/>
          <a:p>
            <a:pPr algn="ctr"/>
            <a:r>
              <a:rPr lang="sv-SE" sz="1800" b="1" dirty="0"/>
              <a:t>Kvittering och svara på utskrivningsklar av Hälsocentral/Vårdcentral och psykiatrisk öppenvårdsmottagning sjuksköterska, kommunens sjuksköterska i hemsjukvården och SÄBO och biståndshandläggare</a:t>
            </a:r>
          </a:p>
        </p:txBody>
      </p:sp>
      <p:pic>
        <p:nvPicPr>
          <p:cNvPr id="5" name="Platshållare för innehåll 4">
            <a:extLst>
              <a:ext uri="{FF2B5EF4-FFF2-40B4-BE49-F238E27FC236}">
                <a16:creationId xmlns:a16="http://schemas.microsoft.com/office/drawing/2014/main" xmlns="" id="{EFD42100-666C-4C36-8133-E46A683F2DD3}"/>
              </a:ext>
            </a:extLst>
          </p:cNvPr>
          <p:cNvPicPr>
            <a:picLocks noGrp="1" noChangeAspect="1"/>
          </p:cNvPicPr>
          <p:nvPr>
            <p:ph idx="1"/>
          </p:nvPr>
        </p:nvPicPr>
        <p:blipFill>
          <a:blip r:embed="rId3"/>
          <a:stretch>
            <a:fillRect/>
          </a:stretch>
        </p:blipFill>
        <p:spPr>
          <a:xfrm>
            <a:off x="628650" y="2455094"/>
            <a:ext cx="7886700" cy="1067585"/>
          </a:xfrm>
          <a:prstGeom prst="rect">
            <a:avLst/>
          </a:prstGeom>
        </p:spPr>
      </p:pic>
      <p:pic>
        <p:nvPicPr>
          <p:cNvPr id="6" name="Bildobjekt 5">
            <a:extLst>
              <a:ext uri="{FF2B5EF4-FFF2-40B4-BE49-F238E27FC236}">
                <a16:creationId xmlns:a16="http://schemas.microsoft.com/office/drawing/2014/main" xmlns="" id="{635FB214-60E1-4E91-AABE-DB2A423FB2BA}"/>
              </a:ext>
            </a:extLst>
          </p:cNvPr>
          <p:cNvPicPr>
            <a:picLocks noChangeAspect="1"/>
          </p:cNvPicPr>
          <p:nvPr/>
        </p:nvPicPr>
        <p:blipFill rotWithShape="1">
          <a:blip r:embed="rId4"/>
          <a:srcRect t="9699"/>
          <a:stretch/>
        </p:blipFill>
        <p:spPr>
          <a:xfrm>
            <a:off x="628650" y="3898624"/>
            <a:ext cx="7886699" cy="1327950"/>
          </a:xfrm>
          <a:prstGeom prst="rect">
            <a:avLst/>
          </a:prstGeom>
        </p:spPr>
      </p:pic>
      <p:sp>
        <p:nvSpPr>
          <p:cNvPr id="3" name="Vänster 2"/>
          <p:cNvSpPr/>
          <p:nvPr/>
        </p:nvSpPr>
        <p:spPr>
          <a:xfrm>
            <a:off x="7120393" y="2988886"/>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738233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9810" y="729625"/>
            <a:ext cx="7886700" cy="501408"/>
          </a:xfrm>
        </p:spPr>
        <p:txBody>
          <a:bodyPr>
            <a:normAutofit/>
          </a:bodyPr>
          <a:lstStyle/>
          <a:p>
            <a:pPr algn="ctr"/>
            <a:r>
              <a:rPr lang="sv-SE" sz="1800" b="1" dirty="0"/>
              <a:t>Utskrivningsmeddelande från slutenvården</a:t>
            </a:r>
          </a:p>
        </p:txBody>
      </p:sp>
      <p:pic>
        <p:nvPicPr>
          <p:cNvPr id="4" name="Platshållare för innehåll 3"/>
          <p:cNvPicPr>
            <a:picLocks noGrp="1"/>
          </p:cNvPicPr>
          <p:nvPr>
            <p:ph idx="1"/>
          </p:nvPr>
        </p:nvPicPr>
        <p:blipFill rotWithShape="1">
          <a:blip r:embed="rId3"/>
          <a:srcRect l="19173" t="14282" r="18594" b="70294"/>
          <a:stretch/>
        </p:blipFill>
        <p:spPr bwMode="auto">
          <a:xfrm>
            <a:off x="628650" y="1632503"/>
            <a:ext cx="7886700" cy="983973"/>
          </a:xfrm>
          <a:prstGeom prst="rect">
            <a:avLst/>
          </a:prstGeom>
          <a:ln>
            <a:noFill/>
          </a:ln>
          <a:extLst>
            <a:ext uri="{53640926-AAD7-44D8-BBD7-CCE9431645EC}">
              <a14:shadowObscured xmlns:a14="http://schemas.microsoft.com/office/drawing/2010/main"/>
            </a:ext>
          </a:extLst>
        </p:spPr>
      </p:pic>
      <p:pic>
        <p:nvPicPr>
          <p:cNvPr id="5" name="Bildobjekt 4"/>
          <p:cNvPicPr>
            <a:picLocks noChangeAspect="1"/>
          </p:cNvPicPr>
          <p:nvPr/>
        </p:nvPicPr>
        <p:blipFill>
          <a:blip r:embed="rId4"/>
          <a:stretch>
            <a:fillRect/>
          </a:stretch>
        </p:blipFill>
        <p:spPr>
          <a:xfrm>
            <a:off x="628650" y="2716174"/>
            <a:ext cx="7886700" cy="1380864"/>
          </a:xfrm>
          <a:prstGeom prst="rect">
            <a:avLst/>
          </a:prstGeom>
        </p:spPr>
      </p:pic>
      <p:pic>
        <p:nvPicPr>
          <p:cNvPr id="7" name="Bildobjekt 6"/>
          <p:cNvPicPr/>
          <p:nvPr/>
        </p:nvPicPr>
        <p:blipFill rotWithShape="1">
          <a:blip r:embed="rId5"/>
          <a:srcRect l="23993" t="19615" r="24058" b="42871"/>
          <a:stretch/>
        </p:blipFill>
        <p:spPr bwMode="auto">
          <a:xfrm>
            <a:off x="628650" y="4238542"/>
            <a:ext cx="7886700" cy="1478943"/>
          </a:xfrm>
          <a:prstGeom prst="rect">
            <a:avLst/>
          </a:prstGeom>
          <a:ln>
            <a:noFill/>
          </a:ln>
          <a:extLst>
            <a:ext uri="{53640926-AAD7-44D8-BBD7-CCE9431645EC}">
              <a14:shadowObscured xmlns:a14="http://schemas.microsoft.com/office/drawing/2010/main"/>
            </a:ext>
          </a:extLst>
        </p:spPr>
      </p:pic>
      <p:sp>
        <p:nvSpPr>
          <p:cNvPr id="8" name="Höger 7"/>
          <p:cNvSpPr/>
          <p:nvPr/>
        </p:nvSpPr>
        <p:spPr>
          <a:xfrm>
            <a:off x="149087" y="3332094"/>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Somatik</a:t>
            </a:r>
          </a:p>
        </p:txBody>
      </p:sp>
      <p:sp>
        <p:nvSpPr>
          <p:cNvPr id="9" name="Höger 8"/>
          <p:cNvSpPr/>
          <p:nvPr/>
        </p:nvSpPr>
        <p:spPr>
          <a:xfrm>
            <a:off x="139270" y="4793358"/>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Psykiatri</a:t>
            </a:r>
          </a:p>
        </p:txBody>
      </p:sp>
      <p:sp>
        <p:nvSpPr>
          <p:cNvPr id="10" name="Vänster 9"/>
          <p:cNvSpPr/>
          <p:nvPr/>
        </p:nvSpPr>
        <p:spPr>
          <a:xfrm>
            <a:off x="7722704" y="4393592"/>
            <a:ext cx="1097768"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Välj mottagare</a:t>
            </a:r>
          </a:p>
        </p:txBody>
      </p:sp>
      <p:sp>
        <p:nvSpPr>
          <p:cNvPr id="11" name="Vänster 10"/>
          <p:cNvSpPr/>
          <p:nvPr/>
        </p:nvSpPr>
        <p:spPr>
          <a:xfrm>
            <a:off x="7355801" y="2275175"/>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95824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994411"/>
            <a:ext cx="7886700" cy="942229"/>
          </a:xfrm>
        </p:spPr>
        <p:txBody>
          <a:bodyPr>
            <a:normAutofit fontScale="90000"/>
          </a:bodyPr>
          <a:lstStyle/>
          <a:p>
            <a:pPr algn="ctr"/>
            <a:r>
              <a:rPr lang="sv-SE" sz="1800" b="1" dirty="0"/>
              <a:t>Kvittering och svara på utskrivningsmeddelande av Hälsocentral/Vårdcentral och psykiatrisk öppenvårdsmottagning sjuksköterska, kommunens sjuksköterska i hemsjukvården och SÄBO och biståndshandläggare</a:t>
            </a:r>
          </a:p>
        </p:txBody>
      </p:sp>
      <p:pic>
        <p:nvPicPr>
          <p:cNvPr id="8" name="Platshållare för innehåll 7"/>
          <p:cNvPicPr>
            <a:picLocks noGrp="1" noChangeAspect="1"/>
          </p:cNvPicPr>
          <p:nvPr>
            <p:ph idx="1"/>
          </p:nvPr>
        </p:nvPicPr>
        <p:blipFill>
          <a:blip r:embed="rId3"/>
          <a:stretch>
            <a:fillRect/>
          </a:stretch>
        </p:blipFill>
        <p:spPr>
          <a:xfrm>
            <a:off x="548640" y="2300412"/>
            <a:ext cx="7966711" cy="1222513"/>
          </a:xfrm>
          <a:prstGeom prst="rect">
            <a:avLst/>
          </a:prstGeom>
        </p:spPr>
      </p:pic>
      <p:pic>
        <p:nvPicPr>
          <p:cNvPr id="9" name="Bildobjekt 8"/>
          <p:cNvPicPr/>
          <p:nvPr/>
        </p:nvPicPr>
        <p:blipFill rotWithShape="1">
          <a:blip r:embed="rId4"/>
          <a:srcRect l="24207" t="65507" r="23951" b="16593"/>
          <a:stretch/>
        </p:blipFill>
        <p:spPr bwMode="auto">
          <a:xfrm>
            <a:off x="628650" y="3701829"/>
            <a:ext cx="7886701" cy="1144988"/>
          </a:xfrm>
          <a:prstGeom prst="rect">
            <a:avLst/>
          </a:prstGeom>
          <a:ln>
            <a:noFill/>
          </a:ln>
          <a:extLst>
            <a:ext uri="{53640926-AAD7-44D8-BBD7-CCE9431645EC}">
              <a14:shadowObscured xmlns:a14="http://schemas.microsoft.com/office/drawing/2010/main"/>
            </a:ext>
          </a:extLst>
        </p:spPr>
      </p:pic>
      <p:sp>
        <p:nvSpPr>
          <p:cNvPr id="10" name="Vänster 9"/>
          <p:cNvSpPr/>
          <p:nvPr/>
        </p:nvSpPr>
        <p:spPr>
          <a:xfrm>
            <a:off x="7781544" y="3067166"/>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13425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131094"/>
            <a:ext cx="7886700" cy="632605"/>
          </a:xfrm>
        </p:spPr>
        <p:txBody>
          <a:bodyPr>
            <a:normAutofit/>
          </a:bodyPr>
          <a:lstStyle/>
          <a:p>
            <a:pPr algn="ctr"/>
            <a:r>
              <a:rPr lang="sv-SE" sz="1800" b="1" dirty="0"/>
              <a:t>Extra meddelande</a:t>
            </a:r>
          </a:p>
        </p:txBody>
      </p:sp>
      <p:pic>
        <p:nvPicPr>
          <p:cNvPr id="4" name="Platshållare för innehåll 3"/>
          <p:cNvPicPr>
            <a:picLocks noGrp="1" noChangeAspect="1"/>
          </p:cNvPicPr>
          <p:nvPr>
            <p:ph idx="1"/>
          </p:nvPr>
        </p:nvPicPr>
        <p:blipFill>
          <a:blip r:embed="rId3"/>
          <a:stretch>
            <a:fillRect/>
          </a:stretch>
        </p:blipFill>
        <p:spPr>
          <a:xfrm>
            <a:off x="628651" y="1763699"/>
            <a:ext cx="6058083" cy="2816960"/>
          </a:xfrm>
          <a:prstGeom prst="rect">
            <a:avLst/>
          </a:prstGeom>
        </p:spPr>
      </p:pic>
      <p:sp>
        <p:nvSpPr>
          <p:cNvPr id="5" name="Bildtext vänster 4"/>
          <p:cNvSpPr/>
          <p:nvPr/>
        </p:nvSpPr>
        <p:spPr>
          <a:xfrm>
            <a:off x="6470719" y="764704"/>
            <a:ext cx="2260646" cy="43924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Alla enheter kan sända ett extra meddelande och riktar det till specifik mottagare som kvitterar extra meddelandet.</a:t>
            </a:r>
          </a:p>
          <a:p>
            <a:pPr algn="ctr"/>
            <a:r>
              <a:rPr lang="sv-SE" sz="1350" dirty="0">
                <a:solidFill>
                  <a:schemeClr val="tx1"/>
                </a:solidFill>
              </a:rPr>
              <a:t>Alla enheter kan läsa sända extra meddelanden</a:t>
            </a:r>
          </a:p>
        </p:txBody>
      </p:sp>
    </p:spTree>
    <p:extLst>
      <p:ext uri="{BB962C8B-B14F-4D97-AF65-F5344CB8AC3E}">
        <p14:creationId xmlns:p14="http://schemas.microsoft.com/office/powerpoint/2010/main" val="211402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1800" b="1" dirty="0"/>
              <a:t>Slutenvården anger faktiskt utskrivningsdatum</a:t>
            </a:r>
          </a:p>
        </p:txBody>
      </p:sp>
      <p:pic>
        <p:nvPicPr>
          <p:cNvPr id="4" name="Platshållare för innehåll 3"/>
          <p:cNvPicPr>
            <a:picLocks noGrp="1" noChangeAspect="1"/>
          </p:cNvPicPr>
          <p:nvPr>
            <p:ph idx="1"/>
          </p:nvPr>
        </p:nvPicPr>
        <p:blipFill>
          <a:blip r:embed="rId3"/>
          <a:stretch>
            <a:fillRect/>
          </a:stretch>
        </p:blipFill>
        <p:spPr>
          <a:xfrm>
            <a:off x="634614" y="2216923"/>
            <a:ext cx="6247838" cy="1693628"/>
          </a:xfrm>
          <a:prstGeom prst="rect">
            <a:avLst/>
          </a:prstGeom>
        </p:spPr>
      </p:pic>
      <p:sp>
        <p:nvSpPr>
          <p:cNvPr id="5" name="Upp 4"/>
          <p:cNvSpPr/>
          <p:nvPr/>
        </p:nvSpPr>
        <p:spPr>
          <a:xfrm>
            <a:off x="2582186" y="3719720"/>
            <a:ext cx="363474" cy="7338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Bildtext vänster 6"/>
          <p:cNvSpPr/>
          <p:nvPr/>
        </p:nvSpPr>
        <p:spPr>
          <a:xfrm>
            <a:off x="7013051" y="2294449"/>
            <a:ext cx="1347249" cy="121655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Röd pil blir grön då åtgärd är utförd</a:t>
            </a:r>
          </a:p>
        </p:txBody>
      </p:sp>
    </p:spTree>
    <p:extLst>
      <p:ext uri="{BB962C8B-B14F-4D97-AF65-F5344CB8AC3E}">
        <p14:creationId xmlns:p14="http://schemas.microsoft.com/office/powerpoint/2010/main" val="144977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61836" y="200414"/>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116922" y="186542"/>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a:off x="1959891" y="857250"/>
            <a:ext cx="82520" cy="58179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90877" y="750308"/>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130956" y="3036367"/>
            <a:ext cx="1374255"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209342" y="4376733"/>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361836" y="5860775"/>
            <a:ext cx="1374255" cy="761747"/>
          </a:xfrm>
          <a:prstGeom prst="rect">
            <a:avLst/>
          </a:prstGeom>
          <a:solidFill>
            <a:srgbClr val="FFFF00"/>
          </a:solidFill>
          <a:ln>
            <a:solidFill>
              <a:schemeClr val="tx1"/>
            </a:solidFill>
          </a:ln>
        </p:spPr>
        <p:txBody>
          <a:bodyPr wrap="square" rtlCol="0">
            <a:spAutoFit/>
          </a:bodyPr>
          <a:lstStyle/>
          <a:p>
            <a:pPr algn="ctr"/>
            <a:r>
              <a:rPr lang="sv-SE" sz="1500" b="1" dirty="0"/>
              <a:t>Åter i ”hemmet”</a:t>
            </a:r>
          </a:p>
          <a:p>
            <a:r>
              <a:rPr lang="sv-SE" sz="1350" dirty="0"/>
              <a:t> </a:t>
            </a:r>
          </a:p>
        </p:txBody>
      </p:sp>
      <p:cxnSp>
        <p:nvCxnSpPr>
          <p:cNvPr id="15" name="Rak 14"/>
          <p:cNvCxnSpPr/>
          <p:nvPr/>
        </p:nvCxnSpPr>
        <p:spPr>
          <a:xfrm>
            <a:off x="14616" y="1602913"/>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20472" y="3820587"/>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3750" y="5136779"/>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878005" y="5304433"/>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592087" y="93956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13246" y="3275950"/>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60806" y="443307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823068" y="615951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156079" y="889517"/>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142976" y="719928"/>
            <a:ext cx="871929" cy="230832"/>
          </a:xfrm>
          <a:prstGeom prst="rect">
            <a:avLst/>
          </a:prstGeom>
          <a:noFill/>
        </p:spPr>
        <p:txBody>
          <a:bodyPr wrap="square" rtlCol="0">
            <a:spAutoFit/>
          </a:bodyPr>
          <a:lstStyle/>
          <a:p>
            <a:r>
              <a:rPr lang="sv-SE" sz="900" dirty="0"/>
              <a:t>Kommun</a:t>
            </a:r>
          </a:p>
        </p:txBody>
      </p:sp>
      <p:sp>
        <p:nvSpPr>
          <p:cNvPr id="34" name="textruta 33"/>
          <p:cNvSpPr txBox="1"/>
          <p:nvPr/>
        </p:nvSpPr>
        <p:spPr>
          <a:xfrm>
            <a:off x="3592749" y="730795"/>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582220" y="907319"/>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789872" y="1083254"/>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360905" y="108085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397473" y="984290"/>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 </a:t>
            </a:r>
            <a:r>
              <a:rPr lang="sv-SE" sz="900" dirty="0" err="1"/>
              <a:t>mottagn</a:t>
            </a:r>
            <a:r>
              <a:rPr lang="sv-SE" sz="900" dirty="0"/>
              <a:t>.-besök (Blankett)</a:t>
            </a:r>
          </a:p>
        </p:txBody>
      </p:sp>
      <p:sp>
        <p:nvSpPr>
          <p:cNvPr id="63" name="textruta 62"/>
          <p:cNvSpPr txBox="1"/>
          <p:nvPr/>
        </p:nvSpPr>
        <p:spPr>
          <a:xfrm>
            <a:off x="7195370" y="1074066"/>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434489" y="748912"/>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7177582" y="815491"/>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764423" y="1287566"/>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116922" y="502504"/>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747895" y="3969600"/>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2042411" y="1570077"/>
            <a:ext cx="4080762"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138432" y="1899050"/>
            <a:ext cx="1422502"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58425" y="2730996"/>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1927686" y="2717086"/>
            <a:ext cx="5237171"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2005353" y="3838111"/>
            <a:ext cx="2718788"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1975211" y="5118577"/>
            <a:ext cx="5293217" cy="323165"/>
          </a:xfrm>
          <a:prstGeom prst="rect">
            <a:avLst/>
          </a:prstGeom>
          <a:noFill/>
        </p:spPr>
        <p:txBody>
          <a:bodyPr wrap="square" rtlCol="0">
            <a:spAutoFit/>
          </a:bodyPr>
          <a:lstStyle/>
          <a:p>
            <a:r>
              <a:rPr lang="sv-SE" sz="1500" b="1" dirty="0"/>
              <a:t>Information och gemensam planering efter utskrivning</a:t>
            </a:r>
          </a:p>
        </p:txBody>
      </p:sp>
      <p:cxnSp>
        <p:nvCxnSpPr>
          <p:cNvPr id="48" name="Rak pil 47"/>
          <p:cNvCxnSpPr/>
          <p:nvPr/>
        </p:nvCxnSpPr>
        <p:spPr>
          <a:xfrm>
            <a:off x="6856516" y="1287566"/>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646296" y="1965156"/>
            <a:ext cx="1266545"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864095" y="1780631"/>
            <a:ext cx="902540"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5003014" y="1780631"/>
            <a:ext cx="1352544"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5034440" y="2009379"/>
            <a:ext cx="115547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853681" y="2146927"/>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134867" y="2158867"/>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352549" y="1979024"/>
            <a:ext cx="11675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333857" y="1775226"/>
            <a:ext cx="1271463" cy="2308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993588" y="1782336"/>
            <a:ext cx="1023641"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703375" y="1995339"/>
            <a:ext cx="13822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svar på </a:t>
            </a:r>
            <a:r>
              <a:rPr lang="sv-SE" sz="900" dirty="0" err="1"/>
              <a:t>inskrivn</a:t>
            </a:r>
            <a:r>
              <a:rPr lang="sv-SE" sz="900" dirty="0"/>
              <a:t>.- meddelande (Prator)</a:t>
            </a:r>
          </a:p>
        </p:txBody>
      </p:sp>
      <p:cxnSp>
        <p:nvCxnSpPr>
          <p:cNvPr id="105" name="Rak pil 104"/>
          <p:cNvCxnSpPr/>
          <p:nvPr/>
        </p:nvCxnSpPr>
        <p:spPr>
          <a:xfrm>
            <a:off x="7465524" y="2148631"/>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705423" y="1307354"/>
            <a:ext cx="140456" cy="485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795483" y="2548223"/>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175633" y="3186430"/>
            <a:ext cx="1006007"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67304" y="2936205"/>
            <a:ext cx="871929"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343173" y="3013417"/>
            <a:ext cx="130667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417194" y="3237567"/>
            <a:ext cx="1003861"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223540" y="340852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40360" y="348414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33348" y="3279096"/>
            <a:ext cx="127020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623349" y="2976918"/>
            <a:ext cx="1827217" cy="3693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189918" y="3053815"/>
            <a:ext cx="773513"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104433" y="3280323"/>
            <a:ext cx="125889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884007" y="350519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359932" y="2918642"/>
            <a:ext cx="1809010" cy="3693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692496" y="3258024"/>
            <a:ext cx="1210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a:t>
            </a:r>
          </a:p>
          <a:p>
            <a:r>
              <a:rPr lang="sv-SE" sz="900" dirty="0"/>
              <a:t>fas för SIP (Prator) </a:t>
            </a:r>
          </a:p>
        </p:txBody>
      </p:sp>
      <p:cxnSp>
        <p:nvCxnSpPr>
          <p:cNvPr id="122" name="Rak pil 121"/>
          <p:cNvCxnSpPr/>
          <p:nvPr/>
        </p:nvCxnSpPr>
        <p:spPr>
          <a:xfrm>
            <a:off x="7412332" y="347560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41323" y="4251444"/>
            <a:ext cx="13057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211695" y="4052045"/>
            <a:ext cx="871929"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689887" y="4052689"/>
            <a:ext cx="130667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779326" y="4238166"/>
            <a:ext cx="12810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525636" y="444055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053444" y="448110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246348" y="4214181"/>
            <a:ext cx="11198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351138" y="4002861"/>
            <a:ext cx="871929"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377002" y="3964894"/>
            <a:ext cx="130667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503394" y="4162701"/>
            <a:ext cx="1116830"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337998" y="446465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225100" y="6675198"/>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439098" y="5559576"/>
            <a:ext cx="1175022" cy="307777"/>
          </a:xfrm>
          <a:prstGeom prst="rect">
            <a:avLst/>
          </a:prstGeom>
          <a:noFill/>
        </p:spPr>
        <p:txBody>
          <a:bodyPr wrap="square" rtlCol="0">
            <a:spAutoFit/>
          </a:bodyPr>
          <a:lstStyle/>
          <a:p>
            <a:r>
              <a:rPr lang="sv-SE" sz="1400" b="1" dirty="0"/>
              <a:t>Öppenvård</a:t>
            </a:r>
          </a:p>
        </p:txBody>
      </p:sp>
      <p:sp>
        <p:nvSpPr>
          <p:cNvPr id="145" name="textruta 144"/>
          <p:cNvSpPr txBox="1"/>
          <p:nvPr/>
        </p:nvSpPr>
        <p:spPr>
          <a:xfrm>
            <a:off x="2439098" y="5927999"/>
            <a:ext cx="1403732"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Samordna genomförande-fas för SIP (Prator) </a:t>
            </a:r>
          </a:p>
        </p:txBody>
      </p:sp>
      <p:sp>
        <p:nvSpPr>
          <p:cNvPr id="147" name="textruta 146"/>
          <p:cNvSpPr txBox="1"/>
          <p:nvPr/>
        </p:nvSpPr>
        <p:spPr>
          <a:xfrm>
            <a:off x="3750741" y="5428748"/>
            <a:ext cx="2004924" cy="523220"/>
          </a:xfrm>
          <a:prstGeom prst="rect">
            <a:avLst/>
          </a:prstGeom>
          <a:noFill/>
        </p:spPr>
        <p:txBody>
          <a:bodyPr wrap="square" rtlCol="0">
            <a:spAutoFit/>
          </a:bodyPr>
          <a:lstStyle/>
          <a:p>
            <a:r>
              <a:rPr lang="sv-SE" sz="1400" b="1" dirty="0"/>
              <a:t>Slutenvård, Öppenvård, Kommun</a:t>
            </a:r>
          </a:p>
        </p:txBody>
      </p:sp>
      <p:sp>
        <p:nvSpPr>
          <p:cNvPr id="148" name="textruta 147"/>
          <p:cNvSpPr txBox="1"/>
          <p:nvPr/>
        </p:nvSpPr>
        <p:spPr>
          <a:xfrm>
            <a:off x="4060570" y="5901944"/>
            <a:ext cx="119960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Delta i genomförande-</a:t>
            </a:r>
          </a:p>
          <a:p>
            <a:r>
              <a:rPr lang="sv-SE" sz="1050" b="1" dirty="0"/>
              <a:t>fas för SIP (Prator) </a:t>
            </a:r>
          </a:p>
        </p:txBody>
      </p:sp>
      <p:cxnSp>
        <p:nvCxnSpPr>
          <p:cNvPr id="149" name="Rak pil 148"/>
          <p:cNvCxnSpPr/>
          <p:nvPr/>
        </p:nvCxnSpPr>
        <p:spPr>
          <a:xfrm>
            <a:off x="3855206" y="6241649"/>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0" name="textruta 149"/>
          <p:cNvSpPr txBox="1"/>
          <p:nvPr/>
        </p:nvSpPr>
        <p:spPr>
          <a:xfrm>
            <a:off x="7784514" y="4026506"/>
            <a:ext cx="123518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947284" y="3817140"/>
            <a:ext cx="871929"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586438" y="5472474"/>
            <a:ext cx="1179870" cy="307777"/>
          </a:xfrm>
          <a:prstGeom prst="rect">
            <a:avLst/>
          </a:prstGeom>
          <a:noFill/>
        </p:spPr>
        <p:txBody>
          <a:bodyPr wrap="square" rtlCol="0">
            <a:spAutoFit/>
          </a:bodyPr>
          <a:lstStyle/>
          <a:p>
            <a:r>
              <a:rPr lang="sv-SE" sz="1400" b="1" dirty="0"/>
              <a:t>Öppenvård</a:t>
            </a:r>
          </a:p>
        </p:txBody>
      </p:sp>
      <p:sp>
        <p:nvSpPr>
          <p:cNvPr id="154" name="textruta 153"/>
          <p:cNvSpPr txBox="1"/>
          <p:nvPr/>
        </p:nvSpPr>
        <p:spPr>
          <a:xfrm>
            <a:off x="5443737" y="5993012"/>
            <a:ext cx="1103236"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Samordna avslutsfas för SIP (Prator) </a:t>
            </a:r>
          </a:p>
        </p:txBody>
      </p:sp>
      <p:sp>
        <p:nvSpPr>
          <p:cNvPr id="155" name="textruta 154"/>
          <p:cNvSpPr txBox="1"/>
          <p:nvPr/>
        </p:nvSpPr>
        <p:spPr>
          <a:xfrm>
            <a:off x="6798100" y="5399962"/>
            <a:ext cx="2004924" cy="523220"/>
          </a:xfrm>
          <a:prstGeom prst="rect">
            <a:avLst/>
          </a:prstGeom>
          <a:noFill/>
        </p:spPr>
        <p:txBody>
          <a:bodyPr wrap="square" rtlCol="0">
            <a:spAutoFit/>
          </a:bodyPr>
          <a:lstStyle/>
          <a:p>
            <a:r>
              <a:rPr lang="sv-SE" sz="1400" b="1" dirty="0"/>
              <a:t>Slutenvård, Öppenvård, Kommun</a:t>
            </a:r>
          </a:p>
        </p:txBody>
      </p:sp>
      <p:sp>
        <p:nvSpPr>
          <p:cNvPr id="156" name="textruta 155"/>
          <p:cNvSpPr txBox="1"/>
          <p:nvPr/>
        </p:nvSpPr>
        <p:spPr>
          <a:xfrm>
            <a:off x="6850818" y="5922377"/>
            <a:ext cx="1028899"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Delta i avslutsfas</a:t>
            </a:r>
          </a:p>
          <a:p>
            <a:r>
              <a:rPr lang="sv-SE" sz="1050" b="1" dirty="0"/>
              <a:t>för SIP (Prator) </a:t>
            </a:r>
          </a:p>
        </p:txBody>
      </p:sp>
      <p:cxnSp>
        <p:nvCxnSpPr>
          <p:cNvPr id="157" name="Rak pil 156"/>
          <p:cNvCxnSpPr/>
          <p:nvPr/>
        </p:nvCxnSpPr>
        <p:spPr>
          <a:xfrm>
            <a:off x="6573320" y="6251828"/>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8" name="Rak pil 157"/>
          <p:cNvCxnSpPr/>
          <p:nvPr/>
        </p:nvCxnSpPr>
        <p:spPr>
          <a:xfrm>
            <a:off x="5259673" y="6251828"/>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5" name="textruta 94"/>
          <p:cNvSpPr txBox="1"/>
          <p:nvPr/>
        </p:nvSpPr>
        <p:spPr>
          <a:xfrm>
            <a:off x="7705568" y="4684909"/>
            <a:ext cx="138827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953720" y="4497167"/>
            <a:ext cx="871929"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489324" y="326811"/>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7359273" y="252355"/>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581465" y="62773"/>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449406" y="130715"/>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891140" y="486991"/>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267680" y="1965156"/>
            <a:ext cx="1202464"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422367" y="2148631"/>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644686" y="1939656"/>
            <a:ext cx="570229" cy="25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473725" y="1782335"/>
            <a:ext cx="902540" cy="230832"/>
          </a:xfrm>
          <a:prstGeom prst="rect">
            <a:avLst/>
          </a:prstGeom>
          <a:noFill/>
        </p:spPr>
        <p:txBody>
          <a:bodyPr wrap="square" rtlCol="0">
            <a:spAutoFit/>
          </a:bodyPr>
          <a:lstStyle/>
          <a:p>
            <a:r>
              <a:rPr lang="sv-SE" sz="900" dirty="0"/>
              <a:t>Slutenvård</a:t>
            </a:r>
          </a:p>
        </p:txBody>
      </p:sp>
      <p:sp>
        <p:nvSpPr>
          <p:cNvPr id="6" name="Rektangel med rundade hörn 5"/>
          <p:cNvSpPr/>
          <p:nvPr/>
        </p:nvSpPr>
        <p:spPr bwMode="auto">
          <a:xfrm>
            <a:off x="107504" y="5135283"/>
            <a:ext cx="8881137" cy="1539915"/>
          </a:xfrm>
          <a:prstGeom prst="roundRect">
            <a:avLst/>
          </a:prstGeom>
          <a:noFill/>
          <a:ln w="5715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69958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94106"/>
            <a:ext cx="7886700" cy="656459"/>
          </a:xfrm>
        </p:spPr>
        <p:txBody>
          <a:bodyPr>
            <a:normAutofit/>
          </a:bodyPr>
          <a:lstStyle/>
          <a:p>
            <a:pPr algn="ctr"/>
            <a:r>
              <a:rPr lang="sv-SE" sz="1800" b="1" dirty="0"/>
              <a:t>SIP – Samordnad Individuell Plan</a:t>
            </a:r>
          </a:p>
        </p:txBody>
      </p:sp>
      <p:pic>
        <p:nvPicPr>
          <p:cNvPr id="4" name="Platshållare för innehåll 3"/>
          <p:cNvPicPr>
            <a:picLocks noGrp="1" noChangeAspect="1"/>
          </p:cNvPicPr>
          <p:nvPr>
            <p:ph idx="1"/>
          </p:nvPr>
        </p:nvPicPr>
        <p:blipFill>
          <a:blip r:embed="rId3"/>
          <a:stretch>
            <a:fillRect/>
          </a:stretch>
        </p:blipFill>
        <p:spPr>
          <a:xfrm>
            <a:off x="250467" y="2032055"/>
            <a:ext cx="3315694" cy="3739101"/>
          </a:xfrm>
          <a:prstGeom prst="rect">
            <a:avLst/>
          </a:prstGeom>
        </p:spPr>
      </p:pic>
      <p:sp>
        <p:nvSpPr>
          <p:cNvPr id="5" name="Rektangel 4"/>
          <p:cNvSpPr/>
          <p:nvPr/>
        </p:nvSpPr>
        <p:spPr>
          <a:xfrm>
            <a:off x="5462546" y="1787553"/>
            <a:ext cx="3052804" cy="13119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350" dirty="0">
                <a:solidFill>
                  <a:schemeClr val="tx1"/>
                </a:solidFill>
              </a:rPr>
              <a:t>En SIP kan initieras och kallelse skapas av den Fasta vårdkontakten under en vårdperiod.</a:t>
            </a:r>
          </a:p>
          <a:p>
            <a:r>
              <a:rPr lang="sv-SE" sz="1350" dirty="0">
                <a:solidFill>
                  <a:schemeClr val="tx1"/>
                </a:solidFill>
              </a:rPr>
              <a:t>En SIP kan initieras och kallelse skapas fristående utanför en vårdperiod. </a:t>
            </a:r>
          </a:p>
        </p:txBody>
      </p:sp>
      <p:sp>
        <p:nvSpPr>
          <p:cNvPr id="6" name="Rektangel 5"/>
          <p:cNvSpPr/>
          <p:nvPr/>
        </p:nvSpPr>
        <p:spPr>
          <a:xfrm>
            <a:off x="3566161" y="1787553"/>
            <a:ext cx="1484906" cy="5009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De olika faserna i en SIP</a:t>
            </a:r>
          </a:p>
        </p:txBody>
      </p:sp>
      <p:sp>
        <p:nvSpPr>
          <p:cNvPr id="7" name="Vänster 6"/>
          <p:cNvSpPr/>
          <p:nvPr/>
        </p:nvSpPr>
        <p:spPr>
          <a:xfrm>
            <a:off x="3574658" y="2373763"/>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Vänster 7"/>
          <p:cNvSpPr/>
          <p:nvPr/>
        </p:nvSpPr>
        <p:spPr>
          <a:xfrm>
            <a:off x="3566160" y="3395007"/>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Vänster 8"/>
          <p:cNvSpPr/>
          <p:nvPr/>
        </p:nvSpPr>
        <p:spPr>
          <a:xfrm>
            <a:off x="3574807" y="425941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Vänster 9"/>
          <p:cNvSpPr/>
          <p:nvPr/>
        </p:nvSpPr>
        <p:spPr>
          <a:xfrm>
            <a:off x="3574658" y="5280658"/>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89498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1800" b="1" dirty="0"/>
              <a:t>SIP – Samordnad Individuell Plan</a:t>
            </a:r>
          </a:p>
        </p:txBody>
      </p:sp>
      <p:pic>
        <p:nvPicPr>
          <p:cNvPr id="4" name="Platshållare för innehåll 3"/>
          <p:cNvPicPr>
            <a:picLocks noGrp="1"/>
          </p:cNvPicPr>
          <p:nvPr>
            <p:ph idx="1"/>
          </p:nvPr>
        </p:nvPicPr>
        <p:blipFill rotWithShape="1">
          <a:blip r:embed="rId3"/>
          <a:srcRect l="18853" t="9713" r="17309" b="46679"/>
          <a:stretch/>
        </p:blipFill>
        <p:spPr bwMode="auto">
          <a:xfrm>
            <a:off x="628650" y="1888932"/>
            <a:ext cx="7886700" cy="3490469"/>
          </a:xfrm>
          <a:prstGeom prst="rect">
            <a:avLst/>
          </a:prstGeom>
          <a:ln>
            <a:noFill/>
          </a:ln>
          <a:extLst>
            <a:ext uri="{53640926-AAD7-44D8-BBD7-CCE9431645EC}">
              <a14:shadowObscured xmlns:a14="http://schemas.microsoft.com/office/drawing/2010/main"/>
            </a:ext>
          </a:extLst>
        </p:spPr>
      </p:pic>
      <p:sp>
        <p:nvSpPr>
          <p:cNvPr id="6" name="Rektangel 5"/>
          <p:cNvSpPr/>
          <p:nvPr/>
        </p:nvSpPr>
        <p:spPr>
          <a:xfrm>
            <a:off x="3619832" y="2580696"/>
            <a:ext cx="2325756" cy="5009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Klicka på SIP för att detta fönster skall öppnas</a:t>
            </a:r>
          </a:p>
        </p:txBody>
      </p:sp>
      <p:sp>
        <p:nvSpPr>
          <p:cNvPr id="7" name="Upp 6"/>
          <p:cNvSpPr/>
          <p:nvPr/>
        </p:nvSpPr>
        <p:spPr>
          <a:xfrm>
            <a:off x="3768919" y="2222590"/>
            <a:ext cx="363474" cy="3581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Höger 8"/>
          <p:cNvSpPr/>
          <p:nvPr/>
        </p:nvSpPr>
        <p:spPr>
          <a:xfrm>
            <a:off x="0" y="3081628"/>
            <a:ext cx="827584" cy="4913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Skapa SIP</a:t>
            </a:r>
          </a:p>
        </p:txBody>
      </p:sp>
      <p:sp>
        <p:nvSpPr>
          <p:cNvPr id="10" name="Vänster 9"/>
          <p:cNvSpPr/>
          <p:nvPr/>
        </p:nvSpPr>
        <p:spPr>
          <a:xfrm>
            <a:off x="8091297" y="4149080"/>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solidFill>
                <a:schemeClr val="tx1"/>
              </a:solidFill>
            </a:endParaRPr>
          </a:p>
        </p:txBody>
      </p:sp>
      <p:sp>
        <p:nvSpPr>
          <p:cNvPr id="3" name="Bildtext upp 2"/>
          <p:cNvSpPr/>
          <p:nvPr/>
        </p:nvSpPr>
        <p:spPr bwMode="auto">
          <a:xfrm>
            <a:off x="3059832" y="5067809"/>
            <a:ext cx="2671855" cy="521432"/>
          </a:xfrm>
          <a:prstGeom prst="upArrowCallout">
            <a:avLst/>
          </a:prstGeom>
          <a:solidFill>
            <a:srgbClr val="00B0F0"/>
          </a:solidFill>
          <a:ln>
            <a:solidFill>
              <a:schemeClr val="bg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sv-SE" sz="1350" dirty="0"/>
              <a:t>Alla röda ikoner ska accepteras</a:t>
            </a:r>
            <a:endParaRPr kumimoji="0" lang="sv-SE" sz="135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7260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16632"/>
            <a:ext cx="7772400" cy="1143000"/>
          </a:xfrm>
        </p:spPr>
        <p:txBody>
          <a:bodyPr/>
          <a:lstStyle/>
          <a:p>
            <a:r>
              <a:rPr lang="sv-SE" sz="3200" b="1" dirty="0"/>
              <a:t>Övergripande process med stöd av Prator</a:t>
            </a:r>
          </a:p>
        </p:txBody>
      </p:sp>
      <p:pic>
        <p:nvPicPr>
          <p:cNvPr id="4" name="Platshållare för innehåll 3"/>
          <p:cNvPicPr>
            <a:picLocks noGrp="1"/>
          </p:cNvPicPr>
          <p:nvPr>
            <p:ph idx="1"/>
          </p:nvPr>
        </p:nvPicPr>
        <p:blipFill>
          <a:blip r:embed="rId3"/>
          <a:stretch>
            <a:fillRect/>
          </a:stretch>
        </p:blipFill>
        <p:spPr>
          <a:xfrm>
            <a:off x="936358" y="1124744"/>
            <a:ext cx="7380058" cy="4763211"/>
          </a:xfrm>
          <a:prstGeom prst="rect">
            <a:avLst/>
          </a:prstGeom>
        </p:spPr>
      </p:pic>
    </p:spTree>
    <p:extLst>
      <p:ext uri="{BB962C8B-B14F-4D97-AF65-F5344CB8AC3E}">
        <p14:creationId xmlns:p14="http://schemas.microsoft.com/office/powerpoint/2010/main" val="1974830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SIP</a:t>
            </a:r>
          </a:p>
        </p:txBody>
      </p:sp>
      <p:sp>
        <p:nvSpPr>
          <p:cNvPr id="3" name="Platshållare för innehåll 2"/>
          <p:cNvSpPr>
            <a:spLocks noGrp="1"/>
          </p:cNvSpPr>
          <p:nvPr>
            <p:ph idx="1"/>
          </p:nvPr>
        </p:nvSpPr>
        <p:spPr/>
        <p:txBody>
          <a:bodyPr/>
          <a:lstStyle/>
          <a:p>
            <a:pPr marL="0" indent="0">
              <a:buNone/>
            </a:pPr>
            <a:r>
              <a:rPr lang="sv-SE" dirty="0"/>
              <a:t>Nytt i Prator</a:t>
            </a:r>
          </a:p>
          <a:p>
            <a:r>
              <a:rPr lang="sv-SE" sz="2400" dirty="0"/>
              <a:t>Från översiktsbilden syns eventuell SVU-process</a:t>
            </a:r>
          </a:p>
          <a:p>
            <a:r>
              <a:rPr lang="sv-SE" sz="2400" dirty="0"/>
              <a:t>Skapa ny SBAR och den tidigare blir historisk</a:t>
            </a:r>
          </a:p>
          <a:p>
            <a:r>
              <a:rPr lang="sv-SE" sz="2400" dirty="0"/>
              <a:t>Aktörer som ej är aktuella längre kan stiga ur SIP-processen</a:t>
            </a:r>
          </a:p>
          <a:p>
            <a:r>
              <a:rPr lang="sv-SE" sz="2400" dirty="0"/>
              <a:t>Avslut utan att sända en kallelse</a:t>
            </a:r>
          </a:p>
          <a:p>
            <a:endParaRPr lang="sv-SE" sz="2400" dirty="0"/>
          </a:p>
        </p:txBody>
      </p:sp>
    </p:spTree>
    <p:extLst>
      <p:ext uri="{BB962C8B-B14F-4D97-AF65-F5344CB8AC3E}">
        <p14:creationId xmlns:p14="http://schemas.microsoft.com/office/powerpoint/2010/main" val="3796598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a:t>Stöd i Prator</a:t>
            </a:r>
          </a:p>
        </p:txBody>
      </p:sp>
      <p:pic>
        <p:nvPicPr>
          <p:cNvPr id="4" name="Platshållare för innehåll 3"/>
          <p:cNvPicPr>
            <a:picLocks noGrp="1" noChangeAspect="1"/>
          </p:cNvPicPr>
          <p:nvPr>
            <p:ph idx="1"/>
          </p:nvPr>
        </p:nvPicPr>
        <p:blipFill rotWithShape="1">
          <a:blip r:embed="rId3"/>
          <a:srcRect l="15247" t="9822" r="15699" b="69164"/>
          <a:stretch/>
        </p:blipFill>
        <p:spPr>
          <a:xfrm>
            <a:off x="628650" y="2547005"/>
            <a:ext cx="7886700" cy="1039305"/>
          </a:xfrm>
          <a:prstGeom prst="rect">
            <a:avLst/>
          </a:prstGeom>
        </p:spPr>
      </p:pic>
      <p:sp>
        <p:nvSpPr>
          <p:cNvPr id="5" name="Ned 4"/>
          <p:cNvSpPr/>
          <p:nvPr/>
        </p:nvSpPr>
        <p:spPr>
          <a:xfrm>
            <a:off x="6249972" y="1813199"/>
            <a:ext cx="1039305" cy="73380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sv-SE" sz="675" dirty="0">
                <a:solidFill>
                  <a:prstClr val="black"/>
                </a:solidFill>
              </a:rPr>
              <a:t>Klicka på hjälp</a:t>
            </a:r>
          </a:p>
        </p:txBody>
      </p:sp>
      <p:pic>
        <p:nvPicPr>
          <p:cNvPr id="6" name="Bildobjekt 5"/>
          <p:cNvPicPr>
            <a:picLocks noChangeAspect="1"/>
          </p:cNvPicPr>
          <p:nvPr/>
        </p:nvPicPr>
        <p:blipFill>
          <a:blip r:embed="rId4"/>
          <a:stretch>
            <a:fillRect/>
          </a:stretch>
        </p:blipFill>
        <p:spPr>
          <a:xfrm>
            <a:off x="658029" y="4137778"/>
            <a:ext cx="7827943" cy="1562493"/>
          </a:xfrm>
          <a:prstGeom prst="rect">
            <a:avLst/>
          </a:prstGeom>
        </p:spPr>
      </p:pic>
      <p:sp>
        <p:nvSpPr>
          <p:cNvPr id="7" name="Ned 6"/>
          <p:cNvSpPr/>
          <p:nvPr/>
        </p:nvSpPr>
        <p:spPr>
          <a:xfrm>
            <a:off x="5613981" y="3530816"/>
            <a:ext cx="1166248" cy="9544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sv-SE" sz="675" dirty="0">
                <a:solidFill>
                  <a:prstClr val="black"/>
                </a:solidFill>
              </a:rPr>
              <a:t>Klicka på manual och sedan film</a:t>
            </a:r>
          </a:p>
        </p:txBody>
      </p:sp>
    </p:spTree>
    <p:extLst>
      <p:ext uri="{BB962C8B-B14F-4D97-AF65-F5344CB8AC3E}">
        <p14:creationId xmlns:p14="http://schemas.microsoft.com/office/powerpoint/2010/main" val="596379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587843410"/>
              </p:ext>
            </p:extLst>
          </p:nvPr>
        </p:nvGraphicFramePr>
        <p:xfrm>
          <a:off x="179513" y="0"/>
          <a:ext cx="878497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 4"/>
          <p:cNvGrpSpPr/>
          <p:nvPr/>
        </p:nvGrpSpPr>
        <p:grpSpPr>
          <a:xfrm>
            <a:off x="-2390467" y="4313455"/>
            <a:ext cx="5585015" cy="4709303"/>
            <a:chOff x="-2622359" y="2828662"/>
            <a:chExt cx="5585015" cy="4709303"/>
          </a:xfrm>
        </p:grpSpPr>
        <p:sp>
          <p:nvSpPr>
            <p:cNvPr id="6" name="Rektangel med rundade hörn 5"/>
            <p:cNvSpPr/>
            <p:nvPr/>
          </p:nvSpPr>
          <p:spPr>
            <a:xfrm>
              <a:off x="0" y="2828662"/>
              <a:ext cx="2962656" cy="134601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ktangel 6"/>
            <p:cNvSpPr/>
            <p:nvPr/>
          </p:nvSpPr>
          <p:spPr>
            <a:xfrm>
              <a:off x="-2622359" y="6323368"/>
              <a:ext cx="2831242" cy="1214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sv-SE" sz="3200" kern="1200" dirty="0">
                  <a:solidFill>
                    <a:srgbClr val="002060"/>
                  </a:solidFill>
                </a:rPr>
                <a:t>Gul process</a:t>
              </a:r>
            </a:p>
          </p:txBody>
        </p:sp>
      </p:grpSp>
      <p:sp>
        <p:nvSpPr>
          <p:cNvPr id="9" name="Rektangel 8"/>
          <p:cNvSpPr/>
          <p:nvPr/>
        </p:nvSpPr>
        <p:spPr>
          <a:xfrm>
            <a:off x="470732" y="4666036"/>
            <a:ext cx="2484976" cy="584775"/>
          </a:xfrm>
          <a:prstGeom prst="rect">
            <a:avLst/>
          </a:prstGeom>
        </p:spPr>
        <p:txBody>
          <a:bodyPr wrap="none">
            <a:spAutoFit/>
          </a:bodyPr>
          <a:lstStyle/>
          <a:p>
            <a:pPr lvl="0"/>
            <a:r>
              <a:rPr lang="sv-SE" sz="3200" dirty="0">
                <a:solidFill>
                  <a:schemeClr val="bg1">
                    <a:lumMod val="95000"/>
                  </a:schemeClr>
                </a:solidFill>
              </a:rPr>
              <a:t>Röd process</a:t>
            </a:r>
          </a:p>
        </p:txBody>
      </p:sp>
      <p:grpSp>
        <p:nvGrpSpPr>
          <p:cNvPr id="13" name="Grupp 12"/>
          <p:cNvGrpSpPr/>
          <p:nvPr/>
        </p:nvGrpSpPr>
        <p:grpSpPr>
          <a:xfrm>
            <a:off x="3376193" y="4176464"/>
            <a:ext cx="5588296" cy="1772816"/>
            <a:chOff x="3168082" y="2828609"/>
            <a:chExt cx="5616894" cy="1309221"/>
          </a:xfrm>
          <a:solidFill>
            <a:srgbClr val="FF6600"/>
          </a:solidFill>
        </p:grpSpPr>
        <p:sp>
          <p:nvSpPr>
            <p:cNvPr id="14" name="Rektangel med rundade hörn på samma sida 13"/>
            <p:cNvSpPr/>
            <p:nvPr/>
          </p:nvSpPr>
          <p:spPr>
            <a:xfrm rot="5400000">
              <a:off x="5321918" y="674773"/>
              <a:ext cx="1309221" cy="5616894"/>
            </a:xfrm>
            <a:prstGeom prst="round2SameRect">
              <a:avLst/>
            </a:prstGeom>
            <a:solidFill>
              <a:srgbClr val="FF3300"/>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ktangel 14"/>
            <p:cNvSpPr/>
            <p:nvPr/>
          </p:nvSpPr>
          <p:spPr>
            <a:xfrm>
              <a:off x="3168082" y="2892521"/>
              <a:ext cx="5552983" cy="1181399"/>
            </a:xfrm>
            <a:prstGeom prst="rect">
              <a:avLst/>
            </a:prstGeom>
            <a:solidFill>
              <a:srgbClr val="FF33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711200">
                <a:lnSpc>
                  <a:spcPct val="90000"/>
                </a:lnSpc>
                <a:spcBef>
                  <a:spcPct val="0"/>
                </a:spcBef>
                <a:spcAft>
                  <a:spcPct val="15000"/>
                </a:spcAft>
              </a:pPr>
              <a:endParaRPr lang="sv-SE" sz="1600" kern="1200" dirty="0">
                <a:solidFill>
                  <a:schemeClr val="tx2"/>
                </a:solidFill>
              </a:endParaRPr>
            </a:p>
          </p:txBody>
        </p:sp>
      </p:grpSp>
      <p:sp>
        <p:nvSpPr>
          <p:cNvPr id="2" name="Rektangel 1"/>
          <p:cNvSpPr/>
          <p:nvPr/>
        </p:nvSpPr>
        <p:spPr>
          <a:xfrm>
            <a:off x="3404382" y="4313455"/>
            <a:ext cx="5200066" cy="1495794"/>
          </a:xfrm>
          <a:prstGeom prst="rect">
            <a:avLst/>
          </a:prstGeom>
        </p:spPr>
        <p:txBody>
          <a:bodyPr wrap="square">
            <a:spAutoFit/>
          </a:bodyPr>
          <a:lstStyle/>
          <a:p>
            <a:pPr marL="285750" lvl="1" indent="-285750" defTabSz="1244600">
              <a:lnSpc>
                <a:spcPct val="90000"/>
              </a:lnSpc>
              <a:spcBef>
                <a:spcPct val="0"/>
              </a:spcBef>
              <a:spcAft>
                <a:spcPct val="15000"/>
              </a:spcAft>
              <a:buFont typeface="Arial" panose="020B0604020202020204" pitchFamily="34" charset="0"/>
              <a:buChar char="•"/>
            </a:pPr>
            <a:r>
              <a:rPr lang="sv-SE" sz="1600" dirty="0">
                <a:solidFill>
                  <a:schemeClr val="tx2"/>
                </a:solidFill>
              </a:rPr>
              <a:t>Känd patient med förändrade </a:t>
            </a:r>
            <a:r>
              <a:rPr lang="sv-SE" sz="1600" i="1" dirty="0">
                <a:solidFill>
                  <a:schemeClr val="tx2"/>
                </a:solidFill>
              </a:rPr>
              <a:t>behov av insatser el. okänd patienter med nya behov av insatser som bedöms vara av komplicerad karaktär, exempelvis utbildningsinsatser hos kommun el. öppen vård</a:t>
            </a:r>
          </a:p>
          <a:p>
            <a:pPr marL="285750" lvl="1" indent="-285750" defTabSz="1244600">
              <a:lnSpc>
                <a:spcPct val="90000"/>
              </a:lnSpc>
              <a:spcBef>
                <a:spcPct val="0"/>
              </a:spcBef>
              <a:spcAft>
                <a:spcPct val="15000"/>
              </a:spcAft>
              <a:buChar char="••"/>
            </a:pPr>
            <a:r>
              <a:rPr lang="sv-SE" sz="1600" i="1" dirty="0">
                <a:solidFill>
                  <a:schemeClr val="tx2"/>
                </a:solidFill>
              </a:rPr>
              <a:t>SIP behöver genomföras </a:t>
            </a:r>
          </a:p>
          <a:p>
            <a:pPr marL="285750" lvl="1" indent="-285750" defTabSz="1244600">
              <a:lnSpc>
                <a:spcPct val="90000"/>
              </a:lnSpc>
              <a:spcBef>
                <a:spcPct val="0"/>
              </a:spcBef>
              <a:spcAft>
                <a:spcPct val="15000"/>
              </a:spcAft>
              <a:buChar char="••"/>
            </a:pPr>
            <a:r>
              <a:rPr lang="sv-SE" sz="1600" i="1" dirty="0">
                <a:solidFill>
                  <a:schemeClr val="tx2"/>
                </a:solidFill>
              </a:rPr>
              <a:t>Mötet sker under vårdtiden i den slutna vården</a:t>
            </a:r>
          </a:p>
        </p:txBody>
      </p:sp>
    </p:spTree>
    <p:extLst>
      <p:ext uri="{BB962C8B-B14F-4D97-AF65-F5344CB8AC3E}">
        <p14:creationId xmlns:p14="http://schemas.microsoft.com/office/powerpoint/2010/main" val="1655576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1143000"/>
          </a:xfrm>
        </p:spPr>
        <p:txBody>
          <a:bodyPr/>
          <a:lstStyle/>
          <a:p>
            <a:r>
              <a:rPr lang="sv-SE" dirty="0"/>
              <a:t>Stödmaterial</a:t>
            </a:r>
          </a:p>
        </p:txBody>
      </p:sp>
      <p:sp>
        <p:nvSpPr>
          <p:cNvPr id="5" name="Platshållare för innehåll 4"/>
          <p:cNvSpPr>
            <a:spLocks noGrp="1"/>
          </p:cNvSpPr>
          <p:nvPr>
            <p:ph idx="1"/>
          </p:nvPr>
        </p:nvSpPr>
        <p:spPr>
          <a:xfrm>
            <a:off x="680646" y="764704"/>
            <a:ext cx="7772400" cy="4114800"/>
          </a:xfrm>
        </p:spPr>
        <p:txBody>
          <a:bodyPr/>
          <a:lstStyle/>
          <a:p>
            <a:r>
              <a:rPr lang="sv-SE" sz="2400" dirty="0"/>
              <a:t>För patient:</a:t>
            </a:r>
          </a:p>
          <a:p>
            <a:pPr lvl="1"/>
            <a:r>
              <a:rPr lang="sv-SE" sz="2000" dirty="0"/>
              <a:t>Informationsfolder till </a:t>
            </a:r>
            <a:r>
              <a:rPr lang="sv-SE" sz="2000" dirty="0" smtClean="0"/>
              <a:t>patient</a:t>
            </a:r>
            <a:endParaRPr lang="sv-SE" sz="1600" dirty="0"/>
          </a:p>
          <a:p>
            <a:pPr lvl="1"/>
            <a:r>
              <a:rPr lang="sv-SE" sz="2000" dirty="0" smtClean="0"/>
              <a:t>SIP-folder till patient</a:t>
            </a:r>
            <a:endParaRPr lang="sv-SE" sz="2000" dirty="0"/>
          </a:p>
          <a:p>
            <a:r>
              <a:rPr lang="sv-SE" sz="2400" dirty="0"/>
              <a:t>För personal:</a:t>
            </a:r>
          </a:p>
          <a:p>
            <a:pPr lvl="1"/>
            <a:r>
              <a:rPr lang="sv-SE" sz="2000" dirty="0"/>
              <a:t>Samverkansrutin mellan landsting och kommuner vid in- och utskrivning av patienter i sluten hälso- och sjukvård – </a:t>
            </a:r>
            <a:r>
              <a:rPr lang="sv-SE" sz="1600" dirty="0"/>
              <a:t>Kommunikation, informationsöverföring och planering med stöd av IT-systemet Prator</a:t>
            </a:r>
          </a:p>
          <a:p>
            <a:pPr lvl="1"/>
            <a:r>
              <a:rPr lang="sv-SE" sz="2000" dirty="0"/>
              <a:t>Manualer för respektive profession för </a:t>
            </a:r>
            <a:r>
              <a:rPr lang="sv-SE" sz="2000" dirty="0" smtClean="0"/>
              <a:t>Prator</a:t>
            </a:r>
            <a:endParaRPr lang="sv-SE" sz="1600" dirty="0"/>
          </a:p>
          <a:p>
            <a:pPr lvl="1"/>
            <a:r>
              <a:rPr lang="sv-SE" sz="2000" dirty="0"/>
              <a:t>Material från SKL / Socialstyrelsen</a:t>
            </a:r>
          </a:p>
          <a:p>
            <a:pPr lvl="1"/>
            <a:r>
              <a:rPr lang="sv-SE" sz="2000" dirty="0"/>
              <a:t>Mötescirklar från SKL</a:t>
            </a:r>
          </a:p>
          <a:p>
            <a:pPr lvl="1"/>
            <a:r>
              <a:rPr lang="sv-SE" sz="2000" dirty="0"/>
              <a:t>Material från dagens information</a:t>
            </a:r>
          </a:p>
          <a:p>
            <a:pPr marL="457200" lvl="1" indent="0">
              <a:buNone/>
            </a:pPr>
            <a:r>
              <a:rPr lang="sv-SE" sz="2400" dirty="0"/>
              <a:t>Allt stödmaterial finns på </a:t>
            </a:r>
            <a:r>
              <a:rPr lang="sv-SE" sz="2400" dirty="0">
                <a:hlinkClick r:id="rId3"/>
              </a:rPr>
              <a:t>https://www.lvn.se/For-vardgivare/trygg-saker-och-samordnad-vard--och-omsorgsprocess/</a:t>
            </a:r>
            <a:r>
              <a:rPr lang="sv-SE" sz="2400" dirty="0"/>
              <a:t> </a:t>
            </a:r>
          </a:p>
        </p:txBody>
      </p:sp>
    </p:spTree>
    <p:extLst>
      <p:ext uri="{BB962C8B-B14F-4D97-AF65-F5344CB8AC3E}">
        <p14:creationId xmlns:p14="http://schemas.microsoft.com/office/powerpoint/2010/main" val="860632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829" y="332656"/>
            <a:ext cx="9324528" cy="605483"/>
          </a:xfrm>
        </p:spPr>
        <p:txBody>
          <a:bodyPr/>
          <a:lstStyle/>
          <a:p>
            <a:r>
              <a:rPr lang="sv-SE" sz="3600" dirty="0"/>
              <a:t>Sammanfattning av ny lag</a:t>
            </a:r>
          </a:p>
        </p:txBody>
      </p:sp>
      <p:sp>
        <p:nvSpPr>
          <p:cNvPr id="5" name="Platshållare för innehåll 2"/>
          <p:cNvSpPr>
            <a:spLocks noGrp="1"/>
          </p:cNvSpPr>
          <p:nvPr>
            <p:ph idx="1"/>
          </p:nvPr>
        </p:nvSpPr>
        <p:spPr>
          <a:xfrm>
            <a:off x="268963" y="947064"/>
            <a:ext cx="8496944" cy="4351338"/>
          </a:xfrm>
        </p:spPr>
        <p:txBody>
          <a:bodyPr/>
          <a:lstStyle/>
          <a:p>
            <a:pPr>
              <a:buFont typeface="Arial" panose="020B0604020202020204" pitchFamily="34" charset="0"/>
              <a:buChar char="•"/>
            </a:pPr>
            <a:r>
              <a:rPr lang="sv-SE" sz="2200" dirty="0"/>
              <a:t>Inskrivningsmeddelande och planering</a:t>
            </a:r>
          </a:p>
          <a:p>
            <a:pPr lvl="1">
              <a:buFont typeface="Courier New" charset="0"/>
              <a:buChar char="o"/>
            </a:pPr>
            <a:r>
              <a:rPr lang="sv-SE" sz="2000" dirty="0"/>
              <a:t>Skickas inom 24 timmar </a:t>
            </a:r>
          </a:p>
          <a:p>
            <a:pPr lvl="1">
              <a:buFont typeface="Courier New" charset="0"/>
              <a:buChar char="o"/>
            </a:pPr>
            <a:r>
              <a:rPr lang="sv-SE" sz="2000" dirty="0"/>
              <a:t>Initierar planeringen för berörda enheter</a:t>
            </a:r>
          </a:p>
          <a:p>
            <a:pPr lvl="1">
              <a:buFont typeface="Courier New" charset="0"/>
              <a:buChar char="o"/>
            </a:pPr>
            <a:r>
              <a:rPr lang="sv-SE" sz="2000" dirty="0"/>
              <a:t>Ska innehålla planerat datum för utskrivning </a:t>
            </a:r>
          </a:p>
          <a:p>
            <a:pPr>
              <a:buFont typeface="Arial" panose="020B0604020202020204" pitchFamily="34" charset="0"/>
              <a:buChar char="•"/>
            </a:pPr>
            <a:r>
              <a:rPr lang="sv-SE" sz="2200" dirty="0"/>
              <a:t>Fast vårdkontakt utses av den landstingsfinansierade öppenvården</a:t>
            </a:r>
          </a:p>
          <a:p>
            <a:pPr>
              <a:buFont typeface="Arial" panose="020B0604020202020204" pitchFamily="34" charset="0"/>
              <a:buChar char="•"/>
            </a:pPr>
            <a:r>
              <a:rPr lang="sv-SE" sz="2200" dirty="0"/>
              <a:t>Planering inför patientens utskrivning</a:t>
            </a:r>
          </a:p>
          <a:p>
            <a:pPr lvl="1">
              <a:buFont typeface="Courier New" charset="0"/>
              <a:buChar char="o"/>
            </a:pPr>
            <a:r>
              <a:rPr lang="sv-SE" sz="2000" dirty="0"/>
              <a:t>En viktig distinktion måste göras mellan den egna planeringen och den gemensamma planeringen som syftar till att samordna insatserna</a:t>
            </a:r>
          </a:p>
          <a:p>
            <a:pPr>
              <a:buFont typeface="Arial" panose="020B0604020202020204" pitchFamily="34" charset="0"/>
              <a:buChar char="•"/>
            </a:pPr>
            <a:r>
              <a:rPr lang="sv-SE" sz="2200" dirty="0"/>
              <a:t>Åtgärder vid utskrivning</a:t>
            </a:r>
          </a:p>
          <a:p>
            <a:pPr lvl="1">
              <a:buFont typeface="Courier New" charset="0"/>
              <a:buChar char="o"/>
            </a:pPr>
            <a:r>
              <a:rPr lang="sv-SE" sz="2000" dirty="0"/>
              <a:t>Underrättelse om att patienten är utskrivningsklar</a:t>
            </a:r>
          </a:p>
          <a:p>
            <a:pPr lvl="1">
              <a:buFont typeface="Courier New" charset="0"/>
              <a:buChar char="o"/>
            </a:pPr>
            <a:r>
              <a:rPr lang="sv-SE" sz="2000" dirty="0"/>
              <a:t>Informationsöverföring</a:t>
            </a:r>
          </a:p>
          <a:p>
            <a:pPr lvl="1">
              <a:buFont typeface="Courier New" charset="0"/>
              <a:buChar char="o"/>
            </a:pPr>
            <a:r>
              <a:rPr lang="sv-SE" sz="2000" dirty="0"/>
              <a:t>Information till patienten</a:t>
            </a:r>
          </a:p>
          <a:p>
            <a:pPr>
              <a:buFont typeface="Arial"/>
              <a:buChar char="•"/>
            </a:pPr>
            <a:endParaRPr lang="sv-SE" sz="2000" dirty="0"/>
          </a:p>
          <a:p>
            <a:pPr>
              <a:buFont typeface="Arial"/>
              <a:buChar char="•"/>
            </a:pPr>
            <a:endParaRPr lang="sv-SE" sz="1600" dirty="0"/>
          </a:p>
          <a:p>
            <a:pPr lvl="1">
              <a:buFont typeface="Arial"/>
              <a:buChar char="•"/>
            </a:pPr>
            <a:endParaRPr lang="sv-SE" sz="1600" dirty="0"/>
          </a:p>
          <a:p>
            <a:pPr marL="0" indent="0">
              <a:buNone/>
            </a:pPr>
            <a:endParaRPr lang="sv-SE" sz="2000" dirty="0"/>
          </a:p>
        </p:txBody>
      </p:sp>
    </p:spTree>
    <p:extLst>
      <p:ext uri="{BB962C8B-B14F-4D97-AF65-F5344CB8AC3E}">
        <p14:creationId xmlns:p14="http://schemas.microsoft.com/office/powerpoint/2010/main" val="1634708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520" y="404664"/>
            <a:ext cx="9324528" cy="605483"/>
          </a:xfrm>
        </p:spPr>
        <p:txBody>
          <a:bodyPr/>
          <a:lstStyle/>
          <a:p>
            <a:r>
              <a:rPr lang="sv-SE" sz="3600" dirty="0"/>
              <a:t>Sammanfattning av ny lag</a:t>
            </a:r>
          </a:p>
        </p:txBody>
      </p:sp>
      <p:sp>
        <p:nvSpPr>
          <p:cNvPr id="5" name="Platshållare för innehåll 2"/>
          <p:cNvSpPr>
            <a:spLocks noGrp="1"/>
          </p:cNvSpPr>
          <p:nvPr>
            <p:ph idx="1"/>
          </p:nvPr>
        </p:nvSpPr>
        <p:spPr>
          <a:xfrm>
            <a:off x="233264" y="1196752"/>
            <a:ext cx="8803232" cy="4351338"/>
          </a:xfrm>
        </p:spPr>
        <p:txBody>
          <a:bodyPr/>
          <a:lstStyle/>
          <a:p>
            <a:pPr>
              <a:buFont typeface="Arial" panose="020B0604020202020204" pitchFamily="34" charset="0"/>
              <a:buChar char="•"/>
            </a:pPr>
            <a:r>
              <a:rPr lang="sv-SE" sz="2200" dirty="0"/>
              <a:t>Samverkan mellan landsting och kommun</a:t>
            </a:r>
          </a:p>
          <a:p>
            <a:pPr lvl="1">
              <a:buFont typeface="Courier New" charset="0"/>
              <a:buChar char="o"/>
            </a:pPr>
            <a:r>
              <a:rPr lang="sv-SE" sz="2000" dirty="0"/>
              <a:t>SIP (samordnad individuell plan) enligt HSL och </a:t>
            </a:r>
            <a:r>
              <a:rPr lang="sv-SE" sz="2000" dirty="0" err="1"/>
              <a:t>SoL</a:t>
            </a:r>
            <a:r>
              <a:rPr lang="sv-SE" sz="2000" dirty="0"/>
              <a:t> blir verktyget för den gemensamma planeringen</a:t>
            </a:r>
          </a:p>
          <a:p>
            <a:pPr lvl="1">
              <a:buFont typeface="Courier New" charset="0"/>
              <a:buChar char="o"/>
            </a:pPr>
            <a:r>
              <a:rPr lang="sv-SE" sz="2000" dirty="0"/>
              <a:t>Den fasta vårdkontakten inom landstingets öppenvård har kallelseansvaret senast tre dagar efter att patient är utskrivningsklar</a:t>
            </a:r>
          </a:p>
          <a:p>
            <a:pPr lvl="1">
              <a:buFont typeface="Courier New" charset="0"/>
              <a:buChar char="o"/>
            </a:pPr>
            <a:r>
              <a:rPr lang="sv-SE" sz="2000" dirty="0"/>
              <a:t>Riktlinjer och överenskommelser</a:t>
            </a:r>
          </a:p>
          <a:p>
            <a:pPr>
              <a:buFont typeface="Arial" panose="020B0604020202020204" pitchFamily="34" charset="0"/>
              <a:buChar char="•"/>
            </a:pPr>
            <a:r>
              <a:rPr lang="sv-SE" sz="2200" dirty="0"/>
              <a:t>Bestämmelser för när kommunens betalningsansvar inträder</a:t>
            </a:r>
          </a:p>
          <a:p>
            <a:pPr lvl="1">
              <a:buFont typeface="Courier New" charset="0"/>
              <a:buChar char="o"/>
            </a:pPr>
            <a:r>
              <a:rPr lang="sv-SE" sz="2000" dirty="0"/>
              <a:t>3 dagar efter utskrivning om inte huvudmännen kommer överens om annat</a:t>
            </a:r>
          </a:p>
          <a:p>
            <a:pPr>
              <a:buFont typeface="Arial" panose="020B0604020202020204" pitchFamily="34" charset="0"/>
              <a:buChar char="•"/>
            </a:pPr>
            <a:r>
              <a:rPr lang="sv-SE" sz="2200" dirty="0"/>
              <a:t>Ikraftträdande </a:t>
            </a:r>
          </a:p>
          <a:p>
            <a:pPr lvl="1">
              <a:buFont typeface="Courier New" charset="0"/>
              <a:buChar char="o"/>
            </a:pPr>
            <a:r>
              <a:rPr lang="sv-SE" sz="2000" dirty="0"/>
              <a:t>1 januari 2018 för </a:t>
            </a:r>
            <a:r>
              <a:rPr lang="sv-SE" sz="2000" dirty="0" err="1"/>
              <a:t>somatiken</a:t>
            </a:r>
            <a:endParaRPr lang="sv-SE" sz="2000" dirty="0"/>
          </a:p>
          <a:p>
            <a:pPr lvl="1">
              <a:buFont typeface="Courier New" charset="0"/>
              <a:buChar char="o"/>
            </a:pPr>
            <a:r>
              <a:rPr lang="sv-SE" sz="2000" dirty="0"/>
              <a:t>1 januari 2018 för psykiatrin och rättspsykiatrin (tilläggsproposition ska behandlas och beslutas under hösten 2018)</a:t>
            </a:r>
          </a:p>
          <a:p>
            <a:pPr>
              <a:buFont typeface="Arial"/>
              <a:buChar char="•"/>
            </a:pPr>
            <a:endParaRPr lang="sv-SE" sz="1600" dirty="0"/>
          </a:p>
          <a:p>
            <a:pPr lvl="1">
              <a:buFont typeface="Arial"/>
              <a:buChar char="•"/>
            </a:pPr>
            <a:endParaRPr lang="sv-SE" sz="1600" dirty="0"/>
          </a:p>
          <a:p>
            <a:pPr marL="0" indent="0">
              <a:buNone/>
            </a:pPr>
            <a:endParaRPr lang="sv-SE" sz="2000" dirty="0"/>
          </a:p>
        </p:txBody>
      </p:sp>
    </p:spTree>
    <p:extLst>
      <p:ext uri="{BB962C8B-B14F-4D97-AF65-F5344CB8AC3E}">
        <p14:creationId xmlns:p14="http://schemas.microsoft.com/office/powerpoint/2010/main" val="1293911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520" y="15205"/>
            <a:ext cx="9324528" cy="605483"/>
          </a:xfrm>
        </p:spPr>
        <p:txBody>
          <a:bodyPr/>
          <a:lstStyle/>
          <a:p>
            <a:r>
              <a:rPr lang="sv-SE" sz="3800" dirty="0"/>
              <a:t>Gemensam process enligt ny lag</a:t>
            </a:r>
          </a:p>
        </p:txBody>
      </p:sp>
      <p:sp>
        <p:nvSpPr>
          <p:cNvPr id="5" name="AutoShape 4"/>
          <p:cNvSpPr>
            <a:spLocks noChangeArrowheads="1"/>
          </p:cNvSpPr>
          <p:nvPr/>
        </p:nvSpPr>
        <p:spPr bwMode="auto">
          <a:xfrm>
            <a:off x="1268461" y="2828925"/>
            <a:ext cx="1189648" cy="930275"/>
          </a:xfrm>
          <a:prstGeom prst="homePlate">
            <a:avLst>
              <a:gd name="adj" fmla="val 29792"/>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v-SE" altLang="sv-SE" sz="1200" dirty="0">
                <a:latin typeface="Calibri" panose="020F0502020204030204" pitchFamily="34" charset="0"/>
              </a:rPr>
              <a:t>Inskrivning och skicka inskrivnings-meddelande</a:t>
            </a:r>
          </a:p>
        </p:txBody>
      </p:sp>
      <p:sp>
        <p:nvSpPr>
          <p:cNvPr id="8" name="AutoShape 4"/>
          <p:cNvSpPr>
            <a:spLocks noChangeArrowheads="1"/>
          </p:cNvSpPr>
          <p:nvPr/>
        </p:nvSpPr>
        <p:spPr bwMode="auto">
          <a:xfrm>
            <a:off x="4211960" y="2991519"/>
            <a:ext cx="926828" cy="762000"/>
          </a:xfrm>
          <a:prstGeom prst="homePlate">
            <a:avLst>
              <a:gd name="adj" fmla="val 28333"/>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Utskrivnings- klar</a:t>
            </a:r>
          </a:p>
        </p:txBody>
      </p:sp>
      <p:sp>
        <p:nvSpPr>
          <p:cNvPr id="9" name="AutoShape 4"/>
          <p:cNvSpPr>
            <a:spLocks noChangeArrowheads="1"/>
          </p:cNvSpPr>
          <p:nvPr/>
        </p:nvSpPr>
        <p:spPr bwMode="auto">
          <a:xfrm>
            <a:off x="6516216" y="2991519"/>
            <a:ext cx="719138" cy="762000"/>
          </a:xfrm>
          <a:prstGeom prst="homePlate">
            <a:avLst>
              <a:gd name="adj" fmla="val 25000"/>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Upprätta SIP</a:t>
            </a:r>
          </a:p>
        </p:txBody>
      </p:sp>
      <p:sp>
        <p:nvSpPr>
          <p:cNvPr id="10" name="AutoShape 4"/>
          <p:cNvSpPr>
            <a:spLocks noChangeArrowheads="1"/>
          </p:cNvSpPr>
          <p:nvPr/>
        </p:nvSpPr>
        <p:spPr bwMode="auto">
          <a:xfrm>
            <a:off x="5450440" y="2993274"/>
            <a:ext cx="863600" cy="762000"/>
          </a:xfrm>
          <a:prstGeom prst="homePlate">
            <a:avLst>
              <a:gd name="adj" fmla="val 28123"/>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Utskrivning från sjukhus</a:t>
            </a:r>
          </a:p>
        </p:txBody>
      </p:sp>
      <p:sp>
        <p:nvSpPr>
          <p:cNvPr id="11" name="AutoShape 4"/>
          <p:cNvSpPr>
            <a:spLocks noChangeArrowheads="1"/>
          </p:cNvSpPr>
          <p:nvPr/>
        </p:nvSpPr>
        <p:spPr bwMode="auto">
          <a:xfrm>
            <a:off x="2843808" y="2420888"/>
            <a:ext cx="1008112" cy="762000"/>
          </a:xfrm>
          <a:prstGeom prst="homePlate">
            <a:avLst>
              <a:gd name="adj" fmla="val 28385"/>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latin typeface="Calibri" panose="020F0502020204030204" pitchFamily="34" charset="0"/>
              </a:rPr>
              <a:t>Förbereda insatser efter utskrivning</a:t>
            </a:r>
            <a:endParaRPr lang="sv-SE" altLang="sv-SE" sz="1200" dirty="0">
              <a:latin typeface="Calibri" panose="020F0502020204030204" pitchFamily="34" charset="0"/>
            </a:endParaRPr>
          </a:p>
        </p:txBody>
      </p:sp>
      <p:sp>
        <p:nvSpPr>
          <p:cNvPr id="12" name="AutoShape 4"/>
          <p:cNvSpPr>
            <a:spLocks noChangeArrowheads="1"/>
          </p:cNvSpPr>
          <p:nvPr/>
        </p:nvSpPr>
        <p:spPr bwMode="auto">
          <a:xfrm>
            <a:off x="2843808" y="3335808"/>
            <a:ext cx="974669" cy="762000"/>
          </a:xfrm>
          <a:prstGeom prst="homePlate">
            <a:avLst>
              <a:gd name="adj" fmla="val 25000"/>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Sjukhusvård</a:t>
            </a:r>
          </a:p>
        </p:txBody>
      </p:sp>
      <p:sp>
        <p:nvSpPr>
          <p:cNvPr id="13" name="Rektangel 12"/>
          <p:cNvSpPr/>
          <p:nvPr/>
        </p:nvSpPr>
        <p:spPr>
          <a:xfrm>
            <a:off x="107504" y="4491136"/>
            <a:ext cx="3528392" cy="954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a:p>
            <a:pPr algn="ctr"/>
            <a:r>
              <a:rPr lang="sv-SE" dirty="0">
                <a:solidFill>
                  <a:schemeClr val="tx1"/>
                </a:solidFill>
              </a:rPr>
              <a:t>Inom 24 h</a:t>
            </a:r>
          </a:p>
          <a:p>
            <a:pPr algn="ctr"/>
            <a:r>
              <a:rPr lang="sv-SE" dirty="0">
                <a:solidFill>
                  <a:schemeClr val="tx1"/>
                </a:solidFill>
              </a:rPr>
              <a:t>Fast vårdkontakt utses av landstingsfinansierad öppenvård</a:t>
            </a:r>
          </a:p>
          <a:p>
            <a:pPr marL="285750" indent="-285750" algn="ctr">
              <a:buFontTx/>
              <a:buChar char="-"/>
            </a:pPr>
            <a:endParaRPr lang="sv-SE" dirty="0">
              <a:solidFill>
                <a:schemeClr val="tx1"/>
              </a:solidFill>
            </a:endParaRPr>
          </a:p>
        </p:txBody>
      </p:sp>
      <p:cxnSp>
        <p:nvCxnSpPr>
          <p:cNvPr id="14" name="Rak pil 13"/>
          <p:cNvCxnSpPr/>
          <p:nvPr/>
        </p:nvCxnSpPr>
        <p:spPr>
          <a:xfrm>
            <a:off x="1835696" y="3753519"/>
            <a:ext cx="360040" cy="737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4067944" y="4365104"/>
            <a:ext cx="187220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Meddela berörda enheter</a:t>
            </a:r>
          </a:p>
        </p:txBody>
      </p:sp>
      <p:cxnSp>
        <p:nvCxnSpPr>
          <p:cNvPr id="16" name="Rak pil 15"/>
          <p:cNvCxnSpPr/>
          <p:nvPr/>
        </p:nvCxnSpPr>
        <p:spPr>
          <a:xfrm>
            <a:off x="4567425" y="3753519"/>
            <a:ext cx="472540" cy="611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ktangel 16"/>
          <p:cNvSpPr/>
          <p:nvPr/>
        </p:nvSpPr>
        <p:spPr>
          <a:xfrm>
            <a:off x="6372200" y="4365104"/>
            <a:ext cx="2304753"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Arbetet ska påbörjas utan dröjsmål</a:t>
            </a:r>
          </a:p>
          <a:p>
            <a:pPr algn="ctr"/>
            <a:r>
              <a:rPr lang="sv-SE" dirty="0">
                <a:solidFill>
                  <a:schemeClr val="tx1"/>
                </a:solidFill>
              </a:rPr>
              <a:t>Fasta vårdkontakten skickar kallelse</a:t>
            </a:r>
          </a:p>
        </p:txBody>
      </p:sp>
      <p:cxnSp>
        <p:nvCxnSpPr>
          <p:cNvPr id="18" name="Rak pil 17"/>
          <p:cNvCxnSpPr>
            <a:stCxn id="9" idx="2"/>
            <a:endCxn id="17" idx="0"/>
          </p:cNvCxnSpPr>
          <p:nvPr/>
        </p:nvCxnSpPr>
        <p:spPr>
          <a:xfrm>
            <a:off x="6785893" y="3753519"/>
            <a:ext cx="738684" cy="611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ktangel 24"/>
          <p:cNvSpPr/>
          <p:nvPr/>
        </p:nvSpPr>
        <p:spPr>
          <a:xfrm>
            <a:off x="1835696" y="925206"/>
            <a:ext cx="266429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Planering av insatser av socialtjänst och hälso-sjukvården</a:t>
            </a:r>
          </a:p>
        </p:txBody>
      </p:sp>
      <p:cxnSp>
        <p:nvCxnSpPr>
          <p:cNvPr id="26" name="Rak pil 25"/>
          <p:cNvCxnSpPr>
            <a:stCxn id="11" idx="0"/>
          </p:cNvCxnSpPr>
          <p:nvPr/>
        </p:nvCxnSpPr>
        <p:spPr>
          <a:xfrm flipV="1">
            <a:off x="3239717" y="1999471"/>
            <a:ext cx="324171" cy="421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4961366" y="908720"/>
            <a:ext cx="2562962"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Samlad information till patienten i samband med utskrivning</a:t>
            </a:r>
          </a:p>
        </p:txBody>
      </p:sp>
      <p:cxnSp>
        <p:nvCxnSpPr>
          <p:cNvPr id="32" name="Rak pil 31"/>
          <p:cNvCxnSpPr>
            <a:stCxn id="10" idx="0"/>
            <a:endCxn id="31" idx="2"/>
          </p:cNvCxnSpPr>
          <p:nvPr/>
        </p:nvCxnSpPr>
        <p:spPr>
          <a:xfrm flipV="1">
            <a:off x="5775091" y="1988840"/>
            <a:ext cx="467756" cy="1004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998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 förberedelsearbete</a:t>
            </a:r>
          </a:p>
        </p:txBody>
      </p:sp>
      <p:sp>
        <p:nvSpPr>
          <p:cNvPr id="3" name="Platshållare för innehåll 2"/>
          <p:cNvSpPr>
            <a:spLocks noGrp="1"/>
          </p:cNvSpPr>
          <p:nvPr>
            <p:ph idx="1"/>
          </p:nvPr>
        </p:nvSpPr>
        <p:spPr>
          <a:xfrm>
            <a:off x="685800" y="1760240"/>
            <a:ext cx="7772400" cy="4114800"/>
          </a:xfrm>
        </p:spPr>
        <p:txBody>
          <a:bodyPr/>
          <a:lstStyle/>
          <a:p>
            <a:r>
              <a:rPr lang="sv-SE" dirty="0"/>
              <a:t>Interna rutiner för att hantera nya lagen - </a:t>
            </a:r>
            <a:r>
              <a:rPr lang="sv-SE" sz="2400" dirty="0"/>
              <a:t>checklista</a:t>
            </a:r>
          </a:p>
          <a:p>
            <a:r>
              <a:rPr lang="sv-SE" dirty="0"/>
              <a:t>Övriga frågor som hanteras länsövergripande</a:t>
            </a:r>
          </a:p>
          <a:p>
            <a:pPr lvl="1"/>
            <a:r>
              <a:rPr lang="sv-SE" dirty="0"/>
              <a:t>Hjälpmedel</a:t>
            </a:r>
          </a:p>
          <a:p>
            <a:pPr lvl="1"/>
            <a:r>
              <a:rPr lang="sv-SE" dirty="0"/>
              <a:t>Digitala lösningar</a:t>
            </a:r>
          </a:p>
        </p:txBody>
      </p:sp>
    </p:spTree>
    <p:extLst>
      <p:ext uri="{BB962C8B-B14F-4D97-AF65-F5344CB8AC3E}">
        <p14:creationId xmlns:p14="http://schemas.microsoft.com/office/powerpoint/2010/main" val="1192890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171400"/>
            <a:ext cx="9036496" cy="1143000"/>
          </a:xfrm>
        </p:spPr>
        <p:txBody>
          <a:bodyPr/>
          <a:lstStyle/>
          <a:p>
            <a:r>
              <a:rPr lang="sv-SE" sz="3800" dirty="0"/>
              <a:t>Att hantera internt inom organisationer</a:t>
            </a:r>
          </a:p>
        </p:txBody>
      </p:sp>
      <p:sp>
        <p:nvSpPr>
          <p:cNvPr id="3" name="Platshållare för innehåll 2"/>
          <p:cNvSpPr>
            <a:spLocks noGrp="1"/>
          </p:cNvSpPr>
          <p:nvPr>
            <p:ph idx="1"/>
          </p:nvPr>
        </p:nvSpPr>
        <p:spPr>
          <a:xfrm>
            <a:off x="395536" y="733846"/>
            <a:ext cx="8496944" cy="4351338"/>
          </a:xfrm>
        </p:spPr>
        <p:txBody>
          <a:bodyPr/>
          <a:lstStyle/>
          <a:p>
            <a:pPr>
              <a:buFont typeface="Arial"/>
              <a:buChar char="•"/>
            </a:pPr>
            <a:r>
              <a:rPr lang="sv-SE" sz="1600" dirty="0">
                <a:solidFill>
                  <a:schemeClr val="tx2"/>
                </a:solidFill>
              </a:rPr>
              <a:t>Kommuner</a:t>
            </a:r>
          </a:p>
          <a:p>
            <a:pPr lvl="1">
              <a:buFont typeface="Courier New" charset="0"/>
              <a:buChar char="o"/>
            </a:pPr>
            <a:r>
              <a:rPr lang="sv-SE" sz="1500" dirty="0"/>
              <a:t>Arbetssätt och organisation för sjuksköterskor kopplat till genomförande av SIP </a:t>
            </a:r>
          </a:p>
          <a:p>
            <a:pPr lvl="1">
              <a:buFont typeface="Courier New" charset="0"/>
              <a:buChar char="o"/>
            </a:pPr>
            <a:r>
              <a:rPr lang="sv-SE" sz="1500" dirty="0"/>
              <a:t>Organisation och arbetssätt för biståndshandläggare</a:t>
            </a:r>
          </a:p>
          <a:p>
            <a:pPr lvl="1">
              <a:buFont typeface="Courier New" charset="0"/>
              <a:buChar char="o"/>
            </a:pPr>
            <a:r>
              <a:rPr lang="sv-SE" sz="1500" dirty="0"/>
              <a:t>Hemtjänstens uppdrag vid mottagande efter utskrivning</a:t>
            </a:r>
          </a:p>
          <a:p>
            <a:pPr>
              <a:buFont typeface="Arial"/>
              <a:buChar char="•"/>
            </a:pPr>
            <a:endParaRPr lang="sv-SE" sz="600" dirty="0">
              <a:solidFill>
                <a:schemeClr val="tx2"/>
              </a:solidFill>
            </a:endParaRPr>
          </a:p>
          <a:p>
            <a:pPr>
              <a:buFont typeface="Arial"/>
              <a:buChar char="•"/>
            </a:pPr>
            <a:r>
              <a:rPr lang="sv-SE" sz="1600" dirty="0">
                <a:solidFill>
                  <a:schemeClr val="tx2"/>
                </a:solidFill>
              </a:rPr>
              <a:t>Landstingsfinansierad öppenvård </a:t>
            </a:r>
          </a:p>
          <a:p>
            <a:pPr lvl="1">
              <a:buFont typeface="Courier New" charset="0"/>
              <a:buChar char="o"/>
            </a:pPr>
            <a:r>
              <a:rPr lang="sv-SE" sz="1500" dirty="0"/>
              <a:t>Fastställa fast vårdkontakt</a:t>
            </a:r>
          </a:p>
          <a:p>
            <a:pPr lvl="1">
              <a:buFont typeface="Courier New" charset="0"/>
              <a:buChar char="o"/>
            </a:pPr>
            <a:r>
              <a:rPr lang="sv-SE" sz="1500" dirty="0"/>
              <a:t>Fastställa rutin när det förekommer flera fasta vårdkontakter. </a:t>
            </a:r>
          </a:p>
          <a:p>
            <a:pPr lvl="1">
              <a:buFont typeface="Courier New" charset="0"/>
              <a:buChar char="o"/>
            </a:pPr>
            <a:r>
              <a:rPr lang="sv-SE" sz="1500" dirty="0"/>
              <a:t>Övrig organisation och arbetssätt kring informationsöverföring och SIP?</a:t>
            </a:r>
          </a:p>
          <a:p>
            <a:pPr lvl="1">
              <a:buFont typeface="Arial"/>
              <a:buChar char="•"/>
            </a:pPr>
            <a:endParaRPr lang="sv-SE" sz="600" dirty="0"/>
          </a:p>
          <a:p>
            <a:pPr>
              <a:buFont typeface="Arial"/>
              <a:buChar char="•"/>
            </a:pPr>
            <a:r>
              <a:rPr lang="sv-SE" sz="1600" dirty="0">
                <a:solidFill>
                  <a:schemeClr val="tx2"/>
                </a:solidFill>
              </a:rPr>
              <a:t>Specialistsjukvård</a:t>
            </a:r>
          </a:p>
          <a:p>
            <a:pPr lvl="1">
              <a:buFont typeface="Courier New" charset="0"/>
              <a:buChar char="o"/>
            </a:pPr>
            <a:r>
              <a:rPr lang="sv-SE" sz="1600" dirty="0"/>
              <a:t>Arbetssätt och organisation för att säkra informationsöverföring till patienter och enheter </a:t>
            </a:r>
          </a:p>
          <a:p>
            <a:pPr lvl="1">
              <a:buFont typeface="Courier New" charset="0"/>
              <a:buChar char="o"/>
            </a:pPr>
            <a:r>
              <a:rPr lang="sv-SE" sz="1600" dirty="0"/>
              <a:t>Arbetssätt och organisation för tidig involvering av FT/AT på vårdavdelning för bedömningar.</a:t>
            </a:r>
          </a:p>
          <a:p>
            <a:pPr lvl="1">
              <a:buFont typeface="Courier New" charset="0"/>
              <a:buChar char="o"/>
            </a:pPr>
            <a:r>
              <a:rPr lang="sv-SE" sz="1600" dirty="0"/>
              <a:t>Införa användning av Prator på akutmottagningar</a:t>
            </a:r>
          </a:p>
          <a:p>
            <a:pPr lvl="1">
              <a:buFont typeface="Courier New" charset="0"/>
              <a:buChar char="o"/>
            </a:pPr>
            <a:r>
              <a:rPr lang="sv-SE" sz="1600" dirty="0"/>
              <a:t>Rondinnehåll utifrån den nya lagen.</a:t>
            </a:r>
          </a:p>
          <a:p>
            <a:pPr lvl="1">
              <a:buFont typeface="Arial"/>
              <a:buChar char="•"/>
            </a:pPr>
            <a:endParaRPr lang="sv-SE" sz="600" dirty="0"/>
          </a:p>
          <a:p>
            <a:pPr>
              <a:buFont typeface="Arial"/>
              <a:buChar char="•"/>
            </a:pPr>
            <a:r>
              <a:rPr lang="sv-SE" sz="1600" dirty="0">
                <a:solidFill>
                  <a:schemeClr val="tx2"/>
                </a:solidFill>
              </a:rPr>
              <a:t>Rättspsykiatri</a:t>
            </a:r>
          </a:p>
          <a:p>
            <a:pPr lvl="1">
              <a:buFont typeface="Courier New" charset="0"/>
              <a:buChar char="o"/>
            </a:pPr>
            <a:r>
              <a:rPr lang="sv-SE" sz="1600" dirty="0"/>
              <a:t>Interna rutiner för samordnad vårdplanering </a:t>
            </a:r>
          </a:p>
          <a:p>
            <a:pPr>
              <a:buFont typeface="Arial"/>
              <a:buChar char="•"/>
              <a:defRPr/>
            </a:pPr>
            <a:endParaRPr lang="sv-SE" sz="1600" dirty="0"/>
          </a:p>
          <a:p>
            <a:pPr marL="0" indent="0">
              <a:buNone/>
              <a:defRPr/>
            </a:pPr>
            <a:r>
              <a:rPr lang="sv-SE" sz="2000" dirty="0"/>
              <a:t>  </a:t>
            </a:r>
          </a:p>
          <a:p>
            <a:endParaRPr lang="sv-SE" dirty="0"/>
          </a:p>
        </p:txBody>
      </p:sp>
    </p:spTree>
    <p:extLst>
      <p:ext uri="{BB962C8B-B14F-4D97-AF65-F5344CB8AC3E}">
        <p14:creationId xmlns:p14="http://schemas.microsoft.com/office/powerpoint/2010/main" val="705144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0814" y="476672"/>
            <a:ext cx="7772400" cy="1143000"/>
          </a:xfrm>
        </p:spPr>
        <p:txBody>
          <a:bodyPr/>
          <a:lstStyle/>
          <a:p>
            <a:r>
              <a:rPr lang="sv-SE" dirty="0"/>
              <a:t>Tack för ert deltagande</a:t>
            </a:r>
          </a:p>
        </p:txBody>
      </p:sp>
      <p:sp>
        <p:nvSpPr>
          <p:cNvPr id="3" name="Platshållare för innehåll 2"/>
          <p:cNvSpPr>
            <a:spLocks noGrp="1"/>
          </p:cNvSpPr>
          <p:nvPr>
            <p:ph idx="1"/>
          </p:nvPr>
        </p:nvSpPr>
        <p:spPr/>
        <p:txBody>
          <a:bodyPr/>
          <a:lstStyle/>
          <a:p>
            <a:pPr marL="0" indent="0">
              <a:buNone/>
            </a:pPr>
            <a:endParaRPr lang="sv-SE" dirty="0"/>
          </a:p>
          <a:p>
            <a:r>
              <a:rPr lang="sv-SE" dirty="0"/>
              <a:t>PP-material och utbildningsmaterial kommer publiceras på projektets hemsida; </a:t>
            </a:r>
            <a:r>
              <a:rPr lang="sv-SE" dirty="0">
                <a:hlinkClick r:id="rId3"/>
              </a:rPr>
              <a:t>https://www.lvn.se/For-vardgivare/trygg-saker-och-samordnad-vard--och-omsorgsprocess/</a:t>
            </a:r>
            <a:r>
              <a:rPr lang="sv-SE" dirty="0"/>
              <a:t> </a:t>
            </a:r>
          </a:p>
        </p:txBody>
      </p:sp>
    </p:spTree>
    <p:extLst>
      <p:ext uri="{BB962C8B-B14F-4D97-AF65-F5344CB8AC3E}">
        <p14:creationId xmlns:p14="http://schemas.microsoft.com/office/powerpoint/2010/main" val="351364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Blanketter</a:t>
            </a:r>
          </a:p>
        </p:txBody>
      </p:sp>
      <p:sp>
        <p:nvSpPr>
          <p:cNvPr id="3" name="Platshållare för innehåll 2"/>
          <p:cNvSpPr>
            <a:spLocks noGrp="1"/>
          </p:cNvSpPr>
          <p:nvPr>
            <p:ph idx="1"/>
          </p:nvPr>
        </p:nvSpPr>
        <p:spPr/>
        <p:txBody>
          <a:bodyPr/>
          <a:lstStyle/>
          <a:p>
            <a:pPr>
              <a:buFontTx/>
              <a:buChar char="-"/>
            </a:pPr>
            <a:r>
              <a:rPr lang="sv-SE" sz="2000" dirty="0"/>
              <a:t>Socialmedicinskt meddelande</a:t>
            </a:r>
          </a:p>
          <a:p>
            <a:pPr>
              <a:buFontTx/>
              <a:buChar char="-"/>
            </a:pPr>
            <a:r>
              <a:rPr lang="sv-SE" sz="2000" dirty="0"/>
              <a:t>Resultat av akut/jour/mottagningsbesök</a:t>
            </a:r>
          </a:p>
          <a:p>
            <a:pPr>
              <a:buFontTx/>
              <a:buChar char="-"/>
            </a:pPr>
            <a:r>
              <a:rPr lang="sv-SE" sz="2000" dirty="0"/>
              <a:t>Faxblanketter när Prator ligger nere</a:t>
            </a:r>
          </a:p>
        </p:txBody>
      </p:sp>
    </p:spTree>
    <p:extLst>
      <p:ext uri="{BB962C8B-B14F-4D97-AF65-F5344CB8AC3E}">
        <p14:creationId xmlns:p14="http://schemas.microsoft.com/office/powerpoint/2010/main" val="113993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57F5B8C-5948-4D03-BC36-E2259C157B30}"/>
              </a:ext>
            </a:extLst>
          </p:cNvPr>
          <p:cNvSpPr>
            <a:spLocks noGrp="1"/>
          </p:cNvSpPr>
          <p:nvPr>
            <p:ph type="title"/>
          </p:nvPr>
        </p:nvSpPr>
        <p:spPr>
          <a:xfrm>
            <a:off x="628650" y="440277"/>
            <a:ext cx="7886700" cy="1000036"/>
          </a:xfrm>
        </p:spPr>
        <p:txBody>
          <a:bodyPr>
            <a:normAutofit fontScale="90000"/>
          </a:bodyPr>
          <a:lstStyle/>
          <a:p>
            <a:pPr algn="ctr"/>
            <a:r>
              <a:rPr lang="sv-SE" sz="2000" b="1" dirty="0"/>
              <a:t>Översiktsbild</a:t>
            </a:r>
            <a:br>
              <a:rPr lang="sv-SE" sz="2000" b="1" dirty="0"/>
            </a:br>
            <a:r>
              <a:rPr lang="sv-SE" sz="2000" b="1" dirty="0"/>
              <a:t>SVU – Samverkan Vid Utskrivning och SIP – Samordnad Individuell Plan</a:t>
            </a:r>
            <a:r>
              <a:rPr lang="sv-SE" sz="1800" b="1" dirty="0"/>
              <a:t/>
            </a:r>
            <a:br>
              <a:rPr lang="sv-SE" sz="1800" b="1" dirty="0"/>
            </a:br>
            <a:r>
              <a:rPr lang="sv-SE" sz="1800" b="1" dirty="0"/>
              <a:t/>
            </a:r>
            <a:br>
              <a:rPr lang="sv-SE" sz="1800" b="1" dirty="0"/>
            </a:br>
            <a:r>
              <a:rPr lang="sv-SE" sz="1600" b="1" dirty="0"/>
              <a:t>Alla röda datum </a:t>
            </a:r>
            <a:r>
              <a:rPr lang="sv-SE" sz="1600" b="1" u="sng" dirty="0">
                <a:solidFill>
                  <a:srgbClr val="FF0000"/>
                </a:solidFill>
              </a:rPr>
              <a:t>171108 </a:t>
            </a:r>
            <a:r>
              <a:rPr lang="sv-SE" sz="1600" b="1" dirty="0"/>
              <a:t>eller </a:t>
            </a:r>
            <a:r>
              <a:rPr lang="sv-SE" sz="1600" dirty="0">
                <a:solidFill>
                  <a:srgbClr val="FF0000"/>
                </a:solidFill>
              </a:rPr>
              <a:t>171108</a:t>
            </a:r>
            <a:r>
              <a:rPr lang="sv-SE" sz="1600" b="1" dirty="0"/>
              <a:t> skall kvitteras / läsas</a:t>
            </a:r>
            <a:r>
              <a:rPr lang="sv-SE" sz="1600" dirty="0"/>
              <a:t/>
            </a:r>
            <a:br>
              <a:rPr lang="sv-SE" sz="1600" dirty="0"/>
            </a:br>
            <a:endParaRPr lang="sv-SE" sz="1600" b="1" dirty="0"/>
          </a:p>
        </p:txBody>
      </p:sp>
      <p:pic>
        <p:nvPicPr>
          <p:cNvPr id="4" name="Platshållare för innehåll 3">
            <a:extLst>
              <a:ext uri="{FF2B5EF4-FFF2-40B4-BE49-F238E27FC236}">
                <a16:creationId xmlns:a16="http://schemas.microsoft.com/office/drawing/2014/main" xmlns="" id="{EE39A7F4-34C5-44D7-AD3F-2BF277BC17E4}"/>
              </a:ext>
            </a:extLst>
          </p:cNvPr>
          <p:cNvPicPr>
            <a:picLocks noGrp="1" noChangeAspect="1"/>
          </p:cNvPicPr>
          <p:nvPr>
            <p:ph idx="1"/>
          </p:nvPr>
        </p:nvPicPr>
        <p:blipFill>
          <a:blip r:embed="rId3"/>
          <a:stretch>
            <a:fillRect/>
          </a:stretch>
        </p:blipFill>
        <p:spPr>
          <a:xfrm>
            <a:off x="912043" y="2389864"/>
            <a:ext cx="7091313" cy="1490870"/>
          </a:xfrm>
          <a:prstGeom prst="rect">
            <a:avLst/>
          </a:prstGeom>
        </p:spPr>
      </p:pic>
      <p:pic>
        <p:nvPicPr>
          <p:cNvPr id="6" name="Bildobjekt 5">
            <a:extLst>
              <a:ext uri="{FF2B5EF4-FFF2-40B4-BE49-F238E27FC236}">
                <a16:creationId xmlns:a16="http://schemas.microsoft.com/office/drawing/2014/main" xmlns="" id="{0847D86C-B0C1-4364-820C-1CEE310B4ECB}"/>
              </a:ext>
            </a:extLst>
          </p:cNvPr>
          <p:cNvPicPr>
            <a:picLocks noChangeAspect="1"/>
          </p:cNvPicPr>
          <p:nvPr/>
        </p:nvPicPr>
        <p:blipFill>
          <a:blip r:embed="rId4"/>
          <a:stretch>
            <a:fillRect/>
          </a:stretch>
        </p:blipFill>
        <p:spPr>
          <a:xfrm>
            <a:off x="912044" y="4022178"/>
            <a:ext cx="7091312" cy="1635672"/>
          </a:xfrm>
          <a:prstGeom prst="rect">
            <a:avLst/>
          </a:prstGeom>
        </p:spPr>
      </p:pic>
      <p:sp>
        <p:nvSpPr>
          <p:cNvPr id="8" name="Pil: nedåt 7">
            <a:extLst>
              <a:ext uri="{FF2B5EF4-FFF2-40B4-BE49-F238E27FC236}">
                <a16:creationId xmlns:a16="http://schemas.microsoft.com/office/drawing/2014/main" xmlns="" id="{397ADDF6-B1D8-4D86-AAC9-C4918C4F3549}"/>
              </a:ext>
            </a:extLst>
          </p:cNvPr>
          <p:cNvSpPr/>
          <p:nvPr/>
        </p:nvSpPr>
        <p:spPr>
          <a:xfrm>
            <a:off x="5182693" y="1783308"/>
            <a:ext cx="363474" cy="6302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Pil: vänster 8">
            <a:extLst>
              <a:ext uri="{FF2B5EF4-FFF2-40B4-BE49-F238E27FC236}">
                <a16:creationId xmlns:a16="http://schemas.microsoft.com/office/drawing/2014/main" xmlns="" id="{B70E5617-E44A-4899-B74D-A1C5D2BCF8C9}"/>
              </a:ext>
            </a:extLst>
          </p:cNvPr>
          <p:cNvSpPr/>
          <p:nvPr/>
        </p:nvSpPr>
        <p:spPr>
          <a:xfrm>
            <a:off x="8148447" y="3272141"/>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Nyhet</a:t>
            </a:r>
          </a:p>
        </p:txBody>
      </p:sp>
      <p:sp>
        <p:nvSpPr>
          <p:cNvPr id="3" name="Rektangel 2"/>
          <p:cNvSpPr/>
          <p:nvPr/>
        </p:nvSpPr>
        <p:spPr>
          <a:xfrm>
            <a:off x="5021530" y="1500026"/>
            <a:ext cx="685800" cy="2981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Nyhet</a:t>
            </a:r>
          </a:p>
        </p:txBody>
      </p:sp>
      <p:sp>
        <p:nvSpPr>
          <p:cNvPr id="7" name="Vänster 6"/>
          <p:cNvSpPr/>
          <p:nvPr/>
        </p:nvSpPr>
        <p:spPr>
          <a:xfrm>
            <a:off x="8103126" y="508518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Nyhet</a:t>
            </a:r>
          </a:p>
        </p:txBody>
      </p:sp>
    </p:spTree>
    <p:extLst>
      <p:ext uri="{BB962C8B-B14F-4D97-AF65-F5344CB8AC3E}">
        <p14:creationId xmlns:p14="http://schemas.microsoft.com/office/powerpoint/2010/main" val="356240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83510" y="187938"/>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40109" y="162599"/>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flipH="1">
            <a:off x="1959890" y="857250"/>
            <a:ext cx="1" cy="56194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81275" y="994450"/>
            <a:ext cx="1374255" cy="784830"/>
          </a:xfrm>
          <a:prstGeom prst="rect">
            <a:avLst/>
          </a:prstGeom>
          <a:solidFill>
            <a:srgbClr val="FFFF00"/>
          </a:solidFill>
          <a:ln>
            <a:solidFill>
              <a:schemeClr val="tx1"/>
            </a:solidFill>
          </a:ln>
        </p:spPr>
        <p:txBody>
          <a:bodyPr wrap="square" rtlCol="0">
            <a:spAutoFit/>
          </a:bodyPr>
          <a:lstStyle/>
          <a:p>
            <a:pPr algn="ctr"/>
            <a:r>
              <a:rPr lang="sv-SE" sz="1500" b="1" dirty="0"/>
              <a:t>Har ev. behov av slutenvård</a:t>
            </a:r>
          </a:p>
        </p:txBody>
      </p:sp>
      <p:sp>
        <p:nvSpPr>
          <p:cNvPr id="11" name="textruta 10"/>
          <p:cNvSpPr txBox="1"/>
          <p:nvPr/>
        </p:nvSpPr>
        <p:spPr>
          <a:xfrm>
            <a:off x="191041" y="3647375"/>
            <a:ext cx="1374255"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169401" y="4819081"/>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191041" y="6174043"/>
            <a:ext cx="1374255"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a:off x="-95182" y="2471868"/>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9949" y="4437127"/>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18248" y="5755117"/>
            <a:ext cx="9029358" cy="730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768270" y="5517228"/>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673648" y="1170986"/>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19434" y="386151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32501" y="4902489"/>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638268" y="6191117"/>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240660" y="1169018"/>
            <a:ext cx="1223588"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vårdrapport</a:t>
            </a:r>
            <a:r>
              <a:rPr lang="sv-SE" sz="1050" b="1" dirty="0"/>
              <a:t> (Prator)</a:t>
            </a:r>
          </a:p>
        </p:txBody>
      </p:sp>
      <p:sp>
        <p:nvSpPr>
          <p:cNvPr id="30" name="textruta 29"/>
          <p:cNvSpPr txBox="1"/>
          <p:nvPr/>
        </p:nvSpPr>
        <p:spPr>
          <a:xfrm>
            <a:off x="2145925" y="913396"/>
            <a:ext cx="1015972" cy="307777"/>
          </a:xfrm>
          <a:prstGeom prst="rect">
            <a:avLst/>
          </a:prstGeom>
          <a:noFill/>
        </p:spPr>
        <p:txBody>
          <a:bodyPr wrap="square" rtlCol="0">
            <a:spAutoFit/>
          </a:bodyPr>
          <a:lstStyle/>
          <a:p>
            <a:r>
              <a:rPr lang="sv-SE" sz="1400" b="1" dirty="0"/>
              <a:t>Kommun</a:t>
            </a:r>
          </a:p>
        </p:txBody>
      </p:sp>
      <p:sp>
        <p:nvSpPr>
          <p:cNvPr id="34" name="textruta 33"/>
          <p:cNvSpPr txBox="1"/>
          <p:nvPr/>
        </p:nvSpPr>
        <p:spPr>
          <a:xfrm>
            <a:off x="3586694" y="913396"/>
            <a:ext cx="1189836" cy="307777"/>
          </a:xfrm>
          <a:prstGeom prst="rect">
            <a:avLst/>
          </a:prstGeom>
          <a:noFill/>
        </p:spPr>
        <p:txBody>
          <a:bodyPr wrap="square" rtlCol="0">
            <a:spAutoFit/>
          </a:bodyPr>
          <a:lstStyle/>
          <a:p>
            <a:r>
              <a:rPr lang="sv-SE" sz="1400" b="1" dirty="0"/>
              <a:t>Öppenvård</a:t>
            </a:r>
          </a:p>
        </p:txBody>
      </p:sp>
      <p:sp>
        <p:nvSpPr>
          <p:cNvPr id="36" name="textruta 35"/>
          <p:cNvSpPr txBox="1"/>
          <p:nvPr/>
        </p:nvSpPr>
        <p:spPr>
          <a:xfrm>
            <a:off x="3669061" y="1202199"/>
            <a:ext cx="1161680"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vårdrapport</a:t>
            </a:r>
            <a:r>
              <a:rPr lang="sv-SE" sz="1050" b="1" dirty="0"/>
              <a:t> (Prator)</a:t>
            </a:r>
          </a:p>
        </p:txBody>
      </p:sp>
      <p:sp>
        <p:nvSpPr>
          <p:cNvPr id="40" name="textruta 39"/>
          <p:cNvSpPr txBox="1"/>
          <p:nvPr/>
        </p:nvSpPr>
        <p:spPr>
          <a:xfrm>
            <a:off x="4805549" y="1317750"/>
            <a:ext cx="840554" cy="507831"/>
          </a:xfrm>
          <a:prstGeom prst="rect">
            <a:avLst/>
          </a:prstGeom>
          <a:noFill/>
        </p:spPr>
        <p:txBody>
          <a:bodyPr wrap="square" rtlCol="0">
            <a:spAutoFit/>
          </a:bodyPr>
          <a:lstStyle/>
          <a:p>
            <a:r>
              <a:rPr lang="sv-SE" sz="1350" b="1" i="1" dirty="0"/>
              <a:t>Ej in-</a:t>
            </a:r>
            <a:r>
              <a:rPr lang="sv-SE" sz="1350" b="1" i="1" dirty="0" err="1"/>
              <a:t>skrivn</a:t>
            </a:r>
            <a:r>
              <a:rPr lang="sv-SE" sz="1050" i="1" dirty="0"/>
              <a:t>.</a:t>
            </a:r>
          </a:p>
        </p:txBody>
      </p:sp>
      <p:cxnSp>
        <p:nvCxnSpPr>
          <p:cNvPr id="45" name="Rak pil 44"/>
          <p:cNvCxnSpPr/>
          <p:nvPr/>
        </p:nvCxnSpPr>
        <p:spPr>
          <a:xfrm>
            <a:off x="3493995" y="1396330"/>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2" name="textruta 61"/>
          <p:cNvSpPr txBox="1"/>
          <p:nvPr/>
        </p:nvSpPr>
        <p:spPr>
          <a:xfrm>
            <a:off x="5377349" y="1794062"/>
            <a:ext cx="1387950"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akut/ jour/ </a:t>
            </a:r>
            <a:r>
              <a:rPr lang="sv-SE" sz="1050" b="1" dirty="0" err="1"/>
              <a:t>mottagn</a:t>
            </a:r>
            <a:r>
              <a:rPr lang="sv-SE" sz="1050" b="1" dirty="0"/>
              <a:t>.-besök (Blankett)</a:t>
            </a:r>
          </a:p>
        </p:txBody>
      </p:sp>
      <p:sp>
        <p:nvSpPr>
          <p:cNvPr id="63" name="textruta 62"/>
          <p:cNvSpPr txBox="1"/>
          <p:nvPr/>
        </p:nvSpPr>
        <p:spPr>
          <a:xfrm>
            <a:off x="6958114" y="1770392"/>
            <a:ext cx="1718342"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återkoppl</a:t>
            </a:r>
            <a:r>
              <a:rPr lang="sv-SE" sz="1050" b="1" dirty="0"/>
              <a:t>. via akut/ jour/ </a:t>
            </a:r>
            <a:r>
              <a:rPr lang="sv-SE" sz="1050" b="1" dirty="0" err="1"/>
              <a:t>mottagn</a:t>
            </a:r>
            <a:r>
              <a:rPr lang="sv-SE" sz="1050" b="1" dirty="0"/>
              <a:t>.-besök (Blankett)</a:t>
            </a:r>
          </a:p>
        </p:txBody>
      </p:sp>
      <p:sp>
        <p:nvSpPr>
          <p:cNvPr id="65" name="textruta 64"/>
          <p:cNvSpPr txBox="1"/>
          <p:nvPr/>
        </p:nvSpPr>
        <p:spPr>
          <a:xfrm>
            <a:off x="5375532" y="1496219"/>
            <a:ext cx="1147550" cy="307777"/>
          </a:xfrm>
          <a:prstGeom prst="rect">
            <a:avLst/>
          </a:prstGeom>
          <a:noFill/>
        </p:spPr>
        <p:txBody>
          <a:bodyPr wrap="square" rtlCol="0">
            <a:spAutoFit/>
          </a:bodyPr>
          <a:lstStyle/>
          <a:p>
            <a:r>
              <a:rPr lang="sv-SE" sz="1400" b="1" dirty="0"/>
              <a:t>Öppenvård</a:t>
            </a:r>
          </a:p>
        </p:txBody>
      </p:sp>
      <p:sp>
        <p:nvSpPr>
          <p:cNvPr id="66" name="textruta 65"/>
          <p:cNvSpPr txBox="1"/>
          <p:nvPr/>
        </p:nvSpPr>
        <p:spPr>
          <a:xfrm>
            <a:off x="6855944" y="1495840"/>
            <a:ext cx="2268047" cy="307777"/>
          </a:xfrm>
          <a:prstGeom prst="rect">
            <a:avLst/>
          </a:prstGeom>
          <a:noFill/>
        </p:spPr>
        <p:txBody>
          <a:bodyPr wrap="square" rtlCol="0">
            <a:spAutoFit/>
          </a:bodyPr>
          <a:lstStyle/>
          <a:p>
            <a:r>
              <a:rPr lang="sv-SE" sz="1400" b="1" dirty="0"/>
              <a:t>Öppenvård, Kommun  </a:t>
            </a:r>
          </a:p>
        </p:txBody>
      </p:sp>
      <p:cxnSp>
        <p:nvCxnSpPr>
          <p:cNvPr id="73" name="Rak pil 72"/>
          <p:cNvCxnSpPr/>
          <p:nvPr/>
        </p:nvCxnSpPr>
        <p:spPr>
          <a:xfrm>
            <a:off x="4818235" y="1568156"/>
            <a:ext cx="5621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5" name="textruta 74"/>
          <p:cNvSpPr txBox="1"/>
          <p:nvPr/>
        </p:nvSpPr>
        <p:spPr>
          <a:xfrm>
            <a:off x="1943795" y="647015"/>
            <a:ext cx="3366754" cy="323165"/>
          </a:xfrm>
          <a:prstGeom prst="rect">
            <a:avLst/>
          </a:prstGeom>
          <a:noFill/>
        </p:spPr>
        <p:txBody>
          <a:bodyPr wrap="square" rtlCol="0">
            <a:spAutoFit/>
          </a:bodyPr>
          <a:lstStyle/>
          <a:p>
            <a:r>
              <a:rPr lang="sv-SE" sz="1500" b="1" dirty="0"/>
              <a:t>Information inför ev. inskrivning</a:t>
            </a:r>
          </a:p>
        </p:txBody>
      </p:sp>
      <p:sp>
        <p:nvSpPr>
          <p:cNvPr id="76" name="Ned 75"/>
          <p:cNvSpPr/>
          <p:nvPr/>
        </p:nvSpPr>
        <p:spPr>
          <a:xfrm>
            <a:off x="796662" y="4268815"/>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2031795" y="2461577"/>
            <a:ext cx="3942356"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242356" y="2611307"/>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20009" y="345729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38644" y="3419210"/>
            <a:ext cx="5237171"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2227300" y="4386537"/>
            <a:ext cx="2718788"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1924720" y="5701913"/>
            <a:ext cx="4003253"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flipV="1">
            <a:off x="6755299" y="2101465"/>
            <a:ext cx="202815" cy="91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8" name="textruta 77"/>
          <p:cNvSpPr txBox="1"/>
          <p:nvPr/>
        </p:nvSpPr>
        <p:spPr>
          <a:xfrm>
            <a:off x="3636491" y="2909675"/>
            <a:ext cx="122358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763203" y="2710020"/>
            <a:ext cx="871929"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4964426" y="2686036"/>
            <a:ext cx="1306670"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5036187" y="2909675"/>
            <a:ext cx="119287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849277" y="316179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154722" y="316179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340458" y="2911379"/>
            <a:ext cx="1127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290479" y="2724898"/>
            <a:ext cx="1556158" cy="2308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851855" y="2686036"/>
            <a:ext cx="988922"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627745" y="2863696"/>
            <a:ext cx="133532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svar på </a:t>
            </a:r>
            <a:r>
              <a:rPr lang="sv-SE" sz="900" dirty="0" err="1"/>
              <a:t>inskrivn</a:t>
            </a:r>
            <a:r>
              <a:rPr lang="sv-SE" sz="900" dirty="0"/>
              <a:t>.- meddelande (Prator)</a:t>
            </a:r>
          </a:p>
        </p:txBody>
      </p:sp>
      <p:cxnSp>
        <p:nvCxnSpPr>
          <p:cNvPr id="105" name="Rak pil 104"/>
          <p:cNvCxnSpPr/>
          <p:nvPr/>
        </p:nvCxnSpPr>
        <p:spPr>
          <a:xfrm>
            <a:off x="7473821" y="310463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804731" y="1870745"/>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811253" y="3185930"/>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224062" y="3835987"/>
            <a:ext cx="1006007"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67302" y="3610573"/>
            <a:ext cx="871929"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377975" y="3623599"/>
            <a:ext cx="130667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463295" y="3848864"/>
            <a:ext cx="1003861"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263334" y="4141533"/>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79112" y="410277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76089" y="3859440"/>
            <a:ext cx="127020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490160" y="3625303"/>
            <a:ext cx="2024955" cy="2308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337843" y="3625303"/>
            <a:ext cx="773513"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114057" y="3839447"/>
            <a:ext cx="125889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921069" y="412719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267725" y="3589617"/>
            <a:ext cx="1967213" cy="2308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681711" y="3839869"/>
            <a:ext cx="1249394"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a:t>
            </a:r>
          </a:p>
          <a:p>
            <a:r>
              <a:rPr lang="sv-SE" sz="900" dirty="0"/>
              <a:t>fas för SIP (Prator) </a:t>
            </a:r>
          </a:p>
        </p:txBody>
      </p:sp>
      <p:cxnSp>
        <p:nvCxnSpPr>
          <p:cNvPr id="122" name="Rak pil 121"/>
          <p:cNvCxnSpPr/>
          <p:nvPr/>
        </p:nvCxnSpPr>
        <p:spPr>
          <a:xfrm>
            <a:off x="7434757" y="398795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37603" y="4772545"/>
            <a:ext cx="13057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182291" y="4558989"/>
            <a:ext cx="871929"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659614" y="4560615"/>
            <a:ext cx="130667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740098" y="4771124"/>
            <a:ext cx="12810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552816" y="502367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021182" y="504064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217963" y="4786726"/>
            <a:ext cx="11198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199395" y="4588249"/>
            <a:ext cx="871929"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452183" y="4497067"/>
            <a:ext cx="130667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515115" y="4722013"/>
            <a:ext cx="1116830"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322127" y="502367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282211" y="7193612"/>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443598" y="5913317"/>
            <a:ext cx="773513"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51542" y="6122382"/>
            <a:ext cx="140373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621013" y="5907701"/>
            <a:ext cx="2004924"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851898" y="6124838"/>
            <a:ext cx="11996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686983" y="636136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756127" y="4640377"/>
            <a:ext cx="123518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693839" y="4438573"/>
            <a:ext cx="871929"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497171" y="5910244"/>
            <a:ext cx="773513"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244486" y="6122382"/>
            <a:ext cx="110323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375832" y="5903460"/>
            <a:ext cx="2004924"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605713" y="6133833"/>
            <a:ext cx="102889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375832" y="6404235"/>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043797" y="635074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745781" y="5310401"/>
            <a:ext cx="138827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690563" y="5132156"/>
            <a:ext cx="871929"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424387" y="890273"/>
            <a:ext cx="1238136"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Besvara  </a:t>
            </a:r>
            <a:r>
              <a:rPr lang="sv-SE" sz="1050" b="1" dirty="0" err="1"/>
              <a:t>vårdrapport</a:t>
            </a:r>
            <a:r>
              <a:rPr lang="sv-SE" sz="1050" b="1" dirty="0"/>
              <a:t> (Prator)</a:t>
            </a:r>
          </a:p>
        </p:txBody>
      </p:sp>
      <p:sp>
        <p:nvSpPr>
          <p:cNvPr id="93" name="textruta 92"/>
          <p:cNvSpPr txBox="1"/>
          <p:nvPr/>
        </p:nvSpPr>
        <p:spPr>
          <a:xfrm>
            <a:off x="7037069" y="871292"/>
            <a:ext cx="1454691"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besvarad </a:t>
            </a:r>
            <a:r>
              <a:rPr lang="sv-SE" sz="1050" b="1" dirty="0" err="1"/>
              <a:t>vårdrapport</a:t>
            </a:r>
            <a:r>
              <a:rPr lang="sv-SE" sz="1050" b="1" dirty="0"/>
              <a:t>  (Prator)</a:t>
            </a:r>
          </a:p>
        </p:txBody>
      </p:sp>
      <p:sp>
        <p:nvSpPr>
          <p:cNvPr id="94" name="textruta 93"/>
          <p:cNvSpPr txBox="1"/>
          <p:nvPr/>
        </p:nvSpPr>
        <p:spPr>
          <a:xfrm>
            <a:off x="7032740" y="602481"/>
            <a:ext cx="1407176" cy="307777"/>
          </a:xfrm>
          <a:prstGeom prst="rect">
            <a:avLst/>
          </a:prstGeom>
          <a:noFill/>
        </p:spPr>
        <p:txBody>
          <a:bodyPr wrap="square" rtlCol="0">
            <a:spAutoFit/>
          </a:bodyPr>
          <a:lstStyle/>
          <a:p>
            <a:r>
              <a:rPr lang="sv-SE" sz="1400" b="1" dirty="0"/>
              <a:t>Kommun</a:t>
            </a:r>
          </a:p>
        </p:txBody>
      </p:sp>
      <p:sp>
        <p:nvSpPr>
          <p:cNvPr id="97" name="textruta 96"/>
          <p:cNvSpPr txBox="1"/>
          <p:nvPr/>
        </p:nvSpPr>
        <p:spPr>
          <a:xfrm>
            <a:off x="5384029" y="607945"/>
            <a:ext cx="1140925" cy="307777"/>
          </a:xfrm>
          <a:prstGeom prst="rect">
            <a:avLst/>
          </a:prstGeom>
          <a:noFill/>
        </p:spPr>
        <p:txBody>
          <a:bodyPr wrap="square" rtlCol="0">
            <a:spAutoFit/>
          </a:bodyPr>
          <a:lstStyle/>
          <a:p>
            <a:r>
              <a:rPr lang="sv-SE" sz="1400" b="1" dirty="0"/>
              <a:t>Slutenvård</a:t>
            </a:r>
          </a:p>
        </p:txBody>
      </p:sp>
      <p:cxnSp>
        <p:nvCxnSpPr>
          <p:cNvPr id="98" name="Rak pil 97"/>
          <p:cNvCxnSpPr>
            <a:endCxn id="93" idx="1"/>
          </p:cNvCxnSpPr>
          <p:nvPr/>
        </p:nvCxnSpPr>
        <p:spPr>
          <a:xfrm>
            <a:off x="6662523" y="1109013"/>
            <a:ext cx="374546" cy="508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9" name="textruta 98"/>
          <p:cNvSpPr txBox="1"/>
          <p:nvPr/>
        </p:nvSpPr>
        <p:spPr>
          <a:xfrm>
            <a:off x="2254010" y="2909675"/>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456322" y="316359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655946" y="292121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295087" y="2725325"/>
            <a:ext cx="871929" cy="230832"/>
          </a:xfrm>
          <a:prstGeom prst="rect">
            <a:avLst/>
          </a:prstGeom>
          <a:noFill/>
        </p:spPr>
        <p:txBody>
          <a:bodyPr wrap="square" rtlCol="0">
            <a:spAutoFit/>
          </a:bodyPr>
          <a:lstStyle/>
          <a:p>
            <a:r>
              <a:rPr lang="sv-SE" sz="900" dirty="0"/>
              <a:t>Slutenvård</a:t>
            </a:r>
          </a:p>
        </p:txBody>
      </p:sp>
      <p:sp>
        <p:nvSpPr>
          <p:cNvPr id="3" name="Rektangel med rundade hörn 2"/>
          <p:cNvSpPr/>
          <p:nvPr/>
        </p:nvSpPr>
        <p:spPr>
          <a:xfrm>
            <a:off x="149932" y="571623"/>
            <a:ext cx="8781173" cy="1863481"/>
          </a:xfrm>
          <a:prstGeom prst="round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p:txBody>
      </p:sp>
    </p:spTree>
    <p:extLst>
      <p:ext uri="{BB962C8B-B14F-4D97-AF65-F5344CB8AC3E}">
        <p14:creationId xmlns:p14="http://schemas.microsoft.com/office/powerpoint/2010/main" val="368360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EC596FE-993F-4B30-B4BF-642353EB9714}"/>
              </a:ext>
            </a:extLst>
          </p:cNvPr>
          <p:cNvSpPr>
            <a:spLocks noGrp="1"/>
          </p:cNvSpPr>
          <p:nvPr>
            <p:ph type="title"/>
          </p:nvPr>
        </p:nvSpPr>
        <p:spPr>
          <a:xfrm>
            <a:off x="615791" y="693386"/>
            <a:ext cx="7886700" cy="459557"/>
          </a:xfrm>
        </p:spPr>
        <p:txBody>
          <a:bodyPr>
            <a:noAutofit/>
          </a:bodyPr>
          <a:lstStyle/>
          <a:p>
            <a:pPr algn="ctr"/>
            <a:r>
              <a:rPr lang="sv-SE" sz="1800" b="1" dirty="0" err="1"/>
              <a:t>Vårdrapport</a:t>
            </a:r>
            <a:r>
              <a:rPr lang="sv-SE" sz="1800" b="1" dirty="0"/>
              <a:t> </a:t>
            </a:r>
            <a:br>
              <a:rPr lang="sv-SE" sz="1800" b="1" dirty="0"/>
            </a:br>
            <a:r>
              <a:rPr lang="sv-SE" sz="1800" b="1" dirty="0"/>
              <a:t>Skapas av sjuksköterska i hemsjukvården och SÄBO</a:t>
            </a:r>
          </a:p>
        </p:txBody>
      </p:sp>
      <p:pic>
        <p:nvPicPr>
          <p:cNvPr id="4" name="Platshållare för innehåll 3">
            <a:extLst>
              <a:ext uri="{FF2B5EF4-FFF2-40B4-BE49-F238E27FC236}">
                <a16:creationId xmlns:a16="http://schemas.microsoft.com/office/drawing/2014/main" xmlns="" id="{EF872982-5121-46FB-8434-D3F69DE409BF}"/>
              </a:ext>
            </a:extLst>
          </p:cNvPr>
          <p:cNvPicPr>
            <a:picLocks noGrp="1" noChangeAspect="1"/>
          </p:cNvPicPr>
          <p:nvPr>
            <p:ph idx="1"/>
          </p:nvPr>
        </p:nvPicPr>
        <p:blipFill>
          <a:blip r:embed="rId3"/>
          <a:stretch>
            <a:fillRect/>
          </a:stretch>
        </p:blipFill>
        <p:spPr>
          <a:xfrm>
            <a:off x="694373" y="2040255"/>
            <a:ext cx="7595235" cy="1303020"/>
          </a:xfrm>
          <a:prstGeom prst="rect">
            <a:avLst/>
          </a:prstGeom>
        </p:spPr>
      </p:pic>
      <p:pic>
        <p:nvPicPr>
          <p:cNvPr id="5" name="Bildobjekt 4">
            <a:extLst>
              <a:ext uri="{FF2B5EF4-FFF2-40B4-BE49-F238E27FC236}">
                <a16:creationId xmlns:a16="http://schemas.microsoft.com/office/drawing/2014/main" xmlns="" id="{4D481FD2-E361-46DF-BE3B-85C9087D8A0B}"/>
              </a:ext>
            </a:extLst>
          </p:cNvPr>
          <p:cNvPicPr/>
          <p:nvPr/>
        </p:nvPicPr>
        <p:blipFill rotWithShape="1">
          <a:blip r:embed="rId4"/>
          <a:srcRect l="15103" t="18680" r="16774" b="65554"/>
          <a:stretch/>
        </p:blipFill>
        <p:spPr bwMode="auto">
          <a:xfrm>
            <a:off x="762952" y="3429001"/>
            <a:ext cx="7526656" cy="1584176"/>
          </a:xfrm>
          <a:prstGeom prst="rect">
            <a:avLst/>
          </a:prstGeom>
          <a:ln>
            <a:noFill/>
          </a:ln>
          <a:extLst>
            <a:ext uri="{53640926-AAD7-44D8-BBD7-CCE9431645EC}">
              <a14:shadowObscured xmlns:a14="http://schemas.microsoft.com/office/drawing/2010/main"/>
            </a:ext>
          </a:extLst>
        </p:spPr>
      </p:pic>
      <p:sp>
        <p:nvSpPr>
          <p:cNvPr id="7" name="Pil: nedåt 6">
            <a:extLst>
              <a:ext uri="{FF2B5EF4-FFF2-40B4-BE49-F238E27FC236}">
                <a16:creationId xmlns:a16="http://schemas.microsoft.com/office/drawing/2014/main" xmlns="" id="{CC1B4059-793B-4263-8B0A-13B548736DEB}"/>
              </a:ext>
            </a:extLst>
          </p:cNvPr>
          <p:cNvSpPr/>
          <p:nvPr/>
        </p:nvSpPr>
        <p:spPr>
          <a:xfrm>
            <a:off x="2389696" y="1656172"/>
            <a:ext cx="363474" cy="35313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Pil: vänster 7">
            <a:extLst>
              <a:ext uri="{FF2B5EF4-FFF2-40B4-BE49-F238E27FC236}">
                <a16:creationId xmlns:a16="http://schemas.microsoft.com/office/drawing/2014/main" xmlns="" id="{836F8F46-DD1D-464C-A4B4-D0AF84E9A14C}"/>
              </a:ext>
            </a:extLst>
          </p:cNvPr>
          <p:cNvSpPr/>
          <p:nvPr/>
        </p:nvSpPr>
        <p:spPr>
          <a:xfrm>
            <a:off x="4125087" y="3961485"/>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62686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4263F24-4DCC-4E1E-9AE9-70D8006250DA}"/>
              </a:ext>
            </a:extLst>
          </p:cNvPr>
          <p:cNvSpPr>
            <a:spLocks noGrp="1"/>
          </p:cNvSpPr>
          <p:nvPr>
            <p:ph type="title"/>
          </p:nvPr>
        </p:nvSpPr>
        <p:spPr>
          <a:xfrm>
            <a:off x="628651" y="668696"/>
            <a:ext cx="7886700" cy="455917"/>
          </a:xfrm>
        </p:spPr>
        <p:txBody>
          <a:bodyPr>
            <a:normAutofit/>
          </a:bodyPr>
          <a:lstStyle/>
          <a:p>
            <a:pPr algn="ctr"/>
            <a:r>
              <a:rPr lang="sv-SE" sz="1800" b="1" dirty="0" err="1"/>
              <a:t>Vårdrapport</a:t>
            </a:r>
            <a:endParaRPr lang="sv-SE" sz="1800" b="1" dirty="0"/>
          </a:p>
        </p:txBody>
      </p:sp>
      <p:pic>
        <p:nvPicPr>
          <p:cNvPr id="4" name="Platshållare för innehåll 3">
            <a:extLst>
              <a:ext uri="{FF2B5EF4-FFF2-40B4-BE49-F238E27FC236}">
                <a16:creationId xmlns:a16="http://schemas.microsoft.com/office/drawing/2014/main" xmlns="" id="{453F5CB9-D6D4-4460-B99C-4D16FBC0BEAC}"/>
              </a:ext>
            </a:extLst>
          </p:cNvPr>
          <p:cNvPicPr>
            <a:picLocks noGrp="1" noChangeAspect="1"/>
          </p:cNvPicPr>
          <p:nvPr>
            <p:ph idx="1"/>
          </p:nvPr>
        </p:nvPicPr>
        <p:blipFill>
          <a:blip r:embed="rId3"/>
          <a:stretch>
            <a:fillRect/>
          </a:stretch>
        </p:blipFill>
        <p:spPr>
          <a:xfrm>
            <a:off x="782516" y="1587011"/>
            <a:ext cx="7930661" cy="4229100"/>
          </a:xfrm>
          <a:prstGeom prst="rect">
            <a:avLst/>
          </a:prstGeom>
        </p:spPr>
      </p:pic>
      <p:sp>
        <p:nvSpPr>
          <p:cNvPr id="3" name="Bildtext vänster 2"/>
          <p:cNvSpPr/>
          <p:nvPr/>
        </p:nvSpPr>
        <p:spPr>
          <a:xfrm>
            <a:off x="7108467" y="3183007"/>
            <a:ext cx="1406884" cy="217070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a:t>
            </a:r>
          </a:p>
        </p:txBody>
      </p:sp>
    </p:spTree>
    <p:extLst>
      <p:ext uri="{BB962C8B-B14F-4D97-AF65-F5344CB8AC3E}">
        <p14:creationId xmlns:p14="http://schemas.microsoft.com/office/powerpoint/2010/main" val="1295003286"/>
      </p:ext>
    </p:extLst>
  </p:cSld>
  <p:clrMapOvr>
    <a:masterClrMapping/>
  </p:clrMapOvr>
</p:sld>
</file>

<file path=ppt/theme/theme1.xml><?xml version="1.0" encoding="utf-8"?>
<a:theme xmlns:a="http://schemas.openxmlformats.org/drawingml/2006/main" name="FoU_PP_mall_utan_startbild">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Studie Utvecklingsledarna BG 150130</Template>
  <TotalTime>30391</TotalTime>
  <Words>5864</Words>
  <Application>Microsoft Office PowerPoint</Application>
  <PresentationFormat>Bildspel på skärmen (4:3)</PresentationFormat>
  <Paragraphs>821</Paragraphs>
  <Slides>49</Slides>
  <Notes>49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49</vt:i4>
      </vt:variant>
    </vt:vector>
  </HeadingPairs>
  <TitlesOfParts>
    <vt:vector size="56" baseType="lpstr">
      <vt:lpstr>Arial</vt:lpstr>
      <vt:lpstr>Arial Black</vt:lpstr>
      <vt:lpstr>Calibri</vt:lpstr>
      <vt:lpstr>Courier New</vt:lpstr>
      <vt:lpstr>Times</vt:lpstr>
      <vt:lpstr>Wingdings</vt:lpstr>
      <vt:lpstr>FoU_PP_mall_utan_startbild</vt:lpstr>
      <vt:lpstr>PowerPoint-presentation</vt:lpstr>
      <vt:lpstr>Projektet Trygg, säker och samordnad vård- och omsorgsprocess</vt:lpstr>
      <vt:lpstr>Vi kommer idag att beröra</vt:lpstr>
      <vt:lpstr>Övergripande process med stöd av Prator</vt:lpstr>
      <vt:lpstr>Blanketter</vt:lpstr>
      <vt:lpstr>Översiktsbild SVU – Samverkan Vid Utskrivning och SIP – Samordnad Individuell Plan  Alla röda datum 171108 eller 171108 skall kvitteras / läsas </vt:lpstr>
      <vt:lpstr>PowerPoint-presentation</vt:lpstr>
      <vt:lpstr>Vårdrapport  Skapas av sjuksköterska i hemsjukvården och SÄBO</vt:lpstr>
      <vt:lpstr>Vårdrapport</vt:lpstr>
      <vt:lpstr>Vårdrapport</vt:lpstr>
      <vt:lpstr>Akutmottagning läser och besvarar vårdrapporten och kommunen läser svar från akutmottagningen</vt:lpstr>
      <vt:lpstr>PowerPoint-presentation</vt:lpstr>
      <vt:lpstr>Slutenvården – Somatik skapar inskrivningsmeddelande </vt:lpstr>
      <vt:lpstr>Slutenvården – Psykiatrin skapar inskrivningsmeddelande </vt:lpstr>
      <vt:lpstr>Slutenvården kopplar och kvitterar vårdrapporten </vt:lpstr>
      <vt:lpstr>Hälsocentral/Vårdcentral och psykiatrisk öppenvårdsmottagning och kommunen kvitterar inskrivningsmeddelande</vt:lpstr>
      <vt:lpstr>Svar och kvittering av inskrivningsmeddelande Hälsocentral/Vårdcentral och psykiatrisk öppenvårdsmottagning sjuksköterska</vt:lpstr>
      <vt:lpstr>Svar och kvittering av inskrivningsmeddelande sjuksköterska hemsjukvård och SÄBO</vt:lpstr>
      <vt:lpstr>Svar och kvittering av inskrivningsmeddelande sjuksköterska hemsjukvård och SÄBO</vt:lpstr>
      <vt:lpstr>Svar och kvittering av inskrivningsmeddelande arbetsterapeut i hemsjukvård och SÄBO</vt:lpstr>
      <vt:lpstr>Svar och kvittering av inskrivningsmeddelande fysioterapeut i hemsjukvård och SÄBO</vt:lpstr>
      <vt:lpstr>Svar och kvittering av inskrivningsmeddelande biståndshandläggare</vt:lpstr>
      <vt:lpstr>Extra meddelande om ändrat preliminärt utskrivningsdatum</vt:lpstr>
      <vt:lpstr>PowerPoint-presentation</vt:lpstr>
      <vt:lpstr>Skapa Utskrivningsrapport från slutenvården</vt:lpstr>
      <vt:lpstr>Slutenvårdens sjuksköterskas del i utskrivningsrapporten</vt:lpstr>
      <vt:lpstr>Slutenvårdens läkares del i utskrivningsrapporten</vt:lpstr>
      <vt:lpstr>Slutenvårdens arbetsterapeuts och fysioterapeuts del i utskrivningsrapporten</vt:lpstr>
      <vt:lpstr>Extra meddelande – Begäran om komplettering</vt:lpstr>
      <vt:lpstr>PowerPoint-presentation</vt:lpstr>
      <vt:lpstr>Utskrivningsklar från slutenvården</vt:lpstr>
      <vt:lpstr>Kvittering och svara på utskrivningsklar av Hälsocentral/Vårdcentral och psykiatrisk öppenvårdsmottagning sjuksköterska, kommunens sjuksköterska i hemsjukvården och SÄBO och biståndshandläggare</vt:lpstr>
      <vt:lpstr>Utskrivningsmeddelande från slutenvården</vt:lpstr>
      <vt:lpstr>Kvittering och svara på utskrivningsmeddelande av Hälsocentral/Vårdcentral och psykiatrisk öppenvårdsmottagning sjuksköterska, kommunens sjuksköterska i hemsjukvården och SÄBO och biståndshandläggare</vt:lpstr>
      <vt:lpstr>Extra meddelande</vt:lpstr>
      <vt:lpstr>Slutenvården anger faktiskt utskrivningsdatum</vt:lpstr>
      <vt:lpstr>PowerPoint-presentation</vt:lpstr>
      <vt:lpstr>SIP – Samordnad Individuell Plan</vt:lpstr>
      <vt:lpstr>SIP – Samordnad Individuell Plan</vt:lpstr>
      <vt:lpstr>SIP</vt:lpstr>
      <vt:lpstr>Stöd i Prator</vt:lpstr>
      <vt:lpstr>PowerPoint-presentation</vt:lpstr>
      <vt:lpstr>Stödmaterial</vt:lpstr>
      <vt:lpstr>Sammanfattning av ny lag</vt:lpstr>
      <vt:lpstr>Sammanfattning av ny lag</vt:lpstr>
      <vt:lpstr>Gemensam process enligt ny lag</vt:lpstr>
      <vt:lpstr>Övrig förberedelsearbete</vt:lpstr>
      <vt:lpstr>Att hantera internt inom organisationer</vt:lpstr>
      <vt:lpstr>Tack för ert deltagande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Engelholm</dc:creator>
  <cp:lastModifiedBy>Anna-Lena Tjernberg</cp:lastModifiedBy>
  <cp:revision>309</cp:revision>
  <cp:lastPrinted>2016-08-19T09:08:10Z</cp:lastPrinted>
  <dcterms:created xsi:type="dcterms:W3CDTF">2015-11-24T13:37:30Z</dcterms:created>
  <dcterms:modified xsi:type="dcterms:W3CDTF">2017-11-23T10:22:56Z</dcterms:modified>
</cp:coreProperties>
</file>